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wmf" ContentType="image/x-wmf"/>
  <Default Extension="rels" ContentType="application/vnd.openxmlformats-package.relationships+xml"/>
  <Default Extension="xml" ContentType="application/xml"/>
  <Default Extension="gif" ContentType="image/gi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0" r:id="rId1"/>
  </p:sldMasterIdLst>
  <p:notesMasterIdLst>
    <p:notesMasterId r:id="rId75"/>
  </p:notesMasterIdLst>
  <p:handoutMasterIdLst>
    <p:handoutMasterId r:id="rId76"/>
  </p:handoutMasterIdLst>
  <p:sldIdLst>
    <p:sldId id="294" r:id="rId2"/>
    <p:sldId id="408" r:id="rId3"/>
    <p:sldId id="351" r:id="rId4"/>
    <p:sldId id="352" r:id="rId5"/>
    <p:sldId id="409" r:id="rId6"/>
    <p:sldId id="410" r:id="rId7"/>
    <p:sldId id="411" r:id="rId8"/>
    <p:sldId id="414" r:id="rId9"/>
    <p:sldId id="415" r:id="rId10"/>
    <p:sldId id="368" r:id="rId11"/>
    <p:sldId id="416" r:id="rId12"/>
    <p:sldId id="417" r:id="rId13"/>
    <p:sldId id="418" r:id="rId14"/>
    <p:sldId id="419" r:id="rId15"/>
    <p:sldId id="420" r:id="rId16"/>
    <p:sldId id="367" r:id="rId17"/>
    <p:sldId id="366" r:id="rId18"/>
    <p:sldId id="402" r:id="rId19"/>
    <p:sldId id="369" r:id="rId20"/>
    <p:sldId id="298" r:id="rId21"/>
    <p:sldId id="297" r:id="rId22"/>
    <p:sldId id="299" r:id="rId23"/>
    <p:sldId id="300" r:id="rId24"/>
    <p:sldId id="403" r:id="rId25"/>
    <p:sldId id="301" r:id="rId26"/>
    <p:sldId id="302" r:id="rId27"/>
    <p:sldId id="404" r:id="rId28"/>
    <p:sldId id="370" r:id="rId29"/>
    <p:sldId id="371" r:id="rId30"/>
    <p:sldId id="405" r:id="rId31"/>
    <p:sldId id="304" r:id="rId32"/>
    <p:sldId id="372" r:id="rId33"/>
    <p:sldId id="406" r:id="rId34"/>
    <p:sldId id="377" r:id="rId35"/>
    <p:sldId id="378" r:id="rId36"/>
    <p:sldId id="379" r:id="rId37"/>
    <p:sldId id="380" r:id="rId38"/>
    <p:sldId id="381" r:id="rId39"/>
    <p:sldId id="382" r:id="rId40"/>
    <p:sldId id="383" r:id="rId41"/>
    <p:sldId id="384" r:id="rId42"/>
    <p:sldId id="385" r:id="rId43"/>
    <p:sldId id="386" r:id="rId44"/>
    <p:sldId id="387" r:id="rId45"/>
    <p:sldId id="388" r:id="rId46"/>
    <p:sldId id="407" r:id="rId47"/>
    <p:sldId id="354" r:id="rId48"/>
    <p:sldId id="355" r:id="rId49"/>
    <p:sldId id="356" r:id="rId50"/>
    <p:sldId id="357" r:id="rId51"/>
    <p:sldId id="358" r:id="rId52"/>
    <p:sldId id="359" r:id="rId53"/>
    <p:sldId id="360" r:id="rId54"/>
    <p:sldId id="376" r:id="rId55"/>
    <p:sldId id="373" r:id="rId56"/>
    <p:sldId id="338" r:id="rId57"/>
    <p:sldId id="339" r:id="rId58"/>
    <p:sldId id="340" r:id="rId59"/>
    <p:sldId id="400" r:id="rId60"/>
    <p:sldId id="341" r:id="rId61"/>
    <p:sldId id="375" r:id="rId62"/>
    <p:sldId id="401" r:id="rId63"/>
    <p:sldId id="342" r:id="rId64"/>
    <p:sldId id="343" r:id="rId65"/>
    <p:sldId id="349" r:id="rId66"/>
    <p:sldId id="389" r:id="rId67"/>
    <p:sldId id="258" r:id="rId68"/>
    <p:sldId id="263" r:id="rId69"/>
    <p:sldId id="264" r:id="rId70"/>
    <p:sldId id="391" r:id="rId71"/>
    <p:sldId id="266" r:id="rId72"/>
    <p:sldId id="267" r:id="rId73"/>
    <p:sldId id="392" r:id="rId74"/>
  </p:sldIdLst>
  <p:sldSz cx="9144000" cy="6858000" type="screen4x3"/>
  <p:notesSz cx="6858000" cy="9144000"/>
  <p:defaultTextStyle>
    <a:defPPr>
      <a:defRPr lang="en-GB"/>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768" autoAdjust="0"/>
    <p:restoredTop sz="94660"/>
  </p:normalViewPr>
  <p:slideViewPr>
    <p:cSldViewPr>
      <p:cViewPr varScale="1">
        <p:scale>
          <a:sx n="74" d="100"/>
          <a:sy n="74" d="100"/>
        </p:scale>
        <p:origin x="-918" y="-102"/>
      </p:cViewPr>
      <p:guideLst>
        <p:guide orient="horz" pos="2160"/>
        <p:guide pos="2880"/>
      </p:guideLst>
    </p:cSldViewPr>
  </p:slideViewPr>
  <p:notesTextViewPr>
    <p:cViewPr>
      <p:scale>
        <a:sx n="100" d="100"/>
        <a:sy n="100" d="100"/>
      </p:scale>
      <p:origin x="0" y="0"/>
    </p:cViewPr>
  </p:notesTextViewPr>
  <p:sorterViewPr>
    <p:cViewPr>
      <p:scale>
        <a:sx n="66" d="100"/>
        <a:sy n="66" d="100"/>
      </p:scale>
      <p:origin x="0" y="1794"/>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handoutMaster" Target="handoutMasters/handoutMaster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16.wmf"/><Relationship Id="rId1" Type="http://schemas.openxmlformats.org/officeDocument/2006/relationships/image" Target="../media/image15.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38.wmf"/></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40.wmf"/><Relationship Id="rId1" Type="http://schemas.openxmlformats.org/officeDocument/2006/relationships/image" Target="../media/image39.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41.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9.wmf"/><Relationship Id="rId2" Type="http://schemas.openxmlformats.org/officeDocument/2006/relationships/image" Target="../media/image18.wmf"/><Relationship Id="rId1" Type="http://schemas.openxmlformats.org/officeDocument/2006/relationships/image" Target="../media/image17.wmf"/><Relationship Id="rId4" Type="http://schemas.openxmlformats.org/officeDocument/2006/relationships/image" Target="../media/image20.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3.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4.w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26.wmf"/><Relationship Id="rId1" Type="http://schemas.openxmlformats.org/officeDocument/2006/relationships/image" Target="../media/image25.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28.wmf"/><Relationship Id="rId1" Type="http://schemas.openxmlformats.org/officeDocument/2006/relationships/image" Target="../media/image27.w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32.wmf"/><Relationship Id="rId2" Type="http://schemas.openxmlformats.org/officeDocument/2006/relationships/image" Target="../media/image31.wmf"/><Relationship Id="rId1" Type="http://schemas.openxmlformats.org/officeDocument/2006/relationships/image" Target="../media/image30.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35.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37.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7938"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00"/>
            </a:lvl1pPr>
          </a:lstStyle>
          <a:p>
            <a:endParaRPr lang="en-GB"/>
          </a:p>
        </p:txBody>
      </p:sp>
      <p:sp>
        <p:nvSpPr>
          <p:cNvPr id="167939" name="Rectangle 3"/>
          <p:cNvSpPr>
            <a:spLocks noGrp="1" noChangeArrowheads="1"/>
          </p:cNvSpPr>
          <p:nvPr>
            <p:ph type="dt" sz="quarter"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vl1pPr>
          </a:lstStyle>
          <a:p>
            <a:endParaRPr lang="en-GB"/>
          </a:p>
        </p:txBody>
      </p:sp>
      <p:sp>
        <p:nvSpPr>
          <p:cNvPr id="167940" name="Rectangle 4"/>
          <p:cNvSpPr>
            <a:spLocks noGrp="1" noChangeArrowheads="1"/>
          </p:cNvSpPr>
          <p:nvPr>
            <p:ph type="ftr" sz="quarter" idx="2"/>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vl1pPr>
          </a:lstStyle>
          <a:p>
            <a:endParaRPr lang="en-GB"/>
          </a:p>
        </p:txBody>
      </p:sp>
      <p:sp>
        <p:nvSpPr>
          <p:cNvPr id="167941" name="Rectangle 5"/>
          <p:cNvSpPr>
            <a:spLocks noGrp="1" noChangeArrowheads="1"/>
          </p:cNvSpPr>
          <p:nvPr>
            <p:ph type="sldNum" sz="quarter" idx="3"/>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vl1pPr>
          </a:lstStyle>
          <a:p>
            <a:fld id="{C28B0AFE-1361-4BF7-A07D-C1CD5A61C97F}" type="slidenum">
              <a:rPr lang="en-GB"/>
              <a:pPr/>
              <a:t>‹N°›</a:t>
            </a:fld>
            <a:endParaRPr lang="en-GB"/>
          </a:p>
        </p:txBody>
      </p:sp>
    </p:spTree>
    <p:extLst>
      <p:ext uri="{BB962C8B-B14F-4D97-AF65-F5344CB8AC3E}">
        <p14:creationId xmlns:p14="http://schemas.microsoft.com/office/powerpoint/2010/main" val="115988077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00"/>
            </a:lvl1pPr>
          </a:lstStyle>
          <a:p>
            <a:endParaRPr lang="en-GB"/>
          </a:p>
        </p:txBody>
      </p:sp>
      <p:sp>
        <p:nvSpPr>
          <p:cNvPr id="4099" name="Rectangle 3"/>
          <p:cNvSpPr>
            <a:spLocks noGrp="1" noChangeArrowheads="1"/>
          </p:cNvSpPr>
          <p:nvPr>
            <p:ph type="dt"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vl1pPr>
          </a:lstStyle>
          <a:p>
            <a:endParaRPr lang="en-GB"/>
          </a:p>
        </p:txBody>
      </p:sp>
      <p:sp>
        <p:nvSpPr>
          <p:cNvPr id="410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4101" name="Rectangle 5"/>
          <p:cNvSpPr>
            <a:spLocks noGrp="1" noChangeArrowheads="1"/>
          </p:cNvSpPr>
          <p:nvPr>
            <p:ph type="body" sz="quarter" idx="3"/>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p>
        </p:txBody>
      </p:sp>
      <p:sp>
        <p:nvSpPr>
          <p:cNvPr id="4102" name="Rectangle 6"/>
          <p:cNvSpPr>
            <a:spLocks noGrp="1" noChangeArrowheads="1"/>
          </p:cNvSpPr>
          <p:nvPr>
            <p:ph type="ftr" sz="quarter" idx="4"/>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vl1pPr>
          </a:lstStyle>
          <a:p>
            <a:endParaRPr lang="en-GB"/>
          </a:p>
        </p:txBody>
      </p:sp>
      <p:sp>
        <p:nvSpPr>
          <p:cNvPr id="4103" name="Rectangle 7"/>
          <p:cNvSpPr>
            <a:spLocks noGrp="1" noChangeArrowheads="1"/>
          </p:cNvSpPr>
          <p:nvPr>
            <p:ph type="sldNum" sz="quarter" idx="5"/>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vl1pPr>
          </a:lstStyle>
          <a:p>
            <a:fld id="{922F04E2-51DD-4C0B-A537-41C6688EA2B9}" type="slidenum">
              <a:rPr lang="en-GB"/>
              <a:pPr/>
              <a:t>‹N°›</a:t>
            </a:fld>
            <a:endParaRPr lang="en-GB"/>
          </a:p>
        </p:txBody>
      </p:sp>
    </p:spTree>
    <p:extLst>
      <p:ext uri="{BB962C8B-B14F-4D97-AF65-F5344CB8AC3E}">
        <p14:creationId xmlns:p14="http://schemas.microsoft.com/office/powerpoint/2010/main" val="3383196893"/>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7597F9B-857C-46C4-BAA0-12554EB5D9B4}" type="slidenum">
              <a:rPr lang="en-GB"/>
              <a:pPr/>
              <a:t>1</a:t>
            </a:fld>
            <a:endParaRPr lang="en-GB"/>
          </a:p>
        </p:txBody>
      </p:sp>
      <p:sp>
        <p:nvSpPr>
          <p:cNvPr id="265218" name="Rectangle 2"/>
          <p:cNvSpPr>
            <a:spLocks noGrp="1" noRot="1" noChangeAspect="1" noChangeArrowheads="1" noTextEdit="1"/>
          </p:cNvSpPr>
          <p:nvPr>
            <p:ph type="sldImg"/>
          </p:nvPr>
        </p:nvSpPr>
        <p:spPr>
          <a:ln/>
        </p:spPr>
      </p:sp>
      <p:sp>
        <p:nvSpPr>
          <p:cNvPr id="265219" name="Rectangle 3"/>
          <p:cNvSpPr>
            <a:spLocks noGrp="1" noChangeArrowheads="1"/>
          </p:cNvSpPr>
          <p:nvPr>
            <p:ph type="body" idx="1"/>
          </p:nvPr>
        </p:nvSpPr>
        <p:spPr/>
        <p:txBody>
          <a:bodyPr/>
          <a:lstStyle/>
          <a:p>
            <a:endParaRPr lang="fr-F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54D63E8-8AE5-433B-A831-36491F0D4AF6}" type="slidenum">
              <a:rPr lang="en-GB"/>
              <a:pPr/>
              <a:t>10</a:t>
            </a:fld>
            <a:endParaRPr lang="en-GB"/>
          </a:p>
        </p:txBody>
      </p:sp>
      <p:sp>
        <p:nvSpPr>
          <p:cNvPr id="269314" name="Rectangle 2"/>
          <p:cNvSpPr>
            <a:spLocks noGrp="1" noRot="1" noChangeAspect="1" noChangeArrowheads="1" noTextEdit="1"/>
          </p:cNvSpPr>
          <p:nvPr>
            <p:ph type="sldImg"/>
          </p:nvPr>
        </p:nvSpPr>
        <p:spPr>
          <a:ln/>
        </p:spPr>
      </p:sp>
      <p:sp>
        <p:nvSpPr>
          <p:cNvPr id="269315" name="Rectangle 3"/>
          <p:cNvSpPr>
            <a:spLocks noGrp="1" noChangeArrowheads="1"/>
          </p:cNvSpPr>
          <p:nvPr>
            <p:ph type="body" idx="1"/>
          </p:nvPr>
        </p:nvSpPr>
        <p:spPr/>
        <p:txBody>
          <a:bodyPr/>
          <a:lstStyle/>
          <a:p>
            <a:endParaRPr lang="fr-F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ACA2794-5290-493E-AEB6-89464C864F12}" type="slidenum">
              <a:rPr lang="en-GB"/>
              <a:pPr/>
              <a:t>16</a:t>
            </a:fld>
            <a:endParaRPr lang="en-GB"/>
          </a:p>
        </p:txBody>
      </p:sp>
      <p:sp>
        <p:nvSpPr>
          <p:cNvPr id="163842" name="Rectangle 2"/>
          <p:cNvSpPr>
            <a:spLocks noGrp="1" noRot="1" noChangeAspect="1" noChangeArrowheads="1" noTextEdit="1"/>
          </p:cNvSpPr>
          <p:nvPr>
            <p:ph type="sldImg"/>
          </p:nvPr>
        </p:nvSpPr>
        <p:spPr>
          <a:ln/>
        </p:spPr>
      </p:sp>
      <p:sp>
        <p:nvSpPr>
          <p:cNvPr id="163843" name="Rectangle 3"/>
          <p:cNvSpPr>
            <a:spLocks noGrp="1" noChangeArrowheads="1"/>
          </p:cNvSpPr>
          <p:nvPr>
            <p:ph type="body" idx="1"/>
          </p:nvPr>
        </p:nvSpPr>
        <p:spPr/>
        <p:txBody>
          <a:bodyPr/>
          <a:lstStyle/>
          <a:p>
            <a:r>
              <a:rPr lang="en-GB"/>
              <a:t>A (biased) survey of mathematical models, results and open problems in the area</a:t>
            </a:r>
          </a:p>
          <a:p>
            <a:endParaRPr lang="en-GB"/>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D914FD4-9988-446E-B9B0-045D6415774E}" type="slidenum">
              <a:rPr lang="en-GB"/>
              <a:pPr/>
              <a:t>17</a:t>
            </a:fld>
            <a:endParaRPr lang="en-GB"/>
          </a:p>
        </p:txBody>
      </p:sp>
      <p:sp>
        <p:nvSpPr>
          <p:cNvPr id="161794" name="Rectangle 2"/>
          <p:cNvSpPr>
            <a:spLocks noGrp="1" noRot="1" noChangeAspect="1" noChangeArrowheads="1" noTextEdit="1"/>
          </p:cNvSpPr>
          <p:nvPr>
            <p:ph type="sldImg"/>
          </p:nvPr>
        </p:nvSpPr>
        <p:spPr>
          <a:ln/>
        </p:spPr>
      </p:sp>
      <p:sp>
        <p:nvSpPr>
          <p:cNvPr id="161795" name="Rectangle 3"/>
          <p:cNvSpPr>
            <a:spLocks noGrp="1" noChangeArrowheads="1"/>
          </p:cNvSpPr>
          <p:nvPr>
            <p:ph type="body" idx="1"/>
          </p:nvPr>
        </p:nvSpPr>
        <p:spPr/>
        <p:txBody>
          <a:bodyPr/>
          <a:lstStyle/>
          <a:p>
            <a:endParaRPr lang="fr-F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028F15E-9462-4D4D-AE1B-3AB3A5BE9C95}" type="slidenum">
              <a:rPr lang="en-GB"/>
              <a:pPr/>
              <a:t>18</a:t>
            </a:fld>
            <a:endParaRPr lang="en-GB"/>
          </a:p>
        </p:txBody>
      </p:sp>
      <p:sp>
        <p:nvSpPr>
          <p:cNvPr id="231426" name="Rectangle 2"/>
          <p:cNvSpPr>
            <a:spLocks noGrp="1" noRot="1" noChangeAspect="1" noChangeArrowheads="1" noTextEdit="1"/>
          </p:cNvSpPr>
          <p:nvPr>
            <p:ph type="sldImg"/>
          </p:nvPr>
        </p:nvSpPr>
        <p:spPr>
          <a:ln/>
        </p:spPr>
      </p:sp>
      <p:sp>
        <p:nvSpPr>
          <p:cNvPr id="231427" name="Rectangle 3"/>
          <p:cNvSpPr>
            <a:spLocks noGrp="1" noChangeArrowheads="1"/>
          </p:cNvSpPr>
          <p:nvPr>
            <p:ph type="body" idx="1"/>
          </p:nvPr>
        </p:nvSpPr>
        <p:spPr/>
        <p:txBody>
          <a:bodyPr/>
          <a:lstStyle/>
          <a:p>
            <a:r>
              <a:rPr lang="en-GB"/>
              <a:t>A (biased) survey of mathematical models, results and open problems in the area</a:t>
            </a:r>
          </a:p>
          <a:p>
            <a:endParaRPr lang="en-GB"/>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8D41C35-E724-4EF6-A3D6-5B8E9E325D47}" type="slidenum">
              <a:rPr lang="en-GB"/>
              <a:pPr/>
              <a:t>19</a:t>
            </a:fld>
            <a:endParaRPr lang="en-GB"/>
          </a:p>
        </p:txBody>
      </p:sp>
      <p:sp>
        <p:nvSpPr>
          <p:cNvPr id="270338" name="Rectangle 2"/>
          <p:cNvSpPr>
            <a:spLocks noGrp="1" noRot="1" noChangeAspect="1" noChangeArrowheads="1" noTextEdit="1"/>
          </p:cNvSpPr>
          <p:nvPr>
            <p:ph type="sldImg"/>
          </p:nvPr>
        </p:nvSpPr>
        <p:spPr>
          <a:ln/>
        </p:spPr>
      </p:sp>
      <p:sp>
        <p:nvSpPr>
          <p:cNvPr id="270339" name="Rectangle 3"/>
          <p:cNvSpPr>
            <a:spLocks noGrp="1" noChangeArrowheads="1"/>
          </p:cNvSpPr>
          <p:nvPr>
            <p:ph type="body" idx="1"/>
          </p:nvPr>
        </p:nvSpPr>
        <p:spPr/>
        <p:txBody>
          <a:bodyPr/>
          <a:lstStyle/>
          <a:p>
            <a:endParaRPr lang="fr-F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D129A4-3C99-4721-AE9D-B87CC18789B0}" type="slidenum">
              <a:rPr lang="en-GB"/>
              <a:pPr/>
              <a:t>20</a:t>
            </a:fld>
            <a:endParaRPr lang="en-GB"/>
          </a:p>
        </p:txBody>
      </p:sp>
      <p:sp>
        <p:nvSpPr>
          <p:cNvPr id="271362" name="Rectangle 2"/>
          <p:cNvSpPr>
            <a:spLocks noGrp="1" noRot="1" noChangeAspect="1" noChangeArrowheads="1" noTextEdit="1"/>
          </p:cNvSpPr>
          <p:nvPr>
            <p:ph type="sldImg"/>
          </p:nvPr>
        </p:nvSpPr>
        <p:spPr>
          <a:ln/>
        </p:spPr>
      </p:sp>
      <p:sp>
        <p:nvSpPr>
          <p:cNvPr id="271363" name="Rectangle 3"/>
          <p:cNvSpPr>
            <a:spLocks noGrp="1" noChangeArrowheads="1"/>
          </p:cNvSpPr>
          <p:nvPr>
            <p:ph type="body" idx="1"/>
          </p:nvPr>
        </p:nvSpPr>
        <p:spPr/>
        <p:txBody>
          <a:bodyPr/>
          <a:lstStyle/>
          <a:p>
            <a:endParaRPr lang="fr-F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BFDDE2C-572E-401E-A1B0-35ABF811414C}" type="slidenum">
              <a:rPr lang="en-GB"/>
              <a:pPr/>
              <a:t>21</a:t>
            </a:fld>
            <a:endParaRPr lang="en-GB"/>
          </a:p>
        </p:txBody>
      </p:sp>
      <p:sp>
        <p:nvSpPr>
          <p:cNvPr id="272386" name="Rectangle 2"/>
          <p:cNvSpPr>
            <a:spLocks noGrp="1" noRot="1" noChangeAspect="1" noChangeArrowheads="1" noTextEdit="1"/>
          </p:cNvSpPr>
          <p:nvPr>
            <p:ph type="sldImg"/>
          </p:nvPr>
        </p:nvSpPr>
        <p:spPr>
          <a:ln/>
        </p:spPr>
      </p:sp>
      <p:sp>
        <p:nvSpPr>
          <p:cNvPr id="272387" name="Rectangle 3"/>
          <p:cNvSpPr>
            <a:spLocks noGrp="1" noChangeArrowheads="1"/>
          </p:cNvSpPr>
          <p:nvPr>
            <p:ph type="body" idx="1"/>
          </p:nvPr>
        </p:nvSpPr>
        <p:spPr/>
        <p:txBody>
          <a:bodyPr/>
          <a:lstStyle/>
          <a:p>
            <a:endParaRPr lang="fr-F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B360920-D89D-4F68-A1B1-CE10CD61C64C}" type="slidenum">
              <a:rPr lang="en-GB"/>
              <a:pPr/>
              <a:t>22</a:t>
            </a:fld>
            <a:endParaRPr lang="en-GB"/>
          </a:p>
        </p:txBody>
      </p:sp>
      <p:sp>
        <p:nvSpPr>
          <p:cNvPr id="273410" name="Rectangle 2"/>
          <p:cNvSpPr>
            <a:spLocks noGrp="1" noRot="1" noChangeAspect="1" noChangeArrowheads="1" noTextEdit="1"/>
          </p:cNvSpPr>
          <p:nvPr>
            <p:ph type="sldImg"/>
          </p:nvPr>
        </p:nvSpPr>
        <p:spPr>
          <a:ln/>
        </p:spPr>
      </p:sp>
      <p:sp>
        <p:nvSpPr>
          <p:cNvPr id="273411" name="Rectangle 3"/>
          <p:cNvSpPr>
            <a:spLocks noGrp="1" noChangeArrowheads="1"/>
          </p:cNvSpPr>
          <p:nvPr>
            <p:ph type="body" idx="1"/>
          </p:nvPr>
        </p:nvSpPr>
        <p:spPr/>
        <p:txBody>
          <a:bodyPr/>
          <a:lstStyle/>
          <a:p>
            <a:endParaRPr lang="fr-F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CC17690-1F83-4BEF-9E97-3519B6FAF627}" type="slidenum">
              <a:rPr lang="en-GB"/>
              <a:pPr/>
              <a:t>23</a:t>
            </a:fld>
            <a:endParaRPr lang="en-GB"/>
          </a:p>
        </p:txBody>
      </p:sp>
      <p:sp>
        <p:nvSpPr>
          <p:cNvPr id="274434" name="Rectangle 2"/>
          <p:cNvSpPr>
            <a:spLocks noGrp="1" noRot="1" noChangeAspect="1" noChangeArrowheads="1" noTextEdit="1"/>
          </p:cNvSpPr>
          <p:nvPr>
            <p:ph type="sldImg"/>
          </p:nvPr>
        </p:nvSpPr>
        <p:spPr>
          <a:ln/>
        </p:spPr>
      </p:sp>
      <p:sp>
        <p:nvSpPr>
          <p:cNvPr id="274435" name="Rectangle 3"/>
          <p:cNvSpPr>
            <a:spLocks noGrp="1" noChangeArrowheads="1"/>
          </p:cNvSpPr>
          <p:nvPr>
            <p:ph type="body" idx="1"/>
          </p:nvPr>
        </p:nvSpPr>
        <p:spPr/>
        <p:txBody>
          <a:bodyPr/>
          <a:lstStyle/>
          <a:p>
            <a:endParaRPr lang="fr-F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32F1995-71E1-41A3-9C10-DAFA4C78C15D}" type="slidenum">
              <a:rPr lang="en-GB"/>
              <a:pPr/>
              <a:t>24</a:t>
            </a:fld>
            <a:endParaRPr lang="en-GB"/>
          </a:p>
        </p:txBody>
      </p:sp>
      <p:sp>
        <p:nvSpPr>
          <p:cNvPr id="233474" name="Rectangle 2"/>
          <p:cNvSpPr>
            <a:spLocks noGrp="1" noRot="1" noChangeAspect="1" noChangeArrowheads="1" noTextEdit="1"/>
          </p:cNvSpPr>
          <p:nvPr>
            <p:ph type="sldImg"/>
          </p:nvPr>
        </p:nvSpPr>
        <p:spPr>
          <a:ln/>
        </p:spPr>
      </p:sp>
      <p:sp>
        <p:nvSpPr>
          <p:cNvPr id="233475" name="Rectangle 3"/>
          <p:cNvSpPr>
            <a:spLocks noGrp="1" noChangeArrowheads="1"/>
          </p:cNvSpPr>
          <p:nvPr>
            <p:ph type="body" idx="1"/>
          </p:nvPr>
        </p:nvSpPr>
        <p:spPr/>
        <p:txBody>
          <a:bodyPr/>
          <a:lstStyle/>
          <a:p>
            <a:r>
              <a:rPr lang="en-GB"/>
              <a:t>A (biased) survey of mathematical models, results and open problems in the area</a:t>
            </a:r>
          </a:p>
          <a:p>
            <a:endParaRPr lang="en-GB"/>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BCB865F-210F-4482-BC7E-C5D9AD909565}" type="slidenum">
              <a:rPr lang="en-GB"/>
              <a:pPr/>
              <a:t>2</a:t>
            </a:fld>
            <a:endParaRPr lang="en-GB"/>
          </a:p>
        </p:txBody>
      </p:sp>
      <p:sp>
        <p:nvSpPr>
          <p:cNvPr id="266242" name="Rectangle 2"/>
          <p:cNvSpPr>
            <a:spLocks noGrp="1" noRot="1" noChangeAspect="1" noChangeArrowheads="1" noTextEdit="1"/>
          </p:cNvSpPr>
          <p:nvPr>
            <p:ph type="sldImg"/>
          </p:nvPr>
        </p:nvSpPr>
        <p:spPr>
          <a:ln/>
        </p:spPr>
      </p:sp>
      <p:sp>
        <p:nvSpPr>
          <p:cNvPr id="266243" name="Rectangle 3"/>
          <p:cNvSpPr>
            <a:spLocks noGrp="1" noChangeArrowheads="1"/>
          </p:cNvSpPr>
          <p:nvPr>
            <p:ph type="body" idx="1"/>
          </p:nvPr>
        </p:nvSpPr>
        <p:spPr/>
        <p:txBody>
          <a:bodyPr/>
          <a:lstStyle/>
          <a:p>
            <a:endParaRPr lang="fr-F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A7C56A1-010C-4E92-83D8-EB389D14E9A4}" type="slidenum">
              <a:rPr lang="en-GB"/>
              <a:pPr/>
              <a:t>25</a:t>
            </a:fld>
            <a:endParaRPr lang="en-GB"/>
          </a:p>
        </p:txBody>
      </p:sp>
      <p:sp>
        <p:nvSpPr>
          <p:cNvPr id="275458" name="Rectangle 2"/>
          <p:cNvSpPr>
            <a:spLocks noGrp="1" noRot="1" noChangeAspect="1" noChangeArrowheads="1" noTextEdit="1"/>
          </p:cNvSpPr>
          <p:nvPr>
            <p:ph type="sldImg"/>
          </p:nvPr>
        </p:nvSpPr>
        <p:spPr>
          <a:ln/>
        </p:spPr>
      </p:sp>
      <p:sp>
        <p:nvSpPr>
          <p:cNvPr id="275459" name="Rectangle 3"/>
          <p:cNvSpPr>
            <a:spLocks noGrp="1" noChangeArrowheads="1"/>
          </p:cNvSpPr>
          <p:nvPr>
            <p:ph type="body" idx="1"/>
          </p:nvPr>
        </p:nvSpPr>
        <p:spPr/>
        <p:txBody>
          <a:bodyPr/>
          <a:lstStyle/>
          <a:p>
            <a:endParaRPr lang="fr-F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F230472-EF46-4B35-8365-3320CCD94D4C}" type="slidenum">
              <a:rPr lang="en-GB"/>
              <a:pPr/>
              <a:t>26</a:t>
            </a:fld>
            <a:endParaRPr lang="en-GB"/>
          </a:p>
        </p:txBody>
      </p:sp>
      <p:sp>
        <p:nvSpPr>
          <p:cNvPr id="276482" name="Rectangle 2"/>
          <p:cNvSpPr>
            <a:spLocks noGrp="1" noRot="1" noChangeAspect="1" noChangeArrowheads="1" noTextEdit="1"/>
          </p:cNvSpPr>
          <p:nvPr>
            <p:ph type="sldImg"/>
          </p:nvPr>
        </p:nvSpPr>
        <p:spPr>
          <a:ln/>
        </p:spPr>
      </p:sp>
      <p:sp>
        <p:nvSpPr>
          <p:cNvPr id="276483" name="Rectangle 3"/>
          <p:cNvSpPr>
            <a:spLocks noGrp="1" noChangeArrowheads="1"/>
          </p:cNvSpPr>
          <p:nvPr>
            <p:ph type="body" idx="1"/>
          </p:nvPr>
        </p:nvSpPr>
        <p:spPr/>
        <p:txBody>
          <a:bodyPr/>
          <a:lstStyle/>
          <a:p>
            <a:endParaRPr lang="fr-F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76ED2D1-E239-40AD-8330-112A13CED110}" type="slidenum">
              <a:rPr lang="en-GB"/>
              <a:pPr/>
              <a:t>27</a:t>
            </a:fld>
            <a:endParaRPr lang="en-GB"/>
          </a:p>
        </p:txBody>
      </p:sp>
      <p:sp>
        <p:nvSpPr>
          <p:cNvPr id="235522" name="Rectangle 2"/>
          <p:cNvSpPr>
            <a:spLocks noGrp="1" noRot="1" noChangeAspect="1" noChangeArrowheads="1" noTextEdit="1"/>
          </p:cNvSpPr>
          <p:nvPr>
            <p:ph type="sldImg"/>
          </p:nvPr>
        </p:nvSpPr>
        <p:spPr>
          <a:ln/>
        </p:spPr>
      </p:sp>
      <p:sp>
        <p:nvSpPr>
          <p:cNvPr id="235523" name="Rectangle 3"/>
          <p:cNvSpPr>
            <a:spLocks noGrp="1" noChangeArrowheads="1"/>
          </p:cNvSpPr>
          <p:nvPr>
            <p:ph type="body" idx="1"/>
          </p:nvPr>
        </p:nvSpPr>
        <p:spPr/>
        <p:txBody>
          <a:bodyPr/>
          <a:lstStyle/>
          <a:p>
            <a:r>
              <a:rPr lang="en-GB"/>
              <a:t>A (biased) survey of mathematical models, results and open problems in the area</a:t>
            </a:r>
          </a:p>
          <a:p>
            <a:endParaRPr lang="en-GB"/>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E58B722-694E-4FA9-95B1-D8A9CCDD9A8B}" type="slidenum">
              <a:rPr lang="en-GB"/>
              <a:pPr/>
              <a:t>28</a:t>
            </a:fld>
            <a:endParaRPr lang="en-GB"/>
          </a:p>
        </p:txBody>
      </p:sp>
      <p:sp>
        <p:nvSpPr>
          <p:cNvPr id="277506" name="Rectangle 2"/>
          <p:cNvSpPr>
            <a:spLocks noGrp="1" noRot="1" noChangeAspect="1" noChangeArrowheads="1" noTextEdit="1"/>
          </p:cNvSpPr>
          <p:nvPr>
            <p:ph type="sldImg"/>
          </p:nvPr>
        </p:nvSpPr>
        <p:spPr>
          <a:ln/>
        </p:spPr>
      </p:sp>
      <p:sp>
        <p:nvSpPr>
          <p:cNvPr id="277507" name="Rectangle 3"/>
          <p:cNvSpPr>
            <a:spLocks noGrp="1" noChangeArrowheads="1"/>
          </p:cNvSpPr>
          <p:nvPr>
            <p:ph type="body" idx="1"/>
          </p:nvPr>
        </p:nvSpPr>
        <p:spPr/>
        <p:txBody>
          <a:bodyPr/>
          <a:lstStyle/>
          <a:p>
            <a:endParaRPr lang="fr-F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A0DEB7C-7EEA-41F7-83E4-617E3236F0BE}" type="slidenum">
              <a:rPr lang="en-GB"/>
              <a:pPr/>
              <a:t>29</a:t>
            </a:fld>
            <a:endParaRPr lang="en-GB"/>
          </a:p>
        </p:txBody>
      </p:sp>
      <p:sp>
        <p:nvSpPr>
          <p:cNvPr id="278530" name="Rectangle 2"/>
          <p:cNvSpPr>
            <a:spLocks noGrp="1" noRot="1" noChangeAspect="1" noChangeArrowheads="1" noTextEdit="1"/>
          </p:cNvSpPr>
          <p:nvPr>
            <p:ph type="sldImg"/>
          </p:nvPr>
        </p:nvSpPr>
        <p:spPr>
          <a:ln/>
        </p:spPr>
      </p:sp>
      <p:sp>
        <p:nvSpPr>
          <p:cNvPr id="278531" name="Rectangle 3"/>
          <p:cNvSpPr>
            <a:spLocks noGrp="1" noChangeArrowheads="1"/>
          </p:cNvSpPr>
          <p:nvPr>
            <p:ph type="body" idx="1"/>
          </p:nvPr>
        </p:nvSpPr>
        <p:spPr/>
        <p:txBody>
          <a:bodyPr/>
          <a:lstStyle/>
          <a:p>
            <a:endParaRPr lang="fr-F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3348ABF-55B2-4740-8D3F-B352651ABAFF}" type="slidenum">
              <a:rPr lang="en-GB"/>
              <a:pPr/>
              <a:t>30</a:t>
            </a:fld>
            <a:endParaRPr lang="en-GB"/>
          </a:p>
        </p:txBody>
      </p:sp>
      <p:sp>
        <p:nvSpPr>
          <p:cNvPr id="237570" name="Rectangle 2"/>
          <p:cNvSpPr>
            <a:spLocks noGrp="1" noRot="1" noChangeAspect="1" noChangeArrowheads="1" noTextEdit="1"/>
          </p:cNvSpPr>
          <p:nvPr>
            <p:ph type="sldImg"/>
          </p:nvPr>
        </p:nvSpPr>
        <p:spPr>
          <a:ln/>
        </p:spPr>
      </p:sp>
      <p:sp>
        <p:nvSpPr>
          <p:cNvPr id="237571" name="Rectangle 3"/>
          <p:cNvSpPr>
            <a:spLocks noGrp="1" noChangeArrowheads="1"/>
          </p:cNvSpPr>
          <p:nvPr>
            <p:ph type="body" idx="1"/>
          </p:nvPr>
        </p:nvSpPr>
        <p:spPr/>
        <p:txBody>
          <a:bodyPr/>
          <a:lstStyle/>
          <a:p>
            <a:r>
              <a:rPr lang="en-GB"/>
              <a:t>A (biased) survey of mathematical models, results and open problems in the area</a:t>
            </a:r>
          </a:p>
          <a:p>
            <a:endParaRPr lang="en-GB"/>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AA95643-D083-449F-98AF-1806A9DF6DC9}" type="slidenum">
              <a:rPr lang="en-GB"/>
              <a:pPr/>
              <a:t>31</a:t>
            </a:fld>
            <a:endParaRPr lang="en-GB"/>
          </a:p>
        </p:txBody>
      </p:sp>
      <p:sp>
        <p:nvSpPr>
          <p:cNvPr id="279554" name="Rectangle 2"/>
          <p:cNvSpPr>
            <a:spLocks noGrp="1" noRot="1" noChangeAspect="1" noChangeArrowheads="1" noTextEdit="1"/>
          </p:cNvSpPr>
          <p:nvPr>
            <p:ph type="sldImg"/>
          </p:nvPr>
        </p:nvSpPr>
        <p:spPr>
          <a:ln/>
        </p:spPr>
      </p:sp>
      <p:sp>
        <p:nvSpPr>
          <p:cNvPr id="279555" name="Rectangle 3"/>
          <p:cNvSpPr>
            <a:spLocks noGrp="1" noChangeArrowheads="1"/>
          </p:cNvSpPr>
          <p:nvPr>
            <p:ph type="body" idx="1"/>
          </p:nvPr>
        </p:nvSpPr>
        <p:spPr/>
        <p:txBody>
          <a:bodyPr/>
          <a:lstStyle/>
          <a:p>
            <a:endParaRPr lang="fr-F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18BA0DA-5793-4888-9D19-5C51076E48AE}" type="slidenum">
              <a:rPr lang="en-GB"/>
              <a:pPr/>
              <a:t>32</a:t>
            </a:fld>
            <a:endParaRPr lang="en-GB"/>
          </a:p>
        </p:txBody>
      </p:sp>
      <p:sp>
        <p:nvSpPr>
          <p:cNvPr id="280578" name="Rectangle 2"/>
          <p:cNvSpPr>
            <a:spLocks noGrp="1" noRot="1" noChangeAspect="1" noChangeArrowheads="1" noTextEdit="1"/>
          </p:cNvSpPr>
          <p:nvPr>
            <p:ph type="sldImg"/>
          </p:nvPr>
        </p:nvSpPr>
        <p:spPr>
          <a:ln/>
        </p:spPr>
      </p:sp>
      <p:sp>
        <p:nvSpPr>
          <p:cNvPr id="280579" name="Rectangle 3"/>
          <p:cNvSpPr>
            <a:spLocks noGrp="1" noChangeArrowheads="1"/>
          </p:cNvSpPr>
          <p:nvPr>
            <p:ph type="body" idx="1"/>
          </p:nvPr>
        </p:nvSpPr>
        <p:spPr/>
        <p:txBody>
          <a:bodyPr/>
          <a:lstStyle/>
          <a:p>
            <a:endParaRPr lang="fr-F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08399EB-58F8-4C2C-B343-587A6609A1FE}" type="slidenum">
              <a:rPr lang="en-GB"/>
              <a:pPr/>
              <a:t>33</a:t>
            </a:fld>
            <a:endParaRPr lang="en-GB"/>
          </a:p>
        </p:txBody>
      </p:sp>
      <p:sp>
        <p:nvSpPr>
          <p:cNvPr id="239618" name="Rectangle 2"/>
          <p:cNvSpPr>
            <a:spLocks noGrp="1" noRot="1" noChangeAspect="1" noChangeArrowheads="1" noTextEdit="1"/>
          </p:cNvSpPr>
          <p:nvPr>
            <p:ph type="sldImg"/>
          </p:nvPr>
        </p:nvSpPr>
        <p:spPr>
          <a:ln/>
        </p:spPr>
      </p:sp>
      <p:sp>
        <p:nvSpPr>
          <p:cNvPr id="239619" name="Rectangle 3"/>
          <p:cNvSpPr>
            <a:spLocks noGrp="1" noChangeArrowheads="1"/>
          </p:cNvSpPr>
          <p:nvPr>
            <p:ph type="body" idx="1"/>
          </p:nvPr>
        </p:nvSpPr>
        <p:spPr/>
        <p:txBody>
          <a:bodyPr/>
          <a:lstStyle/>
          <a:p>
            <a:r>
              <a:rPr lang="en-GB"/>
              <a:t>A (biased) survey of mathematical models, results and open problems in the area</a:t>
            </a:r>
          </a:p>
          <a:p>
            <a:endParaRPr lang="en-GB"/>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EC3D68B-3F7C-494A-BC7D-2DAC4BD1D495}" type="slidenum">
              <a:rPr lang="en-GB"/>
              <a:pPr/>
              <a:t>34</a:t>
            </a:fld>
            <a:endParaRPr lang="en-GB"/>
          </a:p>
        </p:txBody>
      </p:sp>
      <p:sp>
        <p:nvSpPr>
          <p:cNvPr id="281602" name="Rectangle 2"/>
          <p:cNvSpPr>
            <a:spLocks noGrp="1" noRot="1" noChangeAspect="1" noChangeArrowheads="1" noTextEdit="1"/>
          </p:cNvSpPr>
          <p:nvPr>
            <p:ph type="sldImg"/>
          </p:nvPr>
        </p:nvSpPr>
        <p:spPr>
          <a:ln/>
        </p:spPr>
      </p:sp>
      <p:sp>
        <p:nvSpPr>
          <p:cNvPr id="281603" name="Rectangle 3"/>
          <p:cNvSpPr>
            <a:spLocks noGrp="1" noChangeArrowheads="1"/>
          </p:cNvSpPr>
          <p:nvPr>
            <p:ph type="body" idx="1"/>
          </p:nvPr>
        </p:nvSpPr>
        <p:spPr/>
        <p:txBody>
          <a:bodyPr/>
          <a:lstStyle/>
          <a:p>
            <a:endParaRPr lang="fr-F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5160210-AD6E-4096-800F-7D27579AD475}" type="slidenum">
              <a:rPr lang="en-GB"/>
              <a:pPr/>
              <a:t>3</a:t>
            </a:fld>
            <a:endParaRPr lang="en-GB"/>
          </a:p>
        </p:txBody>
      </p:sp>
      <p:sp>
        <p:nvSpPr>
          <p:cNvPr id="267266" name="Rectangle 2"/>
          <p:cNvSpPr>
            <a:spLocks noGrp="1" noRot="1" noChangeAspect="1" noChangeArrowheads="1" noTextEdit="1"/>
          </p:cNvSpPr>
          <p:nvPr>
            <p:ph type="sldImg"/>
          </p:nvPr>
        </p:nvSpPr>
        <p:spPr>
          <a:ln/>
        </p:spPr>
      </p:sp>
      <p:sp>
        <p:nvSpPr>
          <p:cNvPr id="267267" name="Rectangle 3"/>
          <p:cNvSpPr>
            <a:spLocks noGrp="1" noChangeArrowheads="1"/>
          </p:cNvSpPr>
          <p:nvPr>
            <p:ph type="body" idx="1"/>
          </p:nvPr>
        </p:nvSpPr>
        <p:spPr/>
        <p:txBody>
          <a:bodyPr/>
          <a:lstStyle/>
          <a:p>
            <a:endParaRPr lang="fr-F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7230B79-0F3B-45FA-B8B7-4C2E4CD26022}" type="slidenum">
              <a:rPr lang="en-GB"/>
              <a:pPr/>
              <a:t>35</a:t>
            </a:fld>
            <a:endParaRPr lang="en-GB"/>
          </a:p>
        </p:txBody>
      </p:sp>
      <p:sp>
        <p:nvSpPr>
          <p:cNvPr id="183298" name="Rectangle 2"/>
          <p:cNvSpPr>
            <a:spLocks noGrp="1" noRot="1" noChangeAspect="1" noChangeArrowheads="1" noTextEdit="1"/>
          </p:cNvSpPr>
          <p:nvPr>
            <p:ph type="sldImg"/>
          </p:nvPr>
        </p:nvSpPr>
        <p:spPr>
          <a:ln/>
        </p:spPr>
      </p:sp>
      <p:sp>
        <p:nvSpPr>
          <p:cNvPr id="183299" name="Rectangle 3"/>
          <p:cNvSpPr>
            <a:spLocks noGrp="1" noChangeArrowheads="1"/>
          </p:cNvSpPr>
          <p:nvPr>
            <p:ph type="body" idx="1"/>
          </p:nvPr>
        </p:nvSpPr>
        <p:spPr/>
        <p:txBody>
          <a:bodyPr/>
          <a:lstStyle/>
          <a:p>
            <a:r>
              <a:rPr lang="en-GB"/>
              <a:t>. Some work worth mentioning is the recent paper by Wagner and Anantharam, which studies how the phase transition on the infinite grid reflects on the process on a finite grid.</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03851AC-3394-404A-A6CE-CF57B44EE8FD}" type="slidenum">
              <a:rPr lang="en-GB"/>
              <a:pPr/>
              <a:t>36</a:t>
            </a:fld>
            <a:endParaRPr lang="en-GB"/>
          </a:p>
        </p:txBody>
      </p:sp>
      <p:sp>
        <p:nvSpPr>
          <p:cNvPr id="185346" name="Rectangle 2"/>
          <p:cNvSpPr>
            <a:spLocks noGrp="1" noRot="1" noChangeAspect="1" noChangeArrowheads="1" noTextEdit="1"/>
          </p:cNvSpPr>
          <p:nvPr>
            <p:ph type="sldImg"/>
          </p:nvPr>
        </p:nvSpPr>
        <p:spPr>
          <a:ln/>
        </p:spPr>
      </p:sp>
      <p:sp>
        <p:nvSpPr>
          <p:cNvPr id="185347" name="Rectangle 3"/>
          <p:cNvSpPr>
            <a:spLocks noGrp="1" noChangeArrowheads="1"/>
          </p:cNvSpPr>
          <p:nvPr>
            <p:ph type="body" idx="1"/>
          </p:nvPr>
        </p:nvSpPr>
        <p:spPr/>
        <p:txBody>
          <a:bodyPr/>
          <a:lstStyle/>
          <a:p>
            <a:r>
              <a:rPr lang="en-GB"/>
              <a:t>Previous work: Liggett. Focus on infinite graphs, mostly regular grids, and more recently homogeneous trees. There, phase transitions take place; epidemics may survive forever. We will be concerned mostly with large but finite graphs. Some work worth mentioning is the recent paper by Wagner and Anantharam, which studies how the phase transition on the infinite grid reflects on the process on a finite grid.</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1424549-8618-4990-B1AD-DBB755DEA7BE}" type="slidenum">
              <a:rPr lang="en-GB"/>
              <a:pPr/>
              <a:t>37</a:t>
            </a:fld>
            <a:endParaRPr lang="en-GB"/>
          </a:p>
        </p:txBody>
      </p:sp>
      <p:sp>
        <p:nvSpPr>
          <p:cNvPr id="187394" name="Rectangle 2"/>
          <p:cNvSpPr>
            <a:spLocks noGrp="1" noRot="1" noChangeAspect="1" noChangeArrowheads="1" noTextEdit="1"/>
          </p:cNvSpPr>
          <p:nvPr>
            <p:ph type="sldImg"/>
          </p:nvPr>
        </p:nvSpPr>
        <p:spPr>
          <a:ln/>
        </p:spPr>
      </p:sp>
      <p:sp>
        <p:nvSpPr>
          <p:cNvPr id="187395" name="Rectangle 3"/>
          <p:cNvSpPr>
            <a:spLocks noGrp="1" noChangeArrowheads="1"/>
          </p:cNvSpPr>
          <p:nvPr>
            <p:ph type="body" idx="1"/>
          </p:nvPr>
        </p:nvSpPr>
        <p:spPr/>
        <p:txBody>
          <a:bodyPr/>
          <a:lstStyle/>
          <a:p>
            <a:r>
              <a:rPr lang="en-GB"/>
              <a:t>Previous work: Liggett. Focus on infinite graphs, mostly regular grids, and more recently homogeneous trees. There, phase transitions take place; epidemics may survive forever. We will be concerned mostly with large but finite graphs. Some work worth mentioning is the recent paper by Wagner and Anantharam, which studies how the phase transition on the infinite grid reflects on the process on a finite grid.</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4EECE69-24EA-4681-A816-09CE3F5B1969}" type="slidenum">
              <a:rPr lang="en-GB"/>
              <a:pPr/>
              <a:t>38</a:t>
            </a:fld>
            <a:endParaRPr lang="en-GB"/>
          </a:p>
        </p:txBody>
      </p:sp>
      <p:sp>
        <p:nvSpPr>
          <p:cNvPr id="282626" name="Rectangle 2"/>
          <p:cNvSpPr>
            <a:spLocks noGrp="1" noRot="1" noChangeAspect="1" noChangeArrowheads="1" noTextEdit="1"/>
          </p:cNvSpPr>
          <p:nvPr>
            <p:ph type="sldImg"/>
          </p:nvPr>
        </p:nvSpPr>
        <p:spPr>
          <a:ln/>
        </p:spPr>
      </p:sp>
      <p:sp>
        <p:nvSpPr>
          <p:cNvPr id="282627" name="Rectangle 3"/>
          <p:cNvSpPr>
            <a:spLocks noGrp="1" noChangeArrowheads="1"/>
          </p:cNvSpPr>
          <p:nvPr>
            <p:ph type="body" idx="1"/>
          </p:nvPr>
        </p:nvSpPr>
        <p:spPr/>
        <p:txBody>
          <a:bodyPr/>
          <a:lstStyle/>
          <a:p>
            <a:endParaRPr lang="fr-F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5257A69-FFBC-40E7-A9CA-B007CE2218EA}" type="slidenum">
              <a:rPr lang="en-GB"/>
              <a:pPr/>
              <a:t>39</a:t>
            </a:fld>
            <a:endParaRPr lang="en-GB"/>
          </a:p>
        </p:txBody>
      </p:sp>
      <p:sp>
        <p:nvSpPr>
          <p:cNvPr id="190466" name="Rectangle 2"/>
          <p:cNvSpPr>
            <a:spLocks noGrp="1" noRot="1" noChangeAspect="1" noChangeArrowheads="1" noTextEdit="1"/>
          </p:cNvSpPr>
          <p:nvPr>
            <p:ph type="sldImg"/>
          </p:nvPr>
        </p:nvSpPr>
        <p:spPr>
          <a:ln/>
        </p:spPr>
      </p:sp>
      <p:sp>
        <p:nvSpPr>
          <p:cNvPr id="190467" name="Rectangle 3"/>
          <p:cNvSpPr>
            <a:spLocks noGrp="1" noChangeArrowheads="1"/>
          </p:cNvSpPr>
          <p:nvPr>
            <p:ph type="body" idx="1"/>
          </p:nvPr>
        </p:nvSpPr>
        <p:spPr/>
        <p:txBody>
          <a:bodyPr/>
          <a:lstStyle/>
          <a:p>
            <a:r>
              <a:rPr lang="en-GB"/>
              <a:t>Aka graph conductance; converse inequality: Cheeger inequality: \eta\le \sqrt{2(Delta -\lambda)\lambda)}…</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A9A8696-730E-4963-9EAC-CE3722023575}" type="slidenum">
              <a:rPr lang="en-GB"/>
              <a:pPr/>
              <a:t>40</a:t>
            </a:fld>
            <a:endParaRPr lang="en-GB"/>
          </a:p>
        </p:txBody>
      </p:sp>
      <p:sp>
        <p:nvSpPr>
          <p:cNvPr id="283650" name="Rectangle 2"/>
          <p:cNvSpPr>
            <a:spLocks noGrp="1" noRot="1" noChangeAspect="1" noChangeArrowheads="1" noTextEdit="1"/>
          </p:cNvSpPr>
          <p:nvPr>
            <p:ph type="sldImg"/>
          </p:nvPr>
        </p:nvSpPr>
        <p:spPr>
          <a:ln/>
        </p:spPr>
      </p:sp>
      <p:sp>
        <p:nvSpPr>
          <p:cNvPr id="283651" name="Rectangle 3"/>
          <p:cNvSpPr>
            <a:spLocks noGrp="1" noChangeArrowheads="1"/>
          </p:cNvSpPr>
          <p:nvPr>
            <p:ph type="body" idx="1"/>
          </p:nvPr>
        </p:nvSpPr>
        <p:spPr/>
        <p:txBody>
          <a:bodyPr/>
          <a:lstStyle/>
          <a:p>
            <a:endParaRPr lang="fr-F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A2F6145-B911-4F0B-8E9C-878C817E5B98}" type="slidenum">
              <a:rPr lang="en-GB"/>
              <a:pPr/>
              <a:t>41</a:t>
            </a:fld>
            <a:endParaRPr lang="en-GB"/>
          </a:p>
        </p:txBody>
      </p:sp>
      <p:sp>
        <p:nvSpPr>
          <p:cNvPr id="284674" name="Rectangle 2"/>
          <p:cNvSpPr>
            <a:spLocks noGrp="1" noRot="1" noChangeAspect="1" noChangeArrowheads="1" noTextEdit="1"/>
          </p:cNvSpPr>
          <p:nvPr>
            <p:ph type="sldImg"/>
          </p:nvPr>
        </p:nvSpPr>
        <p:spPr>
          <a:ln/>
        </p:spPr>
      </p:sp>
      <p:sp>
        <p:nvSpPr>
          <p:cNvPr id="284675" name="Rectangle 3"/>
          <p:cNvSpPr>
            <a:spLocks noGrp="1" noChangeArrowheads="1"/>
          </p:cNvSpPr>
          <p:nvPr>
            <p:ph type="body" idx="1"/>
          </p:nvPr>
        </p:nvSpPr>
        <p:spPr/>
        <p:txBody>
          <a:bodyPr/>
          <a:lstStyle/>
          <a:p>
            <a:endParaRPr lang="fr-F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8331B7C-C789-4DB5-A49B-1CEACE0AC332}" type="slidenum">
              <a:rPr lang="en-GB"/>
              <a:pPr/>
              <a:t>42</a:t>
            </a:fld>
            <a:endParaRPr lang="en-GB"/>
          </a:p>
        </p:txBody>
      </p:sp>
      <p:sp>
        <p:nvSpPr>
          <p:cNvPr id="285698" name="Rectangle 2"/>
          <p:cNvSpPr>
            <a:spLocks noGrp="1" noRot="1" noChangeAspect="1" noChangeArrowheads="1" noTextEdit="1"/>
          </p:cNvSpPr>
          <p:nvPr>
            <p:ph type="sldImg"/>
          </p:nvPr>
        </p:nvSpPr>
        <p:spPr>
          <a:ln/>
        </p:spPr>
      </p:sp>
      <p:sp>
        <p:nvSpPr>
          <p:cNvPr id="285699" name="Rectangle 3"/>
          <p:cNvSpPr>
            <a:spLocks noGrp="1" noChangeArrowheads="1"/>
          </p:cNvSpPr>
          <p:nvPr>
            <p:ph type="body" idx="1"/>
          </p:nvPr>
        </p:nvSpPr>
        <p:spPr/>
        <p:txBody>
          <a:bodyPr/>
          <a:lstStyle/>
          <a:p>
            <a:endParaRPr lang="fr-F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2D3953E-8985-481B-9FFA-B1A375BA0FFD}" type="slidenum">
              <a:rPr lang="en-GB"/>
              <a:pPr/>
              <a:t>43</a:t>
            </a:fld>
            <a:endParaRPr lang="en-GB"/>
          </a:p>
        </p:txBody>
      </p:sp>
      <p:sp>
        <p:nvSpPr>
          <p:cNvPr id="286722" name="Rectangle 2"/>
          <p:cNvSpPr>
            <a:spLocks noGrp="1" noRot="1" noChangeAspect="1" noChangeArrowheads="1" noTextEdit="1"/>
          </p:cNvSpPr>
          <p:nvPr>
            <p:ph type="sldImg"/>
          </p:nvPr>
        </p:nvSpPr>
        <p:spPr>
          <a:ln/>
        </p:spPr>
      </p:sp>
      <p:sp>
        <p:nvSpPr>
          <p:cNvPr id="286723" name="Rectangle 3"/>
          <p:cNvSpPr>
            <a:spLocks noGrp="1" noChangeArrowheads="1"/>
          </p:cNvSpPr>
          <p:nvPr>
            <p:ph type="body" idx="1"/>
          </p:nvPr>
        </p:nvSpPr>
        <p:spPr/>
        <p:txBody>
          <a:bodyPr/>
          <a:lstStyle/>
          <a:p>
            <a:endParaRPr lang="fr-F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F4F0DC9-D9A9-4A39-9B74-6FB8EDA26148}" type="slidenum">
              <a:rPr lang="en-GB"/>
              <a:pPr/>
              <a:t>44</a:t>
            </a:fld>
            <a:endParaRPr lang="en-GB"/>
          </a:p>
        </p:txBody>
      </p:sp>
      <p:sp>
        <p:nvSpPr>
          <p:cNvPr id="287746" name="Rectangle 2"/>
          <p:cNvSpPr>
            <a:spLocks noGrp="1" noRot="1" noChangeAspect="1" noChangeArrowheads="1" noTextEdit="1"/>
          </p:cNvSpPr>
          <p:nvPr>
            <p:ph type="sldImg"/>
          </p:nvPr>
        </p:nvSpPr>
        <p:spPr>
          <a:ln/>
        </p:spPr>
      </p:sp>
      <p:sp>
        <p:nvSpPr>
          <p:cNvPr id="287747" name="Rectangle 3"/>
          <p:cNvSpPr>
            <a:spLocks noGrp="1" noChangeArrowheads="1"/>
          </p:cNvSpPr>
          <p:nvPr>
            <p:ph type="body" idx="1"/>
          </p:nvPr>
        </p:nvSpPr>
        <p:spPr/>
        <p:txBody>
          <a:bodyPr/>
          <a:lstStyle/>
          <a:p>
            <a:endParaRPr lang="fr-F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DEE2A97-7233-4914-B477-E0E256F2AAAB}" type="slidenum">
              <a:rPr lang="en-GB"/>
              <a:pPr/>
              <a:t>4</a:t>
            </a:fld>
            <a:endParaRPr lang="en-GB"/>
          </a:p>
        </p:txBody>
      </p:sp>
      <p:sp>
        <p:nvSpPr>
          <p:cNvPr id="268290" name="Rectangle 2"/>
          <p:cNvSpPr>
            <a:spLocks noGrp="1" noRot="1" noChangeAspect="1" noChangeArrowheads="1" noTextEdit="1"/>
          </p:cNvSpPr>
          <p:nvPr>
            <p:ph type="sldImg"/>
          </p:nvPr>
        </p:nvSpPr>
        <p:spPr>
          <a:ln/>
        </p:spPr>
      </p:sp>
      <p:sp>
        <p:nvSpPr>
          <p:cNvPr id="268291" name="Rectangle 3"/>
          <p:cNvSpPr>
            <a:spLocks noGrp="1" noChangeArrowheads="1"/>
          </p:cNvSpPr>
          <p:nvPr>
            <p:ph type="body" idx="1"/>
          </p:nvPr>
        </p:nvSpPr>
        <p:spPr/>
        <p:txBody>
          <a:bodyPr/>
          <a:lstStyle/>
          <a:p>
            <a:endParaRPr lang="fr-F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EE9BAD3-8A1A-4C1A-AC17-1055436D6D50}" type="slidenum">
              <a:rPr lang="en-GB"/>
              <a:pPr/>
              <a:t>45</a:t>
            </a:fld>
            <a:endParaRPr lang="en-GB"/>
          </a:p>
        </p:txBody>
      </p:sp>
      <p:sp>
        <p:nvSpPr>
          <p:cNvPr id="288770" name="Rectangle 2"/>
          <p:cNvSpPr>
            <a:spLocks noGrp="1" noRot="1" noChangeAspect="1" noChangeArrowheads="1" noTextEdit="1"/>
          </p:cNvSpPr>
          <p:nvPr>
            <p:ph type="sldImg"/>
          </p:nvPr>
        </p:nvSpPr>
        <p:spPr>
          <a:ln/>
        </p:spPr>
      </p:sp>
      <p:sp>
        <p:nvSpPr>
          <p:cNvPr id="288771" name="Rectangle 3"/>
          <p:cNvSpPr>
            <a:spLocks noGrp="1" noChangeArrowheads="1"/>
          </p:cNvSpPr>
          <p:nvPr>
            <p:ph type="body" idx="1"/>
          </p:nvPr>
        </p:nvSpPr>
        <p:spPr/>
        <p:txBody>
          <a:bodyPr/>
          <a:lstStyle/>
          <a:p>
            <a:endParaRPr lang="fr-F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A704C46-4393-40BF-9257-FB91293656C3}" type="slidenum">
              <a:rPr lang="en-GB"/>
              <a:pPr/>
              <a:t>46</a:t>
            </a:fld>
            <a:endParaRPr lang="en-GB"/>
          </a:p>
        </p:txBody>
      </p:sp>
      <p:sp>
        <p:nvSpPr>
          <p:cNvPr id="241666" name="Rectangle 2"/>
          <p:cNvSpPr>
            <a:spLocks noGrp="1" noRot="1" noChangeAspect="1" noChangeArrowheads="1" noTextEdit="1"/>
          </p:cNvSpPr>
          <p:nvPr>
            <p:ph type="sldImg"/>
          </p:nvPr>
        </p:nvSpPr>
        <p:spPr>
          <a:ln/>
        </p:spPr>
      </p:sp>
      <p:sp>
        <p:nvSpPr>
          <p:cNvPr id="241667" name="Rectangle 3"/>
          <p:cNvSpPr>
            <a:spLocks noGrp="1" noChangeArrowheads="1"/>
          </p:cNvSpPr>
          <p:nvPr>
            <p:ph type="body" idx="1"/>
          </p:nvPr>
        </p:nvSpPr>
        <p:spPr/>
        <p:txBody>
          <a:bodyPr/>
          <a:lstStyle/>
          <a:p>
            <a:r>
              <a:rPr lang="en-GB"/>
              <a:t>A (biased) survey of mathematical models, results and open problems in the area</a:t>
            </a:r>
          </a:p>
          <a:p>
            <a:endParaRPr lang="en-GB"/>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0000AD1-7272-4D70-A49F-98164A2E6857}" type="slidenum">
              <a:rPr lang="en-GB"/>
              <a:pPr/>
              <a:t>47</a:t>
            </a:fld>
            <a:endParaRPr lang="en-GB"/>
          </a:p>
        </p:txBody>
      </p:sp>
      <p:sp>
        <p:nvSpPr>
          <p:cNvPr id="143362" name="Rectangle 2"/>
          <p:cNvSpPr>
            <a:spLocks noGrp="1" noRot="1" noChangeAspect="1" noChangeArrowheads="1" noTextEdit="1"/>
          </p:cNvSpPr>
          <p:nvPr>
            <p:ph type="sldImg"/>
          </p:nvPr>
        </p:nvSpPr>
        <p:spPr>
          <a:ln/>
        </p:spPr>
      </p:sp>
      <p:sp>
        <p:nvSpPr>
          <p:cNvPr id="143363" name="Rectangle 3"/>
          <p:cNvSpPr>
            <a:spLocks noGrp="1" noChangeArrowheads="1"/>
          </p:cNvSpPr>
          <p:nvPr>
            <p:ph type="body" idx="1"/>
          </p:nvPr>
        </p:nvSpPr>
        <p:spPr/>
        <p:txBody>
          <a:bodyPr/>
          <a:lstStyle/>
          <a:p>
            <a:r>
              <a:rPr lang="en-GB"/>
              <a:t>The application one should have in mind here is a low level one, namely fast message dissemination. For the last two items we thus want the overlay structure to reflect the underlying network’s structure.</a:t>
            </a: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5E9A3AB-2489-46C5-BC1E-AAB00F37D87A}" type="slidenum">
              <a:rPr lang="en-GB"/>
              <a:pPr/>
              <a:t>48</a:t>
            </a:fld>
            <a:endParaRPr lang="en-GB"/>
          </a:p>
        </p:txBody>
      </p:sp>
      <p:sp>
        <p:nvSpPr>
          <p:cNvPr id="145410" name="Rectangle 2"/>
          <p:cNvSpPr>
            <a:spLocks noGrp="1" noRot="1" noChangeAspect="1" noChangeArrowheads="1" noTextEdit="1"/>
          </p:cNvSpPr>
          <p:nvPr>
            <p:ph type="sldImg"/>
          </p:nvPr>
        </p:nvSpPr>
        <p:spPr>
          <a:ln/>
        </p:spPr>
      </p:sp>
      <p:sp>
        <p:nvSpPr>
          <p:cNvPr id="145411" name="Rectangle 3"/>
          <p:cNvSpPr>
            <a:spLocks noGrp="1" noChangeArrowheads="1"/>
          </p:cNvSpPr>
          <p:nvPr>
            <p:ph type="body" idx="1"/>
          </p:nvPr>
        </p:nvSpPr>
        <p:spPr/>
        <p:txBody>
          <a:bodyPr/>
          <a:lstStyle/>
          <a:p>
            <a:r>
              <a:rPr lang="en-GB"/>
              <a:t>More precisely, we want to have some network awareness in order to reduce the two types of costs described here.. The number of per-link message transmissions for one message dissemination along an edge is the number of links (network hops) between the two peers.</a:t>
            </a: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371E64D-6D5C-4822-AC59-C079DFC3B011}" type="slidenum">
              <a:rPr lang="en-GB"/>
              <a:pPr/>
              <a:t>49</a:t>
            </a:fld>
            <a:endParaRPr lang="en-GB"/>
          </a:p>
        </p:txBody>
      </p:sp>
      <p:sp>
        <p:nvSpPr>
          <p:cNvPr id="147458" name="Rectangle 2"/>
          <p:cNvSpPr>
            <a:spLocks noGrp="1" noRot="1" noChangeAspect="1" noChangeArrowheads="1" noTextEdit="1"/>
          </p:cNvSpPr>
          <p:nvPr>
            <p:ph type="sldImg"/>
          </p:nvPr>
        </p:nvSpPr>
        <p:spPr>
          <a:ln/>
        </p:spPr>
      </p:sp>
      <p:sp>
        <p:nvSpPr>
          <p:cNvPr id="147459" name="Rectangle 3"/>
          <p:cNvSpPr>
            <a:spLocks noGrp="1" noChangeArrowheads="1"/>
          </p:cNvSpPr>
          <p:nvPr>
            <p:ph type="body" idx="1"/>
          </p:nvPr>
        </p:nvSpPr>
        <p:spPr/>
        <p:txBody>
          <a:bodyPr/>
          <a:lstStyle/>
          <a:p>
            <a:r>
              <a:rPr lang="en-GB"/>
              <a:t>The other objective we try to achieve is failure resilience. … Here we shall be concerned mostly with random, uniform (uncorrelated) failures. A useful result in order to understand what is needed in that context is provided by an old result on connectivity of random graphs, established in the sixties by Erdos and Renyi.</a:t>
            </a: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1EF3386-9338-47E5-83C8-A42721B2D631}" type="slidenum">
              <a:rPr lang="en-GB"/>
              <a:pPr/>
              <a:t>50</a:t>
            </a:fld>
            <a:endParaRPr lang="en-GB"/>
          </a:p>
        </p:txBody>
      </p:sp>
      <p:sp>
        <p:nvSpPr>
          <p:cNvPr id="289794" name="Rectangle 2"/>
          <p:cNvSpPr>
            <a:spLocks noGrp="1" noRot="1" noChangeAspect="1" noChangeArrowheads="1" noTextEdit="1"/>
          </p:cNvSpPr>
          <p:nvPr>
            <p:ph type="sldImg"/>
          </p:nvPr>
        </p:nvSpPr>
        <p:spPr>
          <a:ln/>
        </p:spPr>
      </p:sp>
      <p:sp>
        <p:nvSpPr>
          <p:cNvPr id="289795" name="Rectangle 3"/>
          <p:cNvSpPr>
            <a:spLocks noGrp="1" noChangeArrowheads="1"/>
          </p:cNvSpPr>
          <p:nvPr>
            <p:ph type="body" idx="1"/>
          </p:nvPr>
        </p:nvSpPr>
        <p:spPr/>
        <p:txBody>
          <a:bodyPr/>
          <a:lstStyle/>
          <a:p>
            <a:endParaRPr lang="fr-F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C56A59F-BE00-47CE-A47D-33DA872F5D11}" type="slidenum">
              <a:rPr lang="en-GB"/>
              <a:pPr/>
              <a:t>51</a:t>
            </a:fld>
            <a:endParaRPr lang="en-GB"/>
          </a:p>
        </p:txBody>
      </p:sp>
      <p:sp>
        <p:nvSpPr>
          <p:cNvPr id="290818" name="Rectangle 2"/>
          <p:cNvSpPr>
            <a:spLocks noGrp="1" noRot="1" noChangeAspect="1" noChangeArrowheads="1" noTextEdit="1"/>
          </p:cNvSpPr>
          <p:nvPr>
            <p:ph type="sldImg"/>
          </p:nvPr>
        </p:nvSpPr>
        <p:spPr>
          <a:ln/>
        </p:spPr>
      </p:sp>
      <p:sp>
        <p:nvSpPr>
          <p:cNvPr id="290819" name="Rectangle 3"/>
          <p:cNvSpPr>
            <a:spLocks noGrp="1" noChangeArrowheads="1"/>
          </p:cNvSpPr>
          <p:nvPr>
            <p:ph type="body" idx="1"/>
          </p:nvPr>
        </p:nvSpPr>
        <p:spPr/>
        <p:txBody>
          <a:bodyPr/>
          <a:lstStyle/>
          <a:p>
            <a:endParaRPr lang="fr-F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701EAFB-F533-45F3-B0EF-E48C046F8AFA}" type="slidenum">
              <a:rPr lang="en-GB"/>
              <a:pPr/>
              <a:t>52</a:t>
            </a:fld>
            <a:endParaRPr lang="en-GB"/>
          </a:p>
        </p:txBody>
      </p:sp>
      <p:sp>
        <p:nvSpPr>
          <p:cNvPr id="291842" name="Rectangle 2"/>
          <p:cNvSpPr>
            <a:spLocks noGrp="1" noRot="1" noChangeAspect="1" noChangeArrowheads="1" noTextEdit="1"/>
          </p:cNvSpPr>
          <p:nvPr>
            <p:ph type="sldImg"/>
          </p:nvPr>
        </p:nvSpPr>
        <p:spPr>
          <a:ln/>
        </p:spPr>
      </p:sp>
      <p:sp>
        <p:nvSpPr>
          <p:cNvPr id="291843" name="Rectangle 3"/>
          <p:cNvSpPr>
            <a:spLocks noGrp="1" noChangeArrowheads="1"/>
          </p:cNvSpPr>
          <p:nvPr>
            <p:ph type="body" idx="1"/>
          </p:nvPr>
        </p:nvSpPr>
        <p:spPr/>
        <p:txBody>
          <a:bodyPr/>
          <a:lstStyle/>
          <a:p>
            <a:endParaRPr lang="fr-F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846CD4F-7848-40FE-BD62-B866B95FDD01}" type="slidenum">
              <a:rPr lang="en-GB"/>
              <a:pPr/>
              <a:t>53</a:t>
            </a:fld>
            <a:endParaRPr lang="en-GB"/>
          </a:p>
        </p:txBody>
      </p:sp>
      <p:sp>
        <p:nvSpPr>
          <p:cNvPr id="152578" name="Rectangle 2"/>
          <p:cNvSpPr>
            <a:spLocks noGrp="1" noRot="1" noChangeAspect="1" noChangeArrowheads="1" noTextEdit="1"/>
          </p:cNvSpPr>
          <p:nvPr>
            <p:ph type="sldImg"/>
          </p:nvPr>
        </p:nvSpPr>
        <p:spPr>
          <a:ln/>
        </p:spPr>
      </p:sp>
      <p:sp>
        <p:nvSpPr>
          <p:cNvPr id="152579" name="Rectangle 3"/>
          <p:cNvSpPr>
            <a:spLocks noGrp="1" noChangeArrowheads="1"/>
          </p:cNvSpPr>
          <p:nvPr>
            <p:ph type="body" idx="1"/>
          </p:nvPr>
        </p:nvSpPr>
        <p:spPr/>
        <p:txBody>
          <a:bodyPr/>
          <a:lstStyle/>
          <a:p>
            <a:r>
              <a:rPr lang="en-GB"/>
              <a:t>We have the following result for graphs drawn according to this distribution, if we ignore the “network cost” part in the energy function.</a:t>
            </a: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EAAB407-1FDE-4AB0-A6A1-9B56A387BFF3}" type="slidenum">
              <a:rPr lang="en-GB"/>
              <a:pPr/>
              <a:t>54</a:t>
            </a:fld>
            <a:endParaRPr lang="en-GB"/>
          </a:p>
        </p:txBody>
      </p:sp>
      <p:sp>
        <p:nvSpPr>
          <p:cNvPr id="292866" name="Rectangle 2"/>
          <p:cNvSpPr>
            <a:spLocks noGrp="1" noRot="1" noChangeAspect="1" noChangeArrowheads="1" noTextEdit="1"/>
          </p:cNvSpPr>
          <p:nvPr>
            <p:ph type="sldImg"/>
          </p:nvPr>
        </p:nvSpPr>
        <p:spPr>
          <a:ln/>
        </p:spPr>
      </p:sp>
      <p:sp>
        <p:nvSpPr>
          <p:cNvPr id="292867" name="Rectangle 3"/>
          <p:cNvSpPr>
            <a:spLocks noGrp="1" noChangeArrowheads="1"/>
          </p:cNvSpPr>
          <p:nvPr>
            <p:ph type="body" idx="1"/>
          </p:nvPr>
        </p:nvSpPr>
        <p:spPr/>
        <p:txBody>
          <a:bodyPr/>
          <a:lstStyle/>
          <a:p>
            <a:endParaRPr lang="fr-F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2E649A9-03B0-4B8F-B6D9-A35B6E272D33}" type="slidenum">
              <a:rPr lang="en-GB"/>
              <a:pPr/>
              <a:t>5</a:t>
            </a:fld>
            <a:endParaRPr lang="en-GB"/>
          </a:p>
        </p:txBody>
      </p:sp>
      <p:sp>
        <p:nvSpPr>
          <p:cNvPr id="306178" name="Rectangle 2"/>
          <p:cNvSpPr>
            <a:spLocks noGrp="1" noRot="1" noChangeAspect="1" noChangeArrowheads="1" noTextEdit="1"/>
          </p:cNvSpPr>
          <p:nvPr>
            <p:ph type="sldImg"/>
          </p:nvPr>
        </p:nvSpPr>
        <p:spPr>
          <a:ln/>
        </p:spPr>
      </p:sp>
      <p:sp>
        <p:nvSpPr>
          <p:cNvPr id="306179" name="Rectangle 3"/>
          <p:cNvSpPr>
            <a:spLocks noGrp="1" noChangeArrowheads="1"/>
          </p:cNvSpPr>
          <p:nvPr>
            <p:ph type="body" idx="1"/>
          </p:nvPr>
        </p:nvSpPr>
        <p:spPr/>
        <p:txBody>
          <a:bodyPr/>
          <a:lstStyle/>
          <a:p>
            <a:endParaRPr lang="fr-F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6BBFC0C-4224-470D-AC87-06F8EFD71AF0}" type="slidenum">
              <a:rPr lang="en-GB"/>
              <a:pPr/>
              <a:t>55</a:t>
            </a:fld>
            <a:endParaRPr lang="en-GB"/>
          </a:p>
        </p:txBody>
      </p:sp>
      <p:sp>
        <p:nvSpPr>
          <p:cNvPr id="177154" name="Rectangle 2"/>
          <p:cNvSpPr>
            <a:spLocks noGrp="1" noRot="1" noChangeAspect="1" noChangeArrowheads="1" noTextEdit="1"/>
          </p:cNvSpPr>
          <p:nvPr>
            <p:ph type="sldImg"/>
          </p:nvPr>
        </p:nvSpPr>
        <p:spPr>
          <a:ln/>
        </p:spPr>
      </p:sp>
      <p:sp>
        <p:nvSpPr>
          <p:cNvPr id="177155" name="Rectangle 3"/>
          <p:cNvSpPr>
            <a:spLocks noGrp="1" noChangeArrowheads="1"/>
          </p:cNvSpPr>
          <p:nvPr>
            <p:ph type="body" idx="1"/>
          </p:nvPr>
        </p:nvSpPr>
        <p:spPr/>
        <p:txBody>
          <a:bodyPr/>
          <a:lstStyle/>
          <a:p>
            <a:endParaRPr lang="fr-F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FA526CB-056C-49FC-B075-393048C1EBF0}" type="slidenum">
              <a:rPr lang="en-GB"/>
              <a:pPr/>
              <a:t>56</a:t>
            </a:fld>
            <a:endParaRPr lang="en-GB"/>
          </a:p>
        </p:txBody>
      </p:sp>
      <p:sp>
        <p:nvSpPr>
          <p:cNvPr id="293890" name="Rectangle 2"/>
          <p:cNvSpPr>
            <a:spLocks noGrp="1" noRot="1" noChangeAspect="1" noChangeArrowheads="1" noTextEdit="1"/>
          </p:cNvSpPr>
          <p:nvPr>
            <p:ph type="sldImg"/>
          </p:nvPr>
        </p:nvSpPr>
        <p:spPr>
          <a:ln/>
        </p:spPr>
      </p:sp>
      <p:sp>
        <p:nvSpPr>
          <p:cNvPr id="293891" name="Rectangle 3"/>
          <p:cNvSpPr>
            <a:spLocks noGrp="1" noChangeArrowheads="1"/>
          </p:cNvSpPr>
          <p:nvPr>
            <p:ph type="body" idx="1"/>
          </p:nvPr>
        </p:nvSpPr>
        <p:spPr/>
        <p:txBody>
          <a:bodyPr/>
          <a:lstStyle/>
          <a:p>
            <a:endParaRPr lang="fr-F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56C27E5-C7D7-4CB3-B1FB-3835DF594609}" type="slidenum">
              <a:rPr lang="en-GB"/>
              <a:pPr/>
              <a:t>57</a:t>
            </a:fld>
            <a:endParaRPr lang="en-GB"/>
          </a:p>
        </p:txBody>
      </p:sp>
      <p:sp>
        <p:nvSpPr>
          <p:cNvPr id="294914" name="Rectangle 2"/>
          <p:cNvSpPr>
            <a:spLocks noGrp="1" noRot="1" noChangeAspect="1" noChangeArrowheads="1" noTextEdit="1"/>
          </p:cNvSpPr>
          <p:nvPr>
            <p:ph type="sldImg"/>
          </p:nvPr>
        </p:nvSpPr>
        <p:spPr>
          <a:ln/>
        </p:spPr>
      </p:sp>
      <p:sp>
        <p:nvSpPr>
          <p:cNvPr id="294915" name="Rectangle 3"/>
          <p:cNvSpPr>
            <a:spLocks noGrp="1" noChangeArrowheads="1"/>
          </p:cNvSpPr>
          <p:nvPr>
            <p:ph type="body" idx="1"/>
          </p:nvPr>
        </p:nvSpPr>
        <p:spPr/>
        <p:txBody>
          <a:bodyPr/>
          <a:lstStyle/>
          <a:p>
            <a:endParaRPr lang="fr-F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9F7930E-8AC4-474B-AE7E-9670C636886D}" type="slidenum">
              <a:rPr lang="en-GB"/>
              <a:pPr/>
              <a:t>58</a:t>
            </a:fld>
            <a:endParaRPr lang="en-GB"/>
          </a:p>
        </p:txBody>
      </p:sp>
      <p:sp>
        <p:nvSpPr>
          <p:cNvPr id="295938" name="Rectangle 2"/>
          <p:cNvSpPr>
            <a:spLocks noGrp="1" noRot="1" noChangeAspect="1" noChangeArrowheads="1" noTextEdit="1"/>
          </p:cNvSpPr>
          <p:nvPr>
            <p:ph type="sldImg"/>
          </p:nvPr>
        </p:nvSpPr>
        <p:spPr>
          <a:ln/>
        </p:spPr>
      </p:sp>
      <p:sp>
        <p:nvSpPr>
          <p:cNvPr id="295939" name="Rectangle 3"/>
          <p:cNvSpPr>
            <a:spLocks noGrp="1" noChangeArrowheads="1"/>
          </p:cNvSpPr>
          <p:nvPr>
            <p:ph type="body" idx="1"/>
          </p:nvPr>
        </p:nvSpPr>
        <p:spPr/>
        <p:txBody>
          <a:bodyPr/>
          <a:lstStyle/>
          <a:p>
            <a:endParaRPr lang="fr-F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85AA5C2-555E-4EE1-8317-000C4AE6C08E}" type="slidenum">
              <a:rPr lang="en-GB"/>
              <a:pPr/>
              <a:t>59</a:t>
            </a:fld>
            <a:endParaRPr lang="en-GB"/>
          </a:p>
        </p:txBody>
      </p:sp>
      <p:sp>
        <p:nvSpPr>
          <p:cNvPr id="223234" name="Rectangle 2"/>
          <p:cNvSpPr>
            <a:spLocks noGrp="1" noRot="1" noChangeAspect="1" noChangeArrowheads="1" noTextEdit="1"/>
          </p:cNvSpPr>
          <p:nvPr>
            <p:ph type="sldImg"/>
          </p:nvPr>
        </p:nvSpPr>
        <p:spPr>
          <a:ln/>
        </p:spPr>
      </p:sp>
      <p:sp>
        <p:nvSpPr>
          <p:cNvPr id="223235" name="Rectangle 3"/>
          <p:cNvSpPr>
            <a:spLocks noGrp="1" noChangeArrowheads="1"/>
          </p:cNvSpPr>
          <p:nvPr>
            <p:ph type="body" idx="1"/>
          </p:nvPr>
        </p:nvSpPr>
        <p:spPr/>
        <p:txBody>
          <a:bodyPr/>
          <a:lstStyle/>
          <a:p>
            <a:endParaRPr lang="fr-F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06EAF9D-7525-431F-AFBE-99D46509328B}" type="slidenum">
              <a:rPr lang="en-GB"/>
              <a:pPr/>
              <a:t>60</a:t>
            </a:fld>
            <a:endParaRPr lang="en-GB"/>
          </a:p>
        </p:txBody>
      </p:sp>
      <p:sp>
        <p:nvSpPr>
          <p:cNvPr id="296962" name="Rectangle 2"/>
          <p:cNvSpPr>
            <a:spLocks noGrp="1" noRot="1" noChangeAspect="1" noChangeArrowheads="1" noTextEdit="1"/>
          </p:cNvSpPr>
          <p:nvPr>
            <p:ph type="sldImg"/>
          </p:nvPr>
        </p:nvSpPr>
        <p:spPr>
          <a:ln/>
        </p:spPr>
      </p:sp>
      <p:sp>
        <p:nvSpPr>
          <p:cNvPr id="296963" name="Rectangle 3"/>
          <p:cNvSpPr>
            <a:spLocks noGrp="1" noChangeArrowheads="1"/>
          </p:cNvSpPr>
          <p:nvPr>
            <p:ph type="body" idx="1"/>
          </p:nvPr>
        </p:nvSpPr>
        <p:spPr/>
        <p:txBody>
          <a:bodyPr/>
          <a:lstStyle/>
          <a:p>
            <a:endParaRPr lang="fr-F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A2F6491-7610-4F31-AB8F-6987752B0275}" type="slidenum">
              <a:rPr lang="en-GB"/>
              <a:pPr/>
              <a:t>61</a:t>
            </a:fld>
            <a:endParaRPr lang="en-GB"/>
          </a:p>
        </p:txBody>
      </p:sp>
      <p:sp>
        <p:nvSpPr>
          <p:cNvPr id="297986" name="Rectangle 2"/>
          <p:cNvSpPr>
            <a:spLocks noGrp="1" noRot="1" noChangeAspect="1" noChangeArrowheads="1" noTextEdit="1"/>
          </p:cNvSpPr>
          <p:nvPr>
            <p:ph type="sldImg"/>
          </p:nvPr>
        </p:nvSpPr>
        <p:spPr>
          <a:ln/>
        </p:spPr>
      </p:sp>
      <p:sp>
        <p:nvSpPr>
          <p:cNvPr id="297987" name="Rectangle 3"/>
          <p:cNvSpPr>
            <a:spLocks noGrp="1" noChangeArrowheads="1"/>
          </p:cNvSpPr>
          <p:nvPr>
            <p:ph type="body" idx="1"/>
          </p:nvPr>
        </p:nvSpPr>
        <p:spPr/>
        <p:txBody>
          <a:bodyPr/>
          <a:lstStyle/>
          <a:p>
            <a:endParaRPr lang="fr-F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818D067-AA25-4F62-8696-395D875BA331}" type="slidenum">
              <a:rPr lang="en-GB"/>
              <a:pPr/>
              <a:t>62</a:t>
            </a:fld>
            <a:endParaRPr lang="en-GB"/>
          </a:p>
        </p:txBody>
      </p:sp>
      <p:sp>
        <p:nvSpPr>
          <p:cNvPr id="225282" name="Rectangle 2"/>
          <p:cNvSpPr>
            <a:spLocks noGrp="1" noRot="1" noChangeAspect="1" noChangeArrowheads="1" noTextEdit="1"/>
          </p:cNvSpPr>
          <p:nvPr>
            <p:ph type="sldImg"/>
          </p:nvPr>
        </p:nvSpPr>
        <p:spPr>
          <a:ln/>
        </p:spPr>
      </p:sp>
      <p:sp>
        <p:nvSpPr>
          <p:cNvPr id="225283" name="Rectangle 3"/>
          <p:cNvSpPr>
            <a:spLocks noGrp="1" noChangeArrowheads="1"/>
          </p:cNvSpPr>
          <p:nvPr>
            <p:ph type="body" idx="1"/>
          </p:nvPr>
        </p:nvSpPr>
        <p:spPr/>
        <p:txBody>
          <a:bodyPr/>
          <a:lstStyle/>
          <a:p>
            <a:endParaRPr lang="fr-F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7538953-B42E-4334-AB2F-9A593394ED86}" type="slidenum">
              <a:rPr lang="en-GB"/>
              <a:pPr/>
              <a:t>63</a:t>
            </a:fld>
            <a:endParaRPr lang="en-GB"/>
          </a:p>
        </p:txBody>
      </p:sp>
      <p:sp>
        <p:nvSpPr>
          <p:cNvPr id="299010" name="Rectangle 2"/>
          <p:cNvSpPr>
            <a:spLocks noGrp="1" noRot="1" noChangeAspect="1" noChangeArrowheads="1" noTextEdit="1"/>
          </p:cNvSpPr>
          <p:nvPr>
            <p:ph type="sldImg"/>
          </p:nvPr>
        </p:nvSpPr>
        <p:spPr>
          <a:ln/>
        </p:spPr>
      </p:sp>
      <p:sp>
        <p:nvSpPr>
          <p:cNvPr id="299011" name="Rectangle 3"/>
          <p:cNvSpPr>
            <a:spLocks noGrp="1" noChangeArrowheads="1"/>
          </p:cNvSpPr>
          <p:nvPr>
            <p:ph type="body" idx="1"/>
          </p:nvPr>
        </p:nvSpPr>
        <p:spPr/>
        <p:txBody>
          <a:bodyPr/>
          <a:lstStyle/>
          <a:p>
            <a:endParaRPr lang="fr-F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B928364-AFFE-41E9-94D9-25DE07841FD5}" type="slidenum">
              <a:rPr lang="en-GB"/>
              <a:pPr/>
              <a:t>64</a:t>
            </a:fld>
            <a:endParaRPr lang="en-GB"/>
          </a:p>
        </p:txBody>
      </p:sp>
      <p:sp>
        <p:nvSpPr>
          <p:cNvPr id="300034" name="Rectangle 2"/>
          <p:cNvSpPr>
            <a:spLocks noGrp="1" noRot="1" noChangeAspect="1" noChangeArrowheads="1" noTextEdit="1"/>
          </p:cNvSpPr>
          <p:nvPr>
            <p:ph type="sldImg"/>
          </p:nvPr>
        </p:nvSpPr>
        <p:spPr>
          <a:ln/>
        </p:spPr>
      </p:sp>
      <p:sp>
        <p:nvSpPr>
          <p:cNvPr id="300035" name="Rectangle 3"/>
          <p:cNvSpPr>
            <a:spLocks noGrp="1" noChangeArrowheads="1"/>
          </p:cNvSpPr>
          <p:nvPr>
            <p:ph type="body" idx="1"/>
          </p:nvPr>
        </p:nvSpPr>
        <p:spPr/>
        <p:txBody>
          <a:bodyPr/>
          <a:lstStyle/>
          <a:p>
            <a:endParaRPr lang="fr-F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71DF716-4C4A-4498-BD29-C55C1A282223}" type="slidenum">
              <a:rPr lang="en-GB"/>
              <a:pPr/>
              <a:t>6</a:t>
            </a:fld>
            <a:endParaRPr lang="en-GB"/>
          </a:p>
        </p:txBody>
      </p:sp>
      <p:sp>
        <p:nvSpPr>
          <p:cNvPr id="307202" name="Rectangle 2"/>
          <p:cNvSpPr>
            <a:spLocks noGrp="1" noRot="1" noChangeAspect="1" noChangeArrowheads="1" noTextEdit="1"/>
          </p:cNvSpPr>
          <p:nvPr>
            <p:ph type="sldImg"/>
          </p:nvPr>
        </p:nvSpPr>
        <p:spPr>
          <a:ln/>
        </p:spPr>
      </p:sp>
      <p:sp>
        <p:nvSpPr>
          <p:cNvPr id="307203" name="Rectangle 3"/>
          <p:cNvSpPr>
            <a:spLocks noGrp="1" noChangeArrowheads="1"/>
          </p:cNvSpPr>
          <p:nvPr>
            <p:ph type="body" idx="1"/>
          </p:nvPr>
        </p:nvSpPr>
        <p:spPr/>
        <p:txBody>
          <a:bodyPr/>
          <a:lstStyle/>
          <a:p>
            <a:endParaRPr lang="fr-F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7D9636C-780D-436E-9F97-A06DCDDC9F3B}" type="slidenum">
              <a:rPr lang="en-GB"/>
              <a:pPr/>
              <a:t>65</a:t>
            </a:fld>
            <a:endParaRPr lang="en-GB"/>
          </a:p>
        </p:txBody>
      </p:sp>
      <p:sp>
        <p:nvSpPr>
          <p:cNvPr id="301058" name="Rectangle 2"/>
          <p:cNvSpPr>
            <a:spLocks noGrp="1" noRot="1" noChangeAspect="1" noChangeArrowheads="1" noTextEdit="1"/>
          </p:cNvSpPr>
          <p:nvPr>
            <p:ph type="sldImg"/>
          </p:nvPr>
        </p:nvSpPr>
        <p:spPr>
          <a:ln/>
        </p:spPr>
      </p:sp>
      <p:sp>
        <p:nvSpPr>
          <p:cNvPr id="301059" name="Rectangle 3"/>
          <p:cNvSpPr>
            <a:spLocks noGrp="1" noChangeArrowheads="1"/>
          </p:cNvSpPr>
          <p:nvPr>
            <p:ph type="body" idx="1"/>
          </p:nvPr>
        </p:nvSpPr>
        <p:spPr/>
        <p:txBody>
          <a:bodyPr/>
          <a:lstStyle/>
          <a:p>
            <a:endParaRPr lang="fr-F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3E9ACF0-F422-4859-A59A-49D512DA6E84}" type="slidenum">
              <a:rPr lang="en-GB"/>
              <a:pPr/>
              <a:t>66</a:t>
            </a:fld>
            <a:endParaRPr lang="en-GB"/>
          </a:p>
        </p:txBody>
      </p:sp>
      <p:sp>
        <p:nvSpPr>
          <p:cNvPr id="198658" name="Rectangle 2"/>
          <p:cNvSpPr>
            <a:spLocks noGrp="1" noRot="1" noChangeAspect="1" noChangeArrowheads="1" noTextEdit="1"/>
          </p:cNvSpPr>
          <p:nvPr>
            <p:ph type="sldImg"/>
          </p:nvPr>
        </p:nvSpPr>
        <p:spPr>
          <a:ln/>
        </p:spPr>
      </p:sp>
      <p:sp>
        <p:nvSpPr>
          <p:cNvPr id="198659" name="Rectangle 3"/>
          <p:cNvSpPr>
            <a:spLocks noGrp="1" noChangeArrowheads="1"/>
          </p:cNvSpPr>
          <p:nvPr>
            <p:ph type="body" idx="1"/>
          </p:nvPr>
        </p:nvSpPr>
        <p:spPr/>
        <p:txBody>
          <a:bodyPr/>
          <a:lstStyle/>
          <a:p>
            <a:endParaRPr lang="fr-F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2FBED51-8A14-4DCB-B557-B65C6E08826F}" type="slidenum">
              <a:rPr lang="en-GB"/>
              <a:pPr/>
              <a:t>67</a:t>
            </a:fld>
            <a:endParaRPr lang="en-GB"/>
          </a:p>
        </p:txBody>
      </p:sp>
      <p:sp>
        <p:nvSpPr>
          <p:cNvPr id="7170" name="TextBox 48129"/>
          <p:cNvSpPr txBox="1">
            <a:spLocks noChangeArrowheads="1"/>
          </p:cNvSpPr>
          <p:nvPr/>
        </p:nvSpPr>
        <p:spPr bwMode="auto">
          <a:xfrm>
            <a:off x="2144713" y="695325"/>
            <a:ext cx="2571750" cy="3429000"/>
          </a:xfrm>
          <a:prstGeom prst="rect">
            <a:avLst/>
          </a:prstGeom>
          <a:solidFill>
            <a:srgbClr val="FFFFFF"/>
          </a:solidFill>
          <a:ln w="9525" algn="ctr">
            <a:solidFill>
              <a:srgbClr val="000000"/>
            </a:solidFill>
            <a:miter lim="800000"/>
            <a:headEnd/>
            <a:tailEnd/>
          </a:ln>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fontAlgn="base">
              <a:spcBef>
                <a:spcPct val="0"/>
              </a:spcBef>
              <a:spcAft>
                <a:spcPct val="0"/>
              </a:spcAft>
              <a:defRPr>
                <a:solidFill>
                  <a:schemeClr val="tx1"/>
                </a:solidFill>
                <a:latin typeface="Arial" charset="0"/>
              </a:defRPr>
            </a:lvl6pPr>
            <a:lvl7pPr marL="2971800" indent="-228600" fontAlgn="base">
              <a:spcBef>
                <a:spcPct val="0"/>
              </a:spcBef>
              <a:spcAft>
                <a:spcPct val="0"/>
              </a:spcAft>
              <a:defRPr>
                <a:solidFill>
                  <a:schemeClr val="tx1"/>
                </a:solidFill>
                <a:latin typeface="Arial" charset="0"/>
              </a:defRPr>
            </a:lvl7pPr>
            <a:lvl8pPr marL="3429000" indent="-228600" fontAlgn="base">
              <a:spcBef>
                <a:spcPct val="0"/>
              </a:spcBef>
              <a:spcAft>
                <a:spcPct val="0"/>
              </a:spcAft>
              <a:defRPr>
                <a:solidFill>
                  <a:schemeClr val="tx1"/>
                </a:solidFill>
                <a:latin typeface="Arial" charset="0"/>
              </a:defRPr>
            </a:lvl8pPr>
            <a:lvl9pPr marL="3886200" indent="-228600" fontAlgn="base">
              <a:spcBef>
                <a:spcPct val="0"/>
              </a:spcBef>
              <a:spcAft>
                <a:spcPct val="0"/>
              </a:spcAft>
              <a:defRPr>
                <a:solidFill>
                  <a:schemeClr val="tx1"/>
                </a:solidFill>
                <a:latin typeface="Arial" charset="0"/>
              </a:defRPr>
            </a:lvl9pPr>
          </a:lstStyle>
          <a:p>
            <a:endParaRPr lang="fr-FR">
              <a:latin typeface="Lucida Sans Unicode" pitchFamily="34" charset="0"/>
            </a:endParaRPr>
          </a:p>
        </p:txBody>
      </p:sp>
      <p:sp>
        <p:nvSpPr>
          <p:cNvPr id="7171" name="TextBox 48130"/>
          <p:cNvSpPr txBox="1">
            <a:spLocks noGrp="1" noChangeArrowheads="1"/>
          </p:cNvSpPr>
          <p:nvPr>
            <p:ph type="body"/>
          </p:nvPr>
        </p:nvSpPr>
        <p:spPr>
          <a:xfrm>
            <a:off x="685800" y="4343400"/>
            <a:ext cx="5484813" cy="4114800"/>
          </a:xfrm>
          <a:noFill/>
          <a:ln/>
        </p:spPr>
        <p:txBody>
          <a:bodyPr wrap="none" anchor="ctr"/>
          <a:lstStyle>
            <a:lvl1pPr defTabSz="449263">
              <a:defRPr sz="1200">
                <a:solidFill>
                  <a:schemeClr val="tx1"/>
                </a:solidFill>
                <a:latin typeface="Arial" charset="0"/>
              </a:defRPr>
            </a:lvl1pPr>
            <a:lvl2pPr marL="742950" indent="-285750" defTabSz="449263">
              <a:defRPr sz="1200">
                <a:solidFill>
                  <a:schemeClr val="tx1"/>
                </a:solidFill>
                <a:latin typeface="Arial" charset="0"/>
              </a:defRPr>
            </a:lvl2pPr>
            <a:lvl3pPr marL="1143000" indent="-228600" defTabSz="449263">
              <a:defRPr sz="1200">
                <a:solidFill>
                  <a:schemeClr val="tx1"/>
                </a:solidFill>
                <a:latin typeface="Arial" charset="0"/>
              </a:defRPr>
            </a:lvl3pPr>
            <a:lvl4pPr marL="1600200" indent="-228600" defTabSz="449263">
              <a:defRPr sz="1200">
                <a:solidFill>
                  <a:schemeClr val="tx1"/>
                </a:solidFill>
                <a:latin typeface="Arial" charset="0"/>
              </a:defRPr>
            </a:lvl4pPr>
            <a:lvl5pPr marL="2057400" indent="-228600" defTabSz="449263">
              <a:defRPr sz="1200">
                <a:solidFill>
                  <a:schemeClr val="tx1"/>
                </a:solidFill>
                <a:latin typeface="Arial" charset="0"/>
              </a:defRPr>
            </a:lvl5pPr>
            <a:lvl6pPr marL="2514600" indent="-228600" defTabSz="449263" fontAlgn="base">
              <a:spcBef>
                <a:spcPct val="30000"/>
              </a:spcBef>
              <a:spcAft>
                <a:spcPct val="0"/>
              </a:spcAft>
              <a:defRPr sz="1200">
                <a:solidFill>
                  <a:schemeClr val="tx1"/>
                </a:solidFill>
                <a:latin typeface="Arial" charset="0"/>
              </a:defRPr>
            </a:lvl6pPr>
            <a:lvl7pPr marL="2971800" indent="-228600" defTabSz="449263" fontAlgn="base">
              <a:spcBef>
                <a:spcPct val="30000"/>
              </a:spcBef>
              <a:spcAft>
                <a:spcPct val="0"/>
              </a:spcAft>
              <a:defRPr sz="1200">
                <a:solidFill>
                  <a:schemeClr val="tx1"/>
                </a:solidFill>
                <a:latin typeface="Arial" charset="0"/>
              </a:defRPr>
            </a:lvl7pPr>
            <a:lvl8pPr marL="3429000" indent="-228600" defTabSz="449263" fontAlgn="base">
              <a:spcBef>
                <a:spcPct val="30000"/>
              </a:spcBef>
              <a:spcAft>
                <a:spcPct val="0"/>
              </a:spcAft>
              <a:defRPr sz="1200">
                <a:solidFill>
                  <a:schemeClr val="tx1"/>
                </a:solidFill>
                <a:latin typeface="Arial" charset="0"/>
              </a:defRPr>
            </a:lvl8pPr>
            <a:lvl9pPr marL="3886200" indent="-228600" defTabSz="449263" fontAlgn="base">
              <a:spcBef>
                <a:spcPct val="30000"/>
              </a:spcBef>
              <a:spcAft>
                <a:spcPct val="0"/>
              </a:spcAft>
              <a:defRPr sz="1200">
                <a:solidFill>
                  <a:schemeClr val="tx1"/>
                </a:solidFill>
                <a:latin typeface="Arial" charset="0"/>
              </a:defRPr>
            </a:lvl9pPr>
          </a:lstStyle>
          <a:p>
            <a:pPr>
              <a:buClr>
                <a:srgbClr val="000000"/>
              </a:buClr>
              <a:buFont typeface="Calibri" pitchFamily="34" charset="0"/>
              <a:buNone/>
            </a:pPr>
            <a:endParaRPr lang="en-US">
              <a:solidFill>
                <a:srgbClr val="000000"/>
              </a:solidFill>
              <a:latin typeface="Calibri" pitchFamily="34" charset="0"/>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D196ED2-4387-48A9-82A3-DC2069F3A8B7}" type="slidenum">
              <a:rPr lang="en-GB"/>
              <a:pPr/>
              <a:t>68</a:t>
            </a:fld>
            <a:endParaRPr lang="en-GB"/>
          </a:p>
        </p:txBody>
      </p:sp>
      <p:sp>
        <p:nvSpPr>
          <p:cNvPr id="16386" name="TextBox 52225"/>
          <p:cNvSpPr txBox="1">
            <a:spLocks noChangeArrowheads="1"/>
          </p:cNvSpPr>
          <p:nvPr/>
        </p:nvSpPr>
        <p:spPr bwMode="auto">
          <a:xfrm>
            <a:off x="2144713" y="695325"/>
            <a:ext cx="2571750" cy="3429000"/>
          </a:xfrm>
          <a:prstGeom prst="rect">
            <a:avLst/>
          </a:prstGeom>
          <a:solidFill>
            <a:srgbClr val="FFFFFF"/>
          </a:solidFill>
          <a:ln w="9525" algn="ctr">
            <a:solidFill>
              <a:srgbClr val="000000"/>
            </a:solidFill>
            <a:miter lim="800000"/>
            <a:headEnd/>
            <a:tailEnd/>
          </a:ln>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fontAlgn="base">
              <a:spcBef>
                <a:spcPct val="0"/>
              </a:spcBef>
              <a:spcAft>
                <a:spcPct val="0"/>
              </a:spcAft>
              <a:defRPr>
                <a:solidFill>
                  <a:schemeClr val="tx1"/>
                </a:solidFill>
                <a:latin typeface="Arial" charset="0"/>
              </a:defRPr>
            </a:lvl6pPr>
            <a:lvl7pPr marL="2971800" indent="-228600" fontAlgn="base">
              <a:spcBef>
                <a:spcPct val="0"/>
              </a:spcBef>
              <a:spcAft>
                <a:spcPct val="0"/>
              </a:spcAft>
              <a:defRPr>
                <a:solidFill>
                  <a:schemeClr val="tx1"/>
                </a:solidFill>
                <a:latin typeface="Arial" charset="0"/>
              </a:defRPr>
            </a:lvl7pPr>
            <a:lvl8pPr marL="3429000" indent="-228600" fontAlgn="base">
              <a:spcBef>
                <a:spcPct val="0"/>
              </a:spcBef>
              <a:spcAft>
                <a:spcPct val="0"/>
              </a:spcAft>
              <a:defRPr>
                <a:solidFill>
                  <a:schemeClr val="tx1"/>
                </a:solidFill>
                <a:latin typeface="Arial" charset="0"/>
              </a:defRPr>
            </a:lvl8pPr>
            <a:lvl9pPr marL="3886200" indent="-228600" fontAlgn="base">
              <a:spcBef>
                <a:spcPct val="0"/>
              </a:spcBef>
              <a:spcAft>
                <a:spcPct val="0"/>
              </a:spcAft>
              <a:defRPr>
                <a:solidFill>
                  <a:schemeClr val="tx1"/>
                </a:solidFill>
                <a:latin typeface="Arial" charset="0"/>
              </a:defRPr>
            </a:lvl9pPr>
          </a:lstStyle>
          <a:p>
            <a:endParaRPr lang="fr-FR">
              <a:latin typeface="Lucida Sans Unicode" pitchFamily="34" charset="0"/>
            </a:endParaRPr>
          </a:p>
        </p:txBody>
      </p:sp>
      <p:sp>
        <p:nvSpPr>
          <p:cNvPr id="16387" name="TextBox 52226"/>
          <p:cNvSpPr txBox="1">
            <a:spLocks noGrp="1" noChangeArrowheads="1"/>
          </p:cNvSpPr>
          <p:nvPr>
            <p:ph type="body"/>
          </p:nvPr>
        </p:nvSpPr>
        <p:spPr>
          <a:xfrm>
            <a:off x="685800" y="4343400"/>
            <a:ext cx="5484813" cy="4114800"/>
          </a:xfrm>
          <a:noFill/>
          <a:ln/>
        </p:spPr>
        <p:txBody>
          <a:bodyPr wrap="none" anchor="ctr"/>
          <a:lstStyle>
            <a:lvl1pPr defTabSz="449263">
              <a:defRPr sz="1200">
                <a:solidFill>
                  <a:schemeClr val="tx1"/>
                </a:solidFill>
                <a:latin typeface="Arial" charset="0"/>
              </a:defRPr>
            </a:lvl1pPr>
            <a:lvl2pPr marL="742950" indent="-285750" defTabSz="449263">
              <a:defRPr sz="1200">
                <a:solidFill>
                  <a:schemeClr val="tx1"/>
                </a:solidFill>
                <a:latin typeface="Arial" charset="0"/>
              </a:defRPr>
            </a:lvl2pPr>
            <a:lvl3pPr marL="1143000" indent="-228600" defTabSz="449263">
              <a:defRPr sz="1200">
                <a:solidFill>
                  <a:schemeClr val="tx1"/>
                </a:solidFill>
                <a:latin typeface="Arial" charset="0"/>
              </a:defRPr>
            </a:lvl3pPr>
            <a:lvl4pPr marL="1600200" indent="-228600" defTabSz="449263">
              <a:defRPr sz="1200">
                <a:solidFill>
                  <a:schemeClr val="tx1"/>
                </a:solidFill>
                <a:latin typeface="Arial" charset="0"/>
              </a:defRPr>
            </a:lvl4pPr>
            <a:lvl5pPr marL="2057400" indent="-228600" defTabSz="449263">
              <a:defRPr sz="1200">
                <a:solidFill>
                  <a:schemeClr val="tx1"/>
                </a:solidFill>
                <a:latin typeface="Arial" charset="0"/>
              </a:defRPr>
            </a:lvl5pPr>
            <a:lvl6pPr marL="2514600" indent="-228600" defTabSz="449263" fontAlgn="base">
              <a:spcBef>
                <a:spcPct val="30000"/>
              </a:spcBef>
              <a:spcAft>
                <a:spcPct val="0"/>
              </a:spcAft>
              <a:defRPr sz="1200">
                <a:solidFill>
                  <a:schemeClr val="tx1"/>
                </a:solidFill>
                <a:latin typeface="Arial" charset="0"/>
              </a:defRPr>
            </a:lvl6pPr>
            <a:lvl7pPr marL="2971800" indent="-228600" defTabSz="449263" fontAlgn="base">
              <a:spcBef>
                <a:spcPct val="30000"/>
              </a:spcBef>
              <a:spcAft>
                <a:spcPct val="0"/>
              </a:spcAft>
              <a:defRPr sz="1200">
                <a:solidFill>
                  <a:schemeClr val="tx1"/>
                </a:solidFill>
                <a:latin typeface="Arial" charset="0"/>
              </a:defRPr>
            </a:lvl7pPr>
            <a:lvl8pPr marL="3429000" indent="-228600" defTabSz="449263" fontAlgn="base">
              <a:spcBef>
                <a:spcPct val="30000"/>
              </a:spcBef>
              <a:spcAft>
                <a:spcPct val="0"/>
              </a:spcAft>
              <a:defRPr sz="1200">
                <a:solidFill>
                  <a:schemeClr val="tx1"/>
                </a:solidFill>
                <a:latin typeface="Arial" charset="0"/>
              </a:defRPr>
            </a:lvl8pPr>
            <a:lvl9pPr marL="3886200" indent="-228600" defTabSz="449263" fontAlgn="base">
              <a:spcBef>
                <a:spcPct val="30000"/>
              </a:spcBef>
              <a:spcAft>
                <a:spcPct val="0"/>
              </a:spcAft>
              <a:defRPr sz="1200">
                <a:solidFill>
                  <a:schemeClr val="tx1"/>
                </a:solidFill>
                <a:latin typeface="Arial" charset="0"/>
              </a:defRPr>
            </a:lvl9pPr>
          </a:lstStyle>
          <a:p>
            <a:pPr>
              <a:buClr>
                <a:srgbClr val="000000"/>
              </a:buClr>
              <a:buFont typeface="Calibri" pitchFamily="34" charset="0"/>
              <a:buNone/>
            </a:pPr>
            <a:endParaRPr lang="en-US">
              <a:solidFill>
                <a:srgbClr val="000000"/>
              </a:solidFill>
              <a:latin typeface="Calibri" pitchFamily="34" charset="0"/>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C14EB60-79C8-4E85-BA63-0A7758E9833B}" type="slidenum">
              <a:rPr lang="en-GB"/>
              <a:pPr/>
              <a:t>69</a:t>
            </a:fld>
            <a:endParaRPr lang="en-GB"/>
          </a:p>
        </p:txBody>
      </p:sp>
      <p:sp>
        <p:nvSpPr>
          <p:cNvPr id="18434" name="TextBox 53249"/>
          <p:cNvSpPr txBox="1">
            <a:spLocks noChangeArrowheads="1"/>
          </p:cNvSpPr>
          <p:nvPr/>
        </p:nvSpPr>
        <p:spPr bwMode="auto">
          <a:xfrm>
            <a:off x="2144713" y="695325"/>
            <a:ext cx="2571750" cy="3429000"/>
          </a:xfrm>
          <a:prstGeom prst="rect">
            <a:avLst/>
          </a:prstGeom>
          <a:solidFill>
            <a:srgbClr val="FFFFFF"/>
          </a:solidFill>
          <a:ln w="9525" algn="ctr">
            <a:solidFill>
              <a:srgbClr val="000000"/>
            </a:solidFill>
            <a:miter lim="800000"/>
            <a:headEnd/>
            <a:tailEnd/>
          </a:ln>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fontAlgn="base">
              <a:spcBef>
                <a:spcPct val="0"/>
              </a:spcBef>
              <a:spcAft>
                <a:spcPct val="0"/>
              </a:spcAft>
              <a:defRPr>
                <a:solidFill>
                  <a:schemeClr val="tx1"/>
                </a:solidFill>
                <a:latin typeface="Arial" charset="0"/>
              </a:defRPr>
            </a:lvl6pPr>
            <a:lvl7pPr marL="2971800" indent="-228600" fontAlgn="base">
              <a:spcBef>
                <a:spcPct val="0"/>
              </a:spcBef>
              <a:spcAft>
                <a:spcPct val="0"/>
              </a:spcAft>
              <a:defRPr>
                <a:solidFill>
                  <a:schemeClr val="tx1"/>
                </a:solidFill>
                <a:latin typeface="Arial" charset="0"/>
              </a:defRPr>
            </a:lvl7pPr>
            <a:lvl8pPr marL="3429000" indent="-228600" fontAlgn="base">
              <a:spcBef>
                <a:spcPct val="0"/>
              </a:spcBef>
              <a:spcAft>
                <a:spcPct val="0"/>
              </a:spcAft>
              <a:defRPr>
                <a:solidFill>
                  <a:schemeClr val="tx1"/>
                </a:solidFill>
                <a:latin typeface="Arial" charset="0"/>
              </a:defRPr>
            </a:lvl8pPr>
            <a:lvl9pPr marL="3886200" indent="-228600" fontAlgn="base">
              <a:spcBef>
                <a:spcPct val="0"/>
              </a:spcBef>
              <a:spcAft>
                <a:spcPct val="0"/>
              </a:spcAft>
              <a:defRPr>
                <a:solidFill>
                  <a:schemeClr val="tx1"/>
                </a:solidFill>
                <a:latin typeface="Arial" charset="0"/>
              </a:defRPr>
            </a:lvl9pPr>
          </a:lstStyle>
          <a:p>
            <a:endParaRPr lang="fr-FR">
              <a:latin typeface="Lucida Sans Unicode" pitchFamily="34" charset="0"/>
            </a:endParaRPr>
          </a:p>
        </p:txBody>
      </p:sp>
      <p:sp>
        <p:nvSpPr>
          <p:cNvPr id="18435" name="TextBox 53250"/>
          <p:cNvSpPr txBox="1">
            <a:spLocks noGrp="1" noChangeArrowheads="1"/>
          </p:cNvSpPr>
          <p:nvPr>
            <p:ph type="body"/>
          </p:nvPr>
        </p:nvSpPr>
        <p:spPr>
          <a:xfrm>
            <a:off x="685800" y="4343400"/>
            <a:ext cx="5484813" cy="4114800"/>
          </a:xfrm>
          <a:noFill/>
          <a:ln/>
        </p:spPr>
        <p:txBody>
          <a:bodyPr wrap="none" anchor="ctr"/>
          <a:lstStyle>
            <a:lvl1pPr defTabSz="449263">
              <a:defRPr sz="1200">
                <a:solidFill>
                  <a:schemeClr val="tx1"/>
                </a:solidFill>
                <a:latin typeface="Arial" charset="0"/>
              </a:defRPr>
            </a:lvl1pPr>
            <a:lvl2pPr marL="742950" indent="-285750" defTabSz="449263">
              <a:defRPr sz="1200">
                <a:solidFill>
                  <a:schemeClr val="tx1"/>
                </a:solidFill>
                <a:latin typeface="Arial" charset="0"/>
              </a:defRPr>
            </a:lvl2pPr>
            <a:lvl3pPr marL="1143000" indent="-228600" defTabSz="449263">
              <a:defRPr sz="1200">
                <a:solidFill>
                  <a:schemeClr val="tx1"/>
                </a:solidFill>
                <a:latin typeface="Arial" charset="0"/>
              </a:defRPr>
            </a:lvl3pPr>
            <a:lvl4pPr marL="1600200" indent="-228600" defTabSz="449263">
              <a:defRPr sz="1200">
                <a:solidFill>
                  <a:schemeClr val="tx1"/>
                </a:solidFill>
                <a:latin typeface="Arial" charset="0"/>
              </a:defRPr>
            </a:lvl4pPr>
            <a:lvl5pPr marL="2057400" indent="-228600" defTabSz="449263">
              <a:defRPr sz="1200">
                <a:solidFill>
                  <a:schemeClr val="tx1"/>
                </a:solidFill>
                <a:latin typeface="Arial" charset="0"/>
              </a:defRPr>
            </a:lvl5pPr>
            <a:lvl6pPr marL="2514600" indent="-228600" defTabSz="449263" fontAlgn="base">
              <a:spcBef>
                <a:spcPct val="30000"/>
              </a:spcBef>
              <a:spcAft>
                <a:spcPct val="0"/>
              </a:spcAft>
              <a:defRPr sz="1200">
                <a:solidFill>
                  <a:schemeClr val="tx1"/>
                </a:solidFill>
                <a:latin typeface="Arial" charset="0"/>
              </a:defRPr>
            </a:lvl6pPr>
            <a:lvl7pPr marL="2971800" indent="-228600" defTabSz="449263" fontAlgn="base">
              <a:spcBef>
                <a:spcPct val="30000"/>
              </a:spcBef>
              <a:spcAft>
                <a:spcPct val="0"/>
              </a:spcAft>
              <a:defRPr sz="1200">
                <a:solidFill>
                  <a:schemeClr val="tx1"/>
                </a:solidFill>
                <a:latin typeface="Arial" charset="0"/>
              </a:defRPr>
            </a:lvl7pPr>
            <a:lvl8pPr marL="3429000" indent="-228600" defTabSz="449263" fontAlgn="base">
              <a:spcBef>
                <a:spcPct val="30000"/>
              </a:spcBef>
              <a:spcAft>
                <a:spcPct val="0"/>
              </a:spcAft>
              <a:defRPr sz="1200">
                <a:solidFill>
                  <a:schemeClr val="tx1"/>
                </a:solidFill>
                <a:latin typeface="Arial" charset="0"/>
              </a:defRPr>
            </a:lvl8pPr>
            <a:lvl9pPr marL="3886200" indent="-228600" defTabSz="449263" fontAlgn="base">
              <a:spcBef>
                <a:spcPct val="30000"/>
              </a:spcBef>
              <a:spcAft>
                <a:spcPct val="0"/>
              </a:spcAft>
              <a:defRPr sz="1200">
                <a:solidFill>
                  <a:schemeClr val="tx1"/>
                </a:solidFill>
                <a:latin typeface="Arial" charset="0"/>
              </a:defRPr>
            </a:lvl9pPr>
          </a:lstStyle>
          <a:p>
            <a:pPr>
              <a:buClr>
                <a:srgbClr val="000000"/>
              </a:buClr>
              <a:buFont typeface="Calibri" pitchFamily="34" charset="0"/>
              <a:buNone/>
            </a:pPr>
            <a:endParaRPr lang="en-US">
              <a:solidFill>
                <a:srgbClr val="000000"/>
              </a:solidFill>
              <a:latin typeface="Calibri" pitchFamily="34" charset="0"/>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90B575E-05A0-4081-B4E0-AF0B0295C4E6}" type="slidenum">
              <a:rPr lang="en-GB"/>
              <a:pPr/>
              <a:t>70</a:t>
            </a:fld>
            <a:endParaRPr lang="en-GB"/>
          </a:p>
        </p:txBody>
      </p:sp>
      <p:sp>
        <p:nvSpPr>
          <p:cNvPr id="302082" name="Rectangle 2"/>
          <p:cNvSpPr>
            <a:spLocks noGrp="1" noRot="1" noChangeAspect="1" noChangeArrowheads="1" noTextEdit="1"/>
          </p:cNvSpPr>
          <p:nvPr>
            <p:ph type="sldImg"/>
          </p:nvPr>
        </p:nvSpPr>
        <p:spPr>
          <a:ln/>
        </p:spPr>
      </p:sp>
      <p:sp>
        <p:nvSpPr>
          <p:cNvPr id="302083" name="Rectangle 3"/>
          <p:cNvSpPr>
            <a:spLocks noGrp="1" noChangeArrowheads="1"/>
          </p:cNvSpPr>
          <p:nvPr>
            <p:ph type="body" idx="1"/>
          </p:nvPr>
        </p:nvSpPr>
        <p:spPr/>
        <p:txBody>
          <a:bodyPr/>
          <a:lstStyle/>
          <a:p>
            <a:endParaRPr lang="fr-F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830181D-BD57-42C7-9110-B9A1A78D9695}" type="slidenum">
              <a:rPr lang="en-GB"/>
              <a:pPr/>
              <a:t>71</a:t>
            </a:fld>
            <a:endParaRPr lang="en-GB"/>
          </a:p>
        </p:txBody>
      </p:sp>
      <p:sp>
        <p:nvSpPr>
          <p:cNvPr id="22530" name="TextBox 54273"/>
          <p:cNvSpPr txBox="1">
            <a:spLocks noChangeArrowheads="1"/>
          </p:cNvSpPr>
          <p:nvPr/>
        </p:nvSpPr>
        <p:spPr bwMode="auto">
          <a:xfrm>
            <a:off x="2144713" y="695325"/>
            <a:ext cx="2571750" cy="3429000"/>
          </a:xfrm>
          <a:prstGeom prst="rect">
            <a:avLst/>
          </a:prstGeom>
          <a:solidFill>
            <a:srgbClr val="FFFFFF"/>
          </a:solidFill>
          <a:ln w="9525" algn="ctr">
            <a:solidFill>
              <a:srgbClr val="000000"/>
            </a:solidFill>
            <a:miter lim="800000"/>
            <a:headEnd/>
            <a:tailEnd/>
          </a:ln>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fontAlgn="base">
              <a:spcBef>
                <a:spcPct val="0"/>
              </a:spcBef>
              <a:spcAft>
                <a:spcPct val="0"/>
              </a:spcAft>
              <a:defRPr>
                <a:solidFill>
                  <a:schemeClr val="tx1"/>
                </a:solidFill>
                <a:latin typeface="Arial" charset="0"/>
              </a:defRPr>
            </a:lvl6pPr>
            <a:lvl7pPr marL="2971800" indent="-228600" fontAlgn="base">
              <a:spcBef>
                <a:spcPct val="0"/>
              </a:spcBef>
              <a:spcAft>
                <a:spcPct val="0"/>
              </a:spcAft>
              <a:defRPr>
                <a:solidFill>
                  <a:schemeClr val="tx1"/>
                </a:solidFill>
                <a:latin typeface="Arial" charset="0"/>
              </a:defRPr>
            </a:lvl7pPr>
            <a:lvl8pPr marL="3429000" indent="-228600" fontAlgn="base">
              <a:spcBef>
                <a:spcPct val="0"/>
              </a:spcBef>
              <a:spcAft>
                <a:spcPct val="0"/>
              </a:spcAft>
              <a:defRPr>
                <a:solidFill>
                  <a:schemeClr val="tx1"/>
                </a:solidFill>
                <a:latin typeface="Arial" charset="0"/>
              </a:defRPr>
            </a:lvl8pPr>
            <a:lvl9pPr marL="3886200" indent="-228600" fontAlgn="base">
              <a:spcBef>
                <a:spcPct val="0"/>
              </a:spcBef>
              <a:spcAft>
                <a:spcPct val="0"/>
              </a:spcAft>
              <a:defRPr>
                <a:solidFill>
                  <a:schemeClr val="tx1"/>
                </a:solidFill>
                <a:latin typeface="Arial" charset="0"/>
              </a:defRPr>
            </a:lvl9pPr>
          </a:lstStyle>
          <a:p>
            <a:endParaRPr lang="fr-FR">
              <a:latin typeface="Lucida Sans Unicode" pitchFamily="34" charset="0"/>
            </a:endParaRPr>
          </a:p>
        </p:txBody>
      </p:sp>
      <p:sp>
        <p:nvSpPr>
          <p:cNvPr id="22531" name="TextBox 54274"/>
          <p:cNvSpPr txBox="1">
            <a:spLocks noGrp="1" noChangeArrowheads="1"/>
          </p:cNvSpPr>
          <p:nvPr>
            <p:ph type="body"/>
          </p:nvPr>
        </p:nvSpPr>
        <p:spPr>
          <a:xfrm>
            <a:off x="685800" y="4343400"/>
            <a:ext cx="5484813" cy="4114800"/>
          </a:xfrm>
          <a:noFill/>
          <a:ln/>
        </p:spPr>
        <p:txBody>
          <a:bodyPr wrap="none" anchor="ctr"/>
          <a:lstStyle>
            <a:lvl1pPr defTabSz="449263">
              <a:defRPr sz="1200">
                <a:solidFill>
                  <a:schemeClr val="tx1"/>
                </a:solidFill>
                <a:latin typeface="Arial" charset="0"/>
              </a:defRPr>
            </a:lvl1pPr>
            <a:lvl2pPr marL="742950" indent="-285750" defTabSz="449263">
              <a:defRPr sz="1200">
                <a:solidFill>
                  <a:schemeClr val="tx1"/>
                </a:solidFill>
                <a:latin typeface="Arial" charset="0"/>
              </a:defRPr>
            </a:lvl2pPr>
            <a:lvl3pPr marL="1143000" indent="-228600" defTabSz="449263">
              <a:defRPr sz="1200">
                <a:solidFill>
                  <a:schemeClr val="tx1"/>
                </a:solidFill>
                <a:latin typeface="Arial" charset="0"/>
              </a:defRPr>
            </a:lvl3pPr>
            <a:lvl4pPr marL="1600200" indent="-228600" defTabSz="449263">
              <a:defRPr sz="1200">
                <a:solidFill>
                  <a:schemeClr val="tx1"/>
                </a:solidFill>
                <a:latin typeface="Arial" charset="0"/>
              </a:defRPr>
            </a:lvl4pPr>
            <a:lvl5pPr marL="2057400" indent="-228600" defTabSz="449263">
              <a:defRPr sz="1200">
                <a:solidFill>
                  <a:schemeClr val="tx1"/>
                </a:solidFill>
                <a:latin typeface="Arial" charset="0"/>
              </a:defRPr>
            </a:lvl5pPr>
            <a:lvl6pPr marL="2514600" indent="-228600" defTabSz="449263" fontAlgn="base">
              <a:spcBef>
                <a:spcPct val="30000"/>
              </a:spcBef>
              <a:spcAft>
                <a:spcPct val="0"/>
              </a:spcAft>
              <a:defRPr sz="1200">
                <a:solidFill>
                  <a:schemeClr val="tx1"/>
                </a:solidFill>
                <a:latin typeface="Arial" charset="0"/>
              </a:defRPr>
            </a:lvl6pPr>
            <a:lvl7pPr marL="2971800" indent="-228600" defTabSz="449263" fontAlgn="base">
              <a:spcBef>
                <a:spcPct val="30000"/>
              </a:spcBef>
              <a:spcAft>
                <a:spcPct val="0"/>
              </a:spcAft>
              <a:defRPr sz="1200">
                <a:solidFill>
                  <a:schemeClr val="tx1"/>
                </a:solidFill>
                <a:latin typeface="Arial" charset="0"/>
              </a:defRPr>
            </a:lvl7pPr>
            <a:lvl8pPr marL="3429000" indent="-228600" defTabSz="449263" fontAlgn="base">
              <a:spcBef>
                <a:spcPct val="30000"/>
              </a:spcBef>
              <a:spcAft>
                <a:spcPct val="0"/>
              </a:spcAft>
              <a:defRPr sz="1200">
                <a:solidFill>
                  <a:schemeClr val="tx1"/>
                </a:solidFill>
                <a:latin typeface="Arial" charset="0"/>
              </a:defRPr>
            </a:lvl8pPr>
            <a:lvl9pPr marL="3886200" indent="-228600" defTabSz="449263" fontAlgn="base">
              <a:spcBef>
                <a:spcPct val="30000"/>
              </a:spcBef>
              <a:spcAft>
                <a:spcPct val="0"/>
              </a:spcAft>
              <a:defRPr sz="1200">
                <a:solidFill>
                  <a:schemeClr val="tx1"/>
                </a:solidFill>
                <a:latin typeface="Arial" charset="0"/>
              </a:defRPr>
            </a:lvl9pPr>
          </a:lstStyle>
          <a:p>
            <a:pPr>
              <a:buClr>
                <a:srgbClr val="000000"/>
              </a:buClr>
              <a:buFont typeface="Calibri" pitchFamily="34" charset="0"/>
              <a:buNone/>
            </a:pPr>
            <a:endParaRPr lang="en-US">
              <a:solidFill>
                <a:srgbClr val="000000"/>
              </a:solidFill>
              <a:latin typeface="Calibri" pitchFamily="34" charset="0"/>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5FC7CF0-1BF2-4C51-A67A-21A9CF1764AA}" type="slidenum">
              <a:rPr lang="en-GB"/>
              <a:pPr/>
              <a:t>72</a:t>
            </a:fld>
            <a:endParaRPr lang="en-GB"/>
          </a:p>
        </p:txBody>
      </p:sp>
      <p:sp>
        <p:nvSpPr>
          <p:cNvPr id="24578" name="TextBox 55297"/>
          <p:cNvSpPr txBox="1">
            <a:spLocks noChangeArrowheads="1"/>
          </p:cNvSpPr>
          <p:nvPr/>
        </p:nvSpPr>
        <p:spPr bwMode="auto">
          <a:xfrm>
            <a:off x="2144713" y="695325"/>
            <a:ext cx="2571750" cy="3429000"/>
          </a:xfrm>
          <a:prstGeom prst="rect">
            <a:avLst/>
          </a:prstGeom>
          <a:solidFill>
            <a:srgbClr val="FFFFFF"/>
          </a:solidFill>
          <a:ln w="9525" algn="ctr">
            <a:solidFill>
              <a:srgbClr val="000000"/>
            </a:solidFill>
            <a:miter lim="800000"/>
            <a:headEnd/>
            <a:tailEnd/>
          </a:ln>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fontAlgn="base">
              <a:spcBef>
                <a:spcPct val="0"/>
              </a:spcBef>
              <a:spcAft>
                <a:spcPct val="0"/>
              </a:spcAft>
              <a:defRPr>
                <a:solidFill>
                  <a:schemeClr val="tx1"/>
                </a:solidFill>
                <a:latin typeface="Arial" charset="0"/>
              </a:defRPr>
            </a:lvl6pPr>
            <a:lvl7pPr marL="2971800" indent="-228600" fontAlgn="base">
              <a:spcBef>
                <a:spcPct val="0"/>
              </a:spcBef>
              <a:spcAft>
                <a:spcPct val="0"/>
              </a:spcAft>
              <a:defRPr>
                <a:solidFill>
                  <a:schemeClr val="tx1"/>
                </a:solidFill>
                <a:latin typeface="Arial" charset="0"/>
              </a:defRPr>
            </a:lvl7pPr>
            <a:lvl8pPr marL="3429000" indent="-228600" fontAlgn="base">
              <a:spcBef>
                <a:spcPct val="0"/>
              </a:spcBef>
              <a:spcAft>
                <a:spcPct val="0"/>
              </a:spcAft>
              <a:defRPr>
                <a:solidFill>
                  <a:schemeClr val="tx1"/>
                </a:solidFill>
                <a:latin typeface="Arial" charset="0"/>
              </a:defRPr>
            </a:lvl8pPr>
            <a:lvl9pPr marL="3886200" indent="-228600" fontAlgn="base">
              <a:spcBef>
                <a:spcPct val="0"/>
              </a:spcBef>
              <a:spcAft>
                <a:spcPct val="0"/>
              </a:spcAft>
              <a:defRPr>
                <a:solidFill>
                  <a:schemeClr val="tx1"/>
                </a:solidFill>
                <a:latin typeface="Arial" charset="0"/>
              </a:defRPr>
            </a:lvl9pPr>
          </a:lstStyle>
          <a:p>
            <a:endParaRPr lang="fr-FR">
              <a:latin typeface="Lucida Sans Unicode" pitchFamily="34" charset="0"/>
            </a:endParaRPr>
          </a:p>
        </p:txBody>
      </p:sp>
      <p:sp>
        <p:nvSpPr>
          <p:cNvPr id="24579" name="TextBox 55298"/>
          <p:cNvSpPr txBox="1">
            <a:spLocks noGrp="1" noChangeArrowheads="1"/>
          </p:cNvSpPr>
          <p:nvPr>
            <p:ph type="body"/>
          </p:nvPr>
        </p:nvSpPr>
        <p:spPr>
          <a:xfrm>
            <a:off x="685800" y="4343400"/>
            <a:ext cx="5484813" cy="4114800"/>
          </a:xfrm>
          <a:noFill/>
          <a:ln/>
        </p:spPr>
        <p:txBody>
          <a:bodyPr wrap="none" anchor="ctr"/>
          <a:lstStyle>
            <a:lvl1pPr defTabSz="449263">
              <a:defRPr sz="1200">
                <a:solidFill>
                  <a:schemeClr val="tx1"/>
                </a:solidFill>
                <a:latin typeface="Arial" charset="0"/>
              </a:defRPr>
            </a:lvl1pPr>
            <a:lvl2pPr marL="742950" indent="-285750" defTabSz="449263">
              <a:defRPr sz="1200">
                <a:solidFill>
                  <a:schemeClr val="tx1"/>
                </a:solidFill>
                <a:latin typeface="Arial" charset="0"/>
              </a:defRPr>
            </a:lvl2pPr>
            <a:lvl3pPr marL="1143000" indent="-228600" defTabSz="449263">
              <a:defRPr sz="1200">
                <a:solidFill>
                  <a:schemeClr val="tx1"/>
                </a:solidFill>
                <a:latin typeface="Arial" charset="0"/>
              </a:defRPr>
            </a:lvl3pPr>
            <a:lvl4pPr marL="1600200" indent="-228600" defTabSz="449263">
              <a:defRPr sz="1200">
                <a:solidFill>
                  <a:schemeClr val="tx1"/>
                </a:solidFill>
                <a:latin typeface="Arial" charset="0"/>
              </a:defRPr>
            </a:lvl4pPr>
            <a:lvl5pPr marL="2057400" indent="-228600" defTabSz="449263">
              <a:defRPr sz="1200">
                <a:solidFill>
                  <a:schemeClr val="tx1"/>
                </a:solidFill>
                <a:latin typeface="Arial" charset="0"/>
              </a:defRPr>
            </a:lvl5pPr>
            <a:lvl6pPr marL="2514600" indent="-228600" defTabSz="449263" fontAlgn="base">
              <a:spcBef>
                <a:spcPct val="30000"/>
              </a:spcBef>
              <a:spcAft>
                <a:spcPct val="0"/>
              </a:spcAft>
              <a:defRPr sz="1200">
                <a:solidFill>
                  <a:schemeClr val="tx1"/>
                </a:solidFill>
                <a:latin typeface="Arial" charset="0"/>
              </a:defRPr>
            </a:lvl6pPr>
            <a:lvl7pPr marL="2971800" indent="-228600" defTabSz="449263" fontAlgn="base">
              <a:spcBef>
                <a:spcPct val="30000"/>
              </a:spcBef>
              <a:spcAft>
                <a:spcPct val="0"/>
              </a:spcAft>
              <a:defRPr sz="1200">
                <a:solidFill>
                  <a:schemeClr val="tx1"/>
                </a:solidFill>
                <a:latin typeface="Arial" charset="0"/>
              </a:defRPr>
            </a:lvl7pPr>
            <a:lvl8pPr marL="3429000" indent="-228600" defTabSz="449263" fontAlgn="base">
              <a:spcBef>
                <a:spcPct val="30000"/>
              </a:spcBef>
              <a:spcAft>
                <a:spcPct val="0"/>
              </a:spcAft>
              <a:defRPr sz="1200">
                <a:solidFill>
                  <a:schemeClr val="tx1"/>
                </a:solidFill>
                <a:latin typeface="Arial" charset="0"/>
              </a:defRPr>
            </a:lvl8pPr>
            <a:lvl9pPr marL="3886200" indent="-228600" defTabSz="449263" fontAlgn="base">
              <a:spcBef>
                <a:spcPct val="30000"/>
              </a:spcBef>
              <a:spcAft>
                <a:spcPct val="0"/>
              </a:spcAft>
              <a:defRPr sz="1200">
                <a:solidFill>
                  <a:schemeClr val="tx1"/>
                </a:solidFill>
                <a:latin typeface="Arial" charset="0"/>
              </a:defRPr>
            </a:lvl9pPr>
          </a:lstStyle>
          <a:p>
            <a:pPr>
              <a:buClr>
                <a:srgbClr val="000000"/>
              </a:buClr>
              <a:buFont typeface="Calibri" pitchFamily="34" charset="0"/>
              <a:buNone/>
            </a:pPr>
            <a:r>
              <a:rPr lang="en-US">
                <a:solidFill>
                  <a:srgbClr val="000000"/>
                </a:solidFill>
                <a:latin typeface="Calibri" pitchFamily="34" charset="0"/>
              </a:rPr>
              <a:t>Result to be qualified on next slide.</a:t>
            </a: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C21D469-9417-4328-8773-1141FD769211}" type="slidenum">
              <a:rPr lang="en-GB"/>
              <a:pPr/>
              <a:t>73</a:t>
            </a:fld>
            <a:endParaRPr lang="en-GB"/>
          </a:p>
        </p:txBody>
      </p:sp>
      <p:sp>
        <p:nvSpPr>
          <p:cNvPr id="303106" name="Rectangle 2"/>
          <p:cNvSpPr>
            <a:spLocks noGrp="1" noRot="1" noChangeAspect="1" noChangeArrowheads="1" noTextEdit="1"/>
          </p:cNvSpPr>
          <p:nvPr>
            <p:ph type="sldImg"/>
          </p:nvPr>
        </p:nvSpPr>
        <p:spPr>
          <a:ln/>
        </p:spPr>
      </p:sp>
      <p:sp>
        <p:nvSpPr>
          <p:cNvPr id="303107" name="Rectangle 3"/>
          <p:cNvSpPr>
            <a:spLocks noGrp="1" noChangeArrowheads="1"/>
          </p:cNvSpPr>
          <p:nvPr>
            <p:ph type="body" idx="1"/>
          </p:nvPr>
        </p:nvSpPr>
        <p:spPr/>
        <p:txBody>
          <a:bodyPr/>
          <a:lstStyle/>
          <a:p>
            <a:endParaRPr lang="fr-F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869A115-A133-4628-B9C8-BFFDFE78F509}" type="slidenum">
              <a:rPr lang="en-GB"/>
              <a:pPr/>
              <a:t>7</a:t>
            </a:fld>
            <a:endParaRPr lang="en-GB"/>
          </a:p>
        </p:txBody>
      </p:sp>
      <p:sp>
        <p:nvSpPr>
          <p:cNvPr id="310274" name="Rectangle 2"/>
          <p:cNvSpPr>
            <a:spLocks noGrp="1" noRot="1" noChangeAspect="1" noChangeArrowheads="1" noTextEdit="1"/>
          </p:cNvSpPr>
          <p:nvPr>
            <p:ph type="sldImg"/>
          </p:nvPr>
        </p:nvSpPr>
        <p:spPr>
          <a:ln/>
        </p:spPr>
      </p:sp>
      <p:sp>
        <p:nvSpPr>
          <p:cNvPr id="310275" name="Rectangle 3"/>
          <p:cNvSpPr>
            <a:spLocks noGrp="1" noChangeArrowheads="1"/>
          </p:cNvSpPr>
          <p:nvPr>
            <p:ph type="body" idx="1"/>
          </p:nvPr>
        </p:nvSpPr>
        <p:spPr/>
        <p:txBody>
          <a:bodyPr/>
          <a:lstStyle/>
          <a:p>
            <a:endParaRPr lang="fr-F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869A115-A133-4628-B9C8-BFFDFE78F509}" type="slidenum">
              <a:rPr lang="en-GB"/>
              <a:pPr/>
              <a:t>8</a:t>
            </a:fld>
            <a:endParaRPr lang="en-GB"/>
          </a:p>
        </p:txBody>
      </p:sp>
      <p:sp>
        <p:nvSpPr>
          <p:cNvPr id="310274" name="Rectangle 2"/>
          <p:cNvSpPr>
            <a:spLocks noGrp="1" noRot="1" noChangeAspect="1" noChangeArrowheads="1" noTextEdit="1"/>
          </p:cNvSpPr>
          <p:nvPr>
            <p:ph type="sldImg"/>
          </p:nvPr>
        </p:nvSpPr>
        <p:spPr>
          <a:ln/>
        </p:spPr>
      </p:sp>
      <p:sp>
        <p:nvSpPr>
          <p:cNvPr id="310275" name="Rectangle 3"/>
          <p:cNvSpPr>
            <a:spLocks noGrp="1" noChangeArrowheads="1"/>
          </p:cNvSpPr>
          <p:nvPr>
            <p:ph type="body" idx="1"/>
          </p:nvPr>
        </p:nvSpPr>
        <p:spPr/>
        <p:txBody>
          <a:bodyPr/>
          <a:lstStyle/>
          <a:p>
            <a:endParaRPr lang="fr-F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869A115-A133-4628-B9C8-BFFDFE78F509}" type="slidenum">
              <a:rPr lang="en-GB"/>
              <a:pPr/>
              <a:t>9</a:t>
            </a:fld>
            <a:endParaRPr lang="en-GB"/>
          </a:p>
        </p:txBody>
      </p:sp>
      <p:sp>
        <p:nvSpPr>
          <p:cNvPr id="310274" name="Rectangle 2"/>
          <p:cNvSpPr>
            <a:spLocks noGrp="1" noRot="1" noChangeAspect="1" noChangeArrowheads="1" noTextEdit="1"/>
          </p:cNvSpPr>
          <p:nvPr>
            <p:ph type="sldImg"/>
          </p:nvPr>
        </p:nvSpPr>
        <p:spPr>
          <a:ln/>
        </p:spPr>
      </p:sp>
      <p:sp>
        <p:nvSpPr>
          <p:cNvPr id="310275" name="Rectangle 3"/>
          <p:cNvSpPr>
            <a:spLocks noGrp="1" noChangeArrowheads="1"/>
          </p:cNvSpPr>
          <p:nvPr>
            <p:ph type="body" idx="1"/>
          </p:nvPr>
        </p:nvSpPr>
        <p:spPr/>
        <p:txBody>
          <a:bodyPr/>
          <a:lstStyle/>
          <a:p>
            <a:endParaRPr lang="fr-F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685800" y="2130425"/>
            <a:ext cx="7772400" cy="1470025"/>
          </a:xfrm>
        </p:spPr>
        <p:txBody>
          <a:bodyPr/>
          <a:lstStyle/>
          <a:p>
            <a:r>
              <a:rPr lang="fr-FR" smtClean="0"/>
              <a:t>Modifiez le style du titre</a:t>
            </a:r>
            <a:endParaRPr lang="fr-FR"/>
          </a:p>
        </p:txBody>
      </p:sp>
      <p:sp>
        <p:nvSpPr>
          <p:cNvPr id="3" name="Sous-titr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smtClean="0"/>
              <a:t>Modifiez le style des sous-titres du masque</a:t>
            </a:r>
            <a:endParaRPr lang="fr-FR"/>
          </a:p>
        </p:txBody>
      </p:sp>
      <p:sp>
        <p:nvSpPr>
          <p:cNvPr id="4" name="Espace réservé de la date 3"/>
          <p:cNvSpPr>
            <a:spLocks noGrp="1"/>
          </p:cNvSpPr>
          <p:nvPr>
            <p:ph type="dt" sz="half" idx="10"/>
          </p:nvPr>
        </p:nvSpPr>
        <p:spPr/>
        <p:txBody>
          <a:bodyPr/>
          <a:lstStyle/>
          <a:p>
            <a:endParaRPr lang="en-GB" altLang="en-US"/>
          </a:p>
        </p:txBody>
      </p:sp>
      <p:sp>
        <p:nvSpPr>
          <p:cNvPr id="5" name="Espace réservé du pied de page 4"/>
          <p:cNvSpPr>
            <a:spLocks noGrp="1"/>
          </p:cNvSpPr>
          <p:nvPr>
            <p:ph type="ftr" sz="quarter" idx="11"/>
          </p:nvPr>
        </p:nvSpPr>
        <p:spPr/>
        <p:txBody>
          <a:bodyPr/>
          <a:lstStyle/>
          <a:p>
            <a:endParaRPr lang="en-GB" altLang="en-US"/>
          </a:p>
        </p:txBody>
      </p:sp>
      <p:sp>
        <p:nvSpPr>
          <p:cNvPr id="6" name="Espace réservé du numéro de diapositive 5"/>
          <p:cNvSpPr>
            <a:spLocks noGrp="1"/>
          </p:cNvSpPr>
          <p:nvPr>
            <p:ph type="sldNum" sz="quarter" idx="12"/>
          </p:nvPr>
        </p:nvSpPr>
        <p:spPr/>
        <p:txBody>
          <a:bodyPr/>
          <a:lstStyle/>
          <a:p>
            <a:fld id="{11AD4EBC-5A3C-4986-A4E9-56F4DD12108C}" type="slidenum">
              <a:rPr lang="en-GB" altLang="en-US" smtClean="0"/>
              <a:pPr/>
              <a:t>‹N°›</a:t>
            </a:fld>
            <a:endParaRPr lang="en-GB" altLang="en-US"/>
          </a:p>
        </p:txBody>
      </p:sp>
    </p:spTree>
    <p:extLst>
      <p:ext uri="{BB962C8B-B14F-4D97-AF65-F5344CB8AC3E}">
        <p14:creationId xmlns:p14="http://schemas.microsoft.com/office/powerpoint/2010/main" val="12306739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texte vertical 2"/>
          <p:cNvSpPr>
            <a:spLocks noGrp="1"/>
          </p:cNvSpPr>
          <p:nvPr>
            <p:ph type="body" orient="vert" idx="1"/>
          </p:nvPr>
        </p:nvSpPr>
        <p:spPr/>
        <p:txBody>
          <a:bodyPr vert="eaVert"/>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endParaRPr lang="en-GB" altLang="en-US"/>
          </a:p>
        </p:txBody>
      </p:sp>
      <p:sp>
        <p:nvSpPr>
          <p:cNvPr id="5" name="Espace réservé du pied de page 4"/>
          <p:cNvSpPr>
            <a:spLocks noGrp="1"/>
          </p:cNvSpPr>
          <p:nvPr>
            <p:ph type="ftr" sz="quarter" idx="11"/>
          </p:nvPr>
        </p:nvSpPr>
        <p:spPr/>
        <p:txBody>
          <a:bodyPr/>
          <a:lstStyle/>
          <a:p>
            <a:endParaRPr lang="en-GB" altLang="en-US"/>
          </a:p>
        </p:txBody>
      </p:sp>
      <p:sp>
        <p:nvSpPr>
          <p:cNvPr id="6" name="Espace réservé du numéro de diapositive 5"/>
          <p:cNvSpPr>
            <a:spLocks noGrp="1"/>
          </p:cNvSpPr>
          <p:nvPr>
            <p:ph type="sldNum" sz="quarter" idx="12"/>
          </p:nvPr>
        </p:nvSpPr>
        <p:spPr/>
        <p:txBody>
          <a:bodyPr/>
          <a:lstStyle/>
          <a:p>
            <a:fld id="{7132A421-C829-43BD-BCC3-7E9C5C588665}" type="slidenum">
              <a:rPr lang="en-GB" altLang="en-US" smtClean="0"/>
              <a:pPr/>
              <a:t>‹N°›</a:t>
            </a:fld>
            <a:endParaRPr lang="en-GB" altLang="en-US"/>
          </a:p>
        </p:txBody>
      </p:sp>
    </p:spTree>
    <p:extLst>
      <p:ext uri="{BB962C8B-B14F-4D97-AF65-F5344CB8AC3E}">
        <p14:creationId xmlns:p14="http://schemas.microsoft.com/office/powerpoint/2010/main" val="5721883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6629400" y="274638"/>
            <a:ext cx="2057400" cy="5851525"/>
          </a:xfrm>
        </p:spPr>
        <p:txBody>
          <a:bodyPr vert="eaVert"/>
          <a:lstStyle/>
          <a:p>
            <a:r>
              <a:rPr lang="fr-FR" smtClean="0"/>
              <a:t>Modifiez le style du titre</a:t>
            </a:r>
            <a:endParaRPr lang="fr-FR"/>
          </a:p>
        </p:txBody>
      </p:sp>
      <p:sp>
        <p:nvSpPr>
          <p:cNvPr id="3" name="Espace réservé du texte vertical 2"/>
          <p:cNvSpPr>
            <a:spLocks noGrp="1"/>
          </p:cNvSpPr>
          <p:nvPr>
            <p:ph type="body" orient="vert" idx="1"/>
          </p:nvPr>
        </p:nvSpPr>
        <p:spPr>
          <a:xfrm>
            <a:off x="457200" y="274638"/>
            <a:ext cx="6019800" cy="5851525"/>
          </a:xfrm>
        </p:spPr>
        <p:txBody>
          <a:bodyPr vert="eaVert"/>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endParaRPr lang="en-GB" altLang="en-US"/>
          </a:p>
        </p:txBody>
      </p:sp>
      <p:sp>
        <p:nvSpPr>
          <p:cNvPr id="5" name="Espace réservé du pied de page 4"/>
          <p:cNvSpPr>
            <a:spLocks noGrp="1"/>
          </p:cNvSpPr>
          <p:nvPr>
            <p:ph type="ftr" sz="quarter" idx="11"/>
          </p:nvPr>
        </p:nvSpPr>
        <p:spPr/>
        <p:txBody>
          <a:bodyPr/>
          <a:lstStyle/>
          <a:p>
            <a:endParaRPr lang="en-GB" altLang="en-US"/>
          </a:p>
        </p:txBody>
      </p:sp>
      <p:sp>
        <p:nvSpPr>
          <p:cNvPr id="6" name="Espace réservé du numéro de diapositive 5"/>
          <p:cNvSpPr>
            <a:spLocks noGrp="1"/>
          </p:cNvSpPr>
          <p:nvPr>
            <p:ph type="sldNum" sz="quarter" idx="12"/>
          </p:nvPr>
        </p:nvSpPr>
        <p:spPr/>
        <p:txBody>
          <a:bodyPr/>
          <a:lstStyle/>
          <a:p>
            <a:fld id="{B8BF37E7-91D6-4B82-8F6A-0FCEF06A2C73}" type="slidenum">
              <a:rPr lang="en-GB" altLang="en-US" smtClean="0"/>
              <a:pPr/>
              <a:t>‹N°›</a:t>
            </a:fld>
            <a:endParaRPr lang="en-GB" altLang="en-US"/>
          </a:p>
        </p:txBody>
      </p:sp>
    </p:spTree>
    <p:extLst>
      <p:ext uri="{BB962C8B-B14F-4D97-AF65-F5344CB8AC3E}">
        <p14:creationId xmlns:p14="http://schemas.microsoft.com/office/powerpoint/2010/main" val="82365386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TwoObj">
  <p:cSld name="Titre. Texte et 2 contenus">
    <p:spTree>
      <p:nvGrpSpPr>
        <p:cNvPr id="1" name=""/>
        <p:cNvGrpSpPr/>
        <p:nvPr/>
      </p:nvGrpSpPr>
      <p:grpSpPr>
        <a:xfrm>
          <a:off x="0" y="0"/>
          <a:ext cx="0" cy="0"/>
          <a:chOff x="0" y="0"/>
          <a:chExt cx="0" cy="0"/>
        </a:xfrm>
      </p:grpSpPr>
      <p:sp>
        <p:nvSpPr>
          <p:cNvPr id="2" name="Titre 1"/>
          <p:cNvSpPr>
            <a:spLocks noGrp="1"/>
          </p:cNvSpPr>
          <p:nvPr>
            <p:ph type="title"/>
          </p:nvPr>
        </p:nvSpPr>
        <p:spPr>
          <a:xfrm>
            <a:off x="457200" y="122238"/>
            <a:ext cx="7543800" cy="1295400"/>
          </a:xfrm>
        </p:spPr>
        <p:txBody>
          <a:bodyPr/>
          <a:lstStyle/>
          <a:p>
            <a:r>
              <a:rPr lang="fr-FR" smtClean="0"/>
              <a:t>Modifiez le style du titre</a:t>
            </a:r>
            <a:endParaRPr lang="fr-FR"/>
          </a:p>
        </p:txBody>
      </p:sp>
      <p:sp>
        <p:nvSpPr>
          <p:cNvPr id="3" name="Espace réservé du texte 2"/>
          <p:cNvSpPr>
            <a:spLocks noGrp="1"/>
          </p:cNvSpPr>
          <p:nvPr>
            <p:ph type="body" sz="half" idx="1"/>
          </p:nvPr>
        </p:nvSpPr>
        <p:spPr>
          <a:xfrm>
            <a:off x="457200" y="1719263"/>
            <a:ext cx="4038600" cy="4411662"/>
          </a:xfrm>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contenu 3"/>
          <p:cNvSpPr>
            <a:spLocks noGrp="1"/>
          </p:cNvSpPr>
          <p:nvPr>
            <p:ph sz="quarter" idx="2"/>
          </p:nvPr>
        </p:nvSpPr>
        <p:spPr>
          <a:xfrm>
            <a:off x="4648200" y="1719263"/>
            <a:ext cx="4038600" cy="2128837"/>
          </a:xfrm>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u contenu 4"/>
          <p:cNvSpPr>
            <a:spLocks noGrp="1"/>
          </p:cNvSpPr>
          <p:nvPr>
            <p:ph sz="quarter" idx="3"/>
          </p:nvPr>
        </p:nvSpPr>
        <p:spPr>
          <a:xfrm>
            <a:off x="4648200" y="4000500"/>
            <a:ext cx="4038600" cy="2130425"/>
          </a:xfrm>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6" name="Espace réservé de la date 5"/>
          <p:cNvSpPr>
            <a:spLocks noGrp="1"/>
          </p:cNvSpPr>
          <p:nvPr>
            <p:ph type="dt" sz="half" idx="10"/>
          </p:nvPr>
        </p:nvSpPr>
        <p:spPr>
          <a:xfrm>
            <a:off x="457200" y="6248400"/>
            <a:ext cx="2133600" cy="457200"/>
          </a:xfrm>
        </p:spPr>
        <p:txBody>
          <a:bodyPr/>
          <a:lstStyle>
            <a:lvl1pPr>
              <a:defRPr/>
            </a:lvl1pPr>
          </a:lstStyle>
          <a:p>
            <a:endParaRPr lang="en-GB" altLang="en-US"/>
          </a:p>
        </p:txBody>
      </p:sp>
      <p:sp>
        <p:nvSpPr>
          <p:cNvPr id="7" name="Espace réservé du pied de page 6"/>
          <p:cNvSpPr>
            <a:spLocks noGrp="1"/>
          </p:cNvSpPr>
          <p:nvPr>
            <p:ph type="ftr" sz="quarter" idx="11"/>
          </p:nvPr>
        </p:nvSpPr>
        <p:spPr>
          <a:xfrm>
            <a:off x="3124200" y="6248400"/>
            <a:ext cx="2895600" cy="457200"/>
          </a:xfrm>
        </p:spPr>
        <p:txBody>
          <a:bodyPr/>
          <a:lstStyle>
            <a:lvl1pPr>
              <a:defRPr/>
            </a:lvl1pPr>
          </a:lstStyle>
          <a:p>
            <a:endParaRPr lang="en-GB" altLang="en-US"/>
          </a:p>
        </p:txBody>
      </p:sp>
      <p:sp>
        <p:nvSpPr>
          <p:cNvPr id="8" name="Espace réservé du numéro de diapositive 7"/>
          <p:cNvSpPr>
            <a:spLocks noGrp="1"/>
          </p:cNvSpPr>
          <p:nvPr>
            <p:ph type="sldNum" sz="quarter" idx="12"/>
          </p:nvPr>
        </p:nvSpPr>
        <p:spPr>
          <a:xfrm>
            <a:off x="6553200" y="6248400"/>
            <a:ext cx="2133600" cy="457200"/>
          </a:xfrm>
        </p:spPr>
        <p:txBody>
          <a:bodyPr/>
          <a:lstStyle>
            <a:lvl1pPr>
              <a:defRPr/>
            </a:lvl1pPr>
          </a:lstStyle>
          <a:p>
            <a:fld id="{CA80CD46-CBFE-4DCE-A983-8B3F9728A446}" type="slidenum">
              <a:rPr lang="en-GB" altLang="en-US"/>
              <a:pPr/>
              <a:t>‹N°›</a:t>
            </a:fld>
            <a:endParaRPr lang="en-GB" altLang="en-US"/>
          </a:p>
        </p:txBody>
      </p:sp>
    </p:spTree>
    <p:extLst>
      <p:ext uri="{BB962C8B-B14F-4D97-AF65-F5344CB8AC3E}">
        <p14:creationId xmlns:p14="http://schemas.microsoft.com/office/powerpoint/2010/main" val="137432486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cSld name="Titre. Texte et contenu">
    <p:spTree>
      <p:nvGrpSpPr>
        <p:cNvPr id="1" name=""/>
        <p:cNvGrpSpPr/>
        <p:nvPr/>
      </p:nvGrpSpPr>
      <p:grpSpPr>
        <a:xfrm>
          <a:off x="0" y="0"/>
          <a:ext cx="0" cy="0"/>
          <a:chOff x="0" y="0"/>
          <a:chExt cx="0" cy="0"/>
        </a:xfrm>
      </p:grpSpPr>
      <p:sp>
        <p:nvSpPr>
          <p:cNvPr id="2" name="Titre 1"/>
          <p:cNvSpPr>
            <a:spLocks noGrp="1"/>
          </p:cNvSpPr>
          <p:nvPr>
            <p:ph type="title"/>
          </p:nvPr>
        </p:nvSpPr>
        <p:spPr>
          <a:xfrm>
            <a:off x="457200" y="122238"/>
            <a:ext cx="7543800" cy="1295400"/>
          </a:xfrm>
        </p:spPr>
        <p:txBody>
          <a:bodyPr/>
          <a:lstStyle/>
          <a:p>
            <a:r>
              <a:rPr lang="fr-FR" smtClean="0"/>
              <a:t>Modifiez le style du titre</a:t>
            </a:r>
            <a:endParaRPr lang="fr-FR"/>
          </a:p>
        </p:txBody>
      </p:sp>
      <p:sp>
        <p:nvSpPr>
          <p:cNvPr id="3" name="Espace réservé du texte 2"/>
          <p:cNvSpPr>
            <a:spLocks noGrp="1"/>
          </p:cNvSpPr>
          <p:nvPr>
            <p:ph type="body" sz="half" idx="1"/>
          </p:nvPr>
        </p:nvSpPr>
        <p:spPr>
          <a:xfrm>
            <a:off x="457200" y="1719263"/>
            <a:ext cx="4038600" cy="4411662"/>
          </a:xfrm>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contenu 3"/>
          <p:cNvSpPr>
            <a:spLocks noGrp="1"/>
          </p:cNvSpPr>
          <p:nvPr>
            <p:ph sz="half" idx="2"/>
          </p:nvPr>
        </p:nvSpPr>
        <p:spPr>
          <a:xfrm>
            <a:off x="4648200" y="1719263"/>
            <a:ext cx="4038600" cy="4411662"/>
          </a:xfrm>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e la date 4"/>
          <p:cNvSpPr>
            <a:spLocks noGrp="1"/>
          </p:cNvSpPr>
          <p:nvPr>
            <p:ph type="dt" sz="half" idx="10"/>
          </p:nvPr>
        </p:nvSpPr>
        <p:spPr>
          <a:xfrm>
            <a:off x="457200" y="6248400"/>
            <a:ext cx="2133600" cy="457200"/>
          </a:xfrm>
        </p:spPr>
        <p:txBody>
          <a:bodyPr/>
          <a:lstStyle>
            <a:lvl1pPr>
              <a:defRPr/>
            </a:lvl1pPr>
          </a:lstStyle>
          <a:p>
            <a:endParaRPr lang="en-GB" altLang="en-US"/>
          </a:p>
        </p:txBody>
      </p:sp>
      <p:sp>
        <p:nvSpPr>
          <p:cNvPr id="6" name="Espace réservé du pied de page 5"/>
          <p:cNvSpPr>
            <a:spLocks noGrp="1"/>
          </p:cNvSpPr>
          <p:nvPr>
            <p:ph type="ftr" sz="quarter" idx="11"/>
          </p:nvPr>
        </p:nvSpPr>
        <p:spPr>
          <a:xfrm>
            <a:off x="3124200" y="6248400"/>
            <a:ext cx="2895600" cy="457200"/>
          </a:xfrm>
        </p:spPr>
        <p:txBody>
          <a:bodyPr/>
          <a:lstStyle>
            <a:lvl1pPr>
              <a:defRPr/>
            </a:lvl1pPr>
          </a:lstStyle>
          <a:p>
            <a:endParaRPr lang="en-GB" altLang="en-US"/>
          </a:p>
        </p:txBody>
      </p:sp>
      <p:sp>
        <p:nvSpPr>
          <p:cNvPr id="7" name="Espace réservé du numéro de diapositive 6"/>
          <p:cNvSpPr>
            <a:spLocks noGrp="1"/>
          </p:cNvSpPr>
          <p:nvPr>
            <p:ph type="sldNum" sz="quarter" idx="12"/>
          </p:nvPr>
        </p:nvSpPr>
        <p:spPr>
          <a:xfrm>
            <a:off x="6553200" y="6248400"/>
            <a:ext cx="2133600" cy="457200"/>
          </a:xfrm>
        </p:spPr>
        <p:txBody>
          <a:bodyPr/>
          <a:lstStyle>
            <a:lvl1pPr>
              <a:defRPr/>
            </a:lvl1pPr>
          </a:lstStyle>
          <a:p>
            <a:fld id="{CC2EE33F-5C32-4BAC-82BA-694B5366F490}" type="slidenum">
              <a:rPr lang="en-GB" altLang="en-US"/>
              <a:pPr/>
              <a:t>‹N°›</a:t>
            </a:fld>
            <a:endParaRPr lang="en-GB" altLang="en-US"/>
          </a:p>
        </p:txBody>
      </p:sp>
    </p:spTree>
    <p:extLst>
      <p:ext uri="{BB962C8B-B14F-4D97-AF65-F5344CB8AC3E}">
        <p14:creationId xmlns:p14="http://schemas.microsoft.com/office/powerpoint/2010/main" val="22094706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contenu 2"/>
          <p:cNvSpPr>
            <a:spLocks noGrp="1"/>
          </p:cNvSpPr>
          <p:nvPr>
            <p:ph idx="1"/>
          </p:nvPr>
        </p:nvSpPr>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endParaRPr lang="en-GB" altLang="en-US"/>
          </a:p>
        </p:txBody>
      </p:sp>
      <p:sp>
        <p:nvSpPr>
          <p:cNvPr id="5" name="Espace réservé du pied de page 4"/>
          <p:cNvSpPr>
            <a:spLocks noGrp="1"/>
          </p:cNvSpPr>
          <p:nvPr>
            <p:ph type="ftr" sz="quarter" idx="11"/>
          </p:nvPr>
        </p:nvSpPr>
        <p:spPr/>
        <p:txBody>
          <a:bodyPr/>
          <a:lstStyle/>
          <a:p>
            <a:endParaRPr lang="en-GB" altLang="en-US"/>
          </a:p>
        </p:txBody>
      </p:sp>
      <p:sp>
        <p:nvSpPr>
          <p:cNvPr id="6" name="Espace réservé du numéro de diapositive 5"/>
          <p:cNvSpPr>
            <a:spLocks noGrp="1"/>
          </p:cNvSpPr>
          <p:nvPr>
            <p:ph type="sldNum" sz="quarter" idx="12"/>
          </p:nvPr>
        </p:nvSpPr>
        <p:spPr/>
        <p:txBody>
          <a:bodyPr/>
          <a:lstStyle/>
          <a:p>
            <a:fld id="{FA70D090-E792-4097-A71C-A0CD66AA7B4F}" type="slidenum">
              <a:rPr lang="en-GB" altLang="en-US" smtClean="0"/>
              <a:pPr/>
              <a:t>‹N°›</a:t>
            </a:fld>
            <a:endParaRPr lang="en-GB" altLang="en-US"/>
          </a:p>
        </p:txBody>
      </p:sp>
    </p:spTree>
    <p:extLst>
      <p:ext uri="{BB962C8B-B14F-4D97-AF65-F5344CB8AC3E}">
        <p14:creationId xmlns:p14="http://schemas.microsoft.com/office/powerpoint/2010/main" val="18046431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0"/>
            <a:ext cx="7772400" cy="1362075"/>
          </a:xfrm>
        </p:spPr>
        <p:txBody>
          <a:bodyPr anchor="t"/>
          <a:lstStyle>
            <a:lvl1pPr algn="l">
              <a:defRPr sz="4000" b="1" cap="all"/>
            </a:lvl1pPr>
          </a:lstStyle>
          <a:p>
            <a:r>
              <a:rPr lang="fr-FR" smtClean="0"/>
              <a:t>Modifiez le style du titre</a:t>
            </a:r>
            <a:endParaRPr lang="fr-FR"/>
          </a:p>
        </p:txBody>
      </p:sp>
      <p:sp>
        <p:nvSpPr>
          <p:cNvPr id="3" name="Espace réservé du texte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smtClean="0"/>
              <a:t>Modifiez les styles du texte du masque</a:t>
            </a:r>
          </a:p>
        </p:txBody>
      </p:sp>
      <p:sp>
        <p:nvSpPr>
          <p:cNvPr id="4" name="Espace réservé de la date 3"/>
          <p:cNvSpPr>
            <a:spLocks noGrp="1"/>
          </p:cNvSpPr>
          <p:nvPr>
            <p:ph type="dt" sz="half" idx="10"/>
          </p:nvPr>
        </p:nvSpPr>
        <p:spPr/>
        <p:txBody>
          <a:bodyPr/>
          <a:lstStyle/>
          <a:p>
            <a:endParaRPr lang="en-GB" altLang="en-US"/>
          </a:p>
        </p:txBody>
      </p:sp>
      <p:sp>
        <p:nvSpPr>
          <p:cNvPr id="5" name="Espace réservé du pied de page 4"/>
          <p:cNvSpPr>
            <a:spLocks noGrp="1"/>
          </p:cNvSpPr>
          <p:nvPr>
            <p:ph type="ftr" sz="quarter" idx="11"/>
          </p:nvPr>
        </p:nvSpPr>
        <p:spPr/>
        <p:txBody>
          <a:bodyPr/>
          <a:lstStyle/>
          <a:p>
            <a:endParaRPr lang="en-GB" altLang="en-US"/>
          </a:p>
        </p:txBody>
      </p:sp>
      <p:sp>
        <p:nvSpPr>
          <p:cNvPr id="6" name="Espace réservé du numéro de diapositive 5"/>
          <p:cNvSpPr>
            <a:spLocks noGrp="1"/>
          </p:cNvSpPr>
          <p:nvPr>
            <p:ph type="sldNum" sz="quarter" idx="12"/>
          </p:nvPr>
        </p:nvSpPr>
        <p:spPr/>
        <p:txBody>
          <a:bodyPr/>
          <a:lstStyle/>
          <a:p>
            <a:fld id="{6A17ED3E-B463-41CA-B8BB-3EE3E497B664}" type="slidenum">
              <a:rPr lang="en-GB" altLang="en-US" smtClean="0"/>
              <a:pPr/>
              <a:t>‹N°›</a:t>
            </a:fld>
            <a:endParaRPr lang="en-GB" altLang="en-US"/>
          </a:p>
        </p:txBody>
      </p:sp>
    </p:spTree>
    <p:extLst>
      <p:ext uri="{BB962C8B-B14F-4D97-AF65-F5344CB8AC3E}">
        <p14:creationId xmlns:p14="http://schemas.microsoft.com/office/powerpoint/2010/main" val="17590363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contenu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contenu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e la date 4"/>
          <p:cNvSpPr>
            <a:spLocks noGrp="1"/>
          </p:cNvSpPr>
          <p:nvPr>
            <p:ph type="dt" sz="half" idx="10"/>
          </p:nvPr>
        </p:nvSpPr>
        <p:spPr/>
        <p:txBody>
          <a:bodyPr/>
          <a:lstStyle/>
          <a:p>
            <a:endParaRPr lang="en-GB" altLang="en-US"/>
          </a:p>
        </p:txBody>
      </p:sp>
      <p:sp>
        <p:nvSpPr>
          <p:cNvPr id="6" name="Espace réservé du pied de page 5"/>
          <p:cNvSpPr>
            <a:spLocks noGrp="1"/>
          </p:cNvSpPr>
          <p:nvPr>
            <p:ph type="ftr" sz="quarter" idx="11"/>
          </p:nvPr>
        </p:nvSpPr>
        <p:spPr/>
        <p:txBody>
          <a:bodyPr/>
          <a:lstStyle/>
          <a:p>
            <a:endParaRPr lang="en-GB" altLang="en-US"/>
          </a:p>
        </p:txBody>
      </p:sp>
      <p:sp>
        <p:nvSpPr>
          <p:cNvPr id="7" name="Espace réservé du numéro de diapositive 6"/>
          <p:cNvSpPr>
            <a:spLocks noGrp="1"/>
          </p:cNvSpPr>
          <p:nvPr>
            <p:ph type="sldNum" sz="quarter" idx="12"/>
          </p:nvPr>
        </p:nvSpPr>
        <p:spPr/>
        <p:txBody>
          <a:bodyPr/>
          <a:lstStyle/>
          <a:p>
            <a:fld id="{63FE0505-EBF5-4FD4-A22E-992C0744512A}" type="slidenum">
              <a:rPr lang="en-GB" altLang="en-US" smtClean="0"/>
              <a:pPr/>
              <a:t>‹N°›</a:t>
            </a:fld>
            <a:endParaRPr lang="en-GB" altLang="en-US"/>
          </a:p>
        </p:txBody>
      </p:sp>
    </p:spTree>
    <p:extLst>
      <p:ext uri="{BB962C8B-B14F-4D97-AF65-F5344CB8AC3E}">
        <p14:creationId xmlns:p14="http://schemas.microsoft.com/office/powerpoint/2010/main" val="14836889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smtClean="0"/>
              <a:t>Modifiez le style du titre</a:t>
            </a:r>
            <a:endParaRPr lang="fr-FR"/>
          </a:p>
        </p:txBody>
      </p:sp>
      <p:sp>
        <p:nvSpPr>
          <p:cNvPr id="3" name="Espace réservé du texte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Modifiez les styles du texte du masque</a:t>
            </a:r>
          </a:p>
        </p:txBody>
      </p:sp>
      <p:sp>
        <p:nvSpPr>
          <p:cNvPr id="4" name="Espace réservé du contenu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u texte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Modifiez les styles du texte du masque</a:t>
            </a:r>
          </a:p>
        </p:txBody>
      </p:sp>
      <p:sp>
        <p:nvSpPr>
          <p:cNvPr id="6" name="Espace réservé du contenu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7" name="Espace réservé de la date 6"/>
          <p:cNvSpPr>
            <a:spLocks noGrp="1"/>
          </p:cNvSpPr>
          <p:nvPr>
            <p:ph type="dt" sz="half" idx="10"/>
          </p:nvPr>
        </p:nvSpPr>
        <p:spPr/>
        <p:txBody>
          <a:bodyPr/>
          <a:lstStyle/>
          <a:p>
            <a:endParaRPr lang="en-GB" altLang="en-US"/>
          </a:p>
        </p:txBody>
      </p:sp>
      <p:sp>
        <p:nvSpPr>
          <p:cNvPr id="8" name="Espace réservé du pied de page 7"/>
          <p:cNvSpPr>
            <a:spLocks noGrp="1"/>
          </p:cNvSpPr>
          <p:nvPr>
            <p:ph type="ftr" sz="quarter" idx="11"/>
          </p:nvPr>
        </p:nvSpPr>
        <p:spPr/>
        <p:txBody>
          <a:bodyPr/>
          <a:lstStyle/>
          <a:p>
            <a:endParaRPr lang="en-GB" altLang="en-US"/>
          </a:p>
        </p:txBody>
      </p:sp>
      <p:sp>
        <p:nvSpPr>
          <p:cNvPr id="9" name="Espace réservé du numéro de diapositive 8"/>
          <p:cNvSpPr>
            <a:spLocks noGrp="1"/>
          </p:cNvSpPr>
          <p:nvPr>
            <p:ph type="sldNum" sz="quarter" idx="12"/>
          </p:nvPr>
        </p:nvSpPr>
        <p:spPr/>
        <p:txBody>
          <a:bodyPr/>
          <a:lstStyle/>
          <a:p>
            <a:fld id="{B64F1531-691B-4528-9296-F51287E8D2B9}" type="slidenum">
              <a:rPr lang="en-GB" altLang="en-US" smtClean="0"/>
              <a:pPr/>
              <a:t>‹N°›</a:t>
            </a:fld>
            <a:endParaRPr lang="en-GB" altLang="en-US"/>
          </a:p>
        </p:txBody>
      </p:sp>
    </p:spTree>
    <p:extLst>
      <p:ext uri="{BB962C8B-B14F-4D97-AF65-F5344CB8AC3E}">
        <p14:creationId xmlns:p14="http://schemas.microsoft.com/office/powerpoint/2010/main" val="31940381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e la date 2"/>
          <p:cNvSpPr>
            <a:spLocks noGrp="1"/>
          </p:cNvSpPr>
          <p:nvPr>
            <p:ph type="dt" sz="half" idx="10"/>
          </p:nvPr>
        </p:nvSpPr>
        <p:spPr/>
        <p:txBody>
          <a:bodyPr/>
          <a:lstStyle/>
          <a:p>
            <a:endParaRPr lang="en-GB" altLang="en-US"/>
          </a:p>
        </p:txBody>
      </p:sp>
      <p:sp>
        <p:nvSpPr>
          <p:cNvPr id="4" name="Espace réservé du pied de page 3"/>
          <p:cNvSpPr>
            <a:spLocks noGrp="1"/>
          </p:cNvSpPr>
          <p:nvPr>
            <p:ph type="ftr" sz="quarter" idx="11"/>
          </p:nvPr>
        </p:nvSpPr>
        <p:spPr/>
        <p:txBody>
          <a:bodyPr/>
          <a:lstStyle/>
          <a:p>
            <a:endParaRPr lang="en-GB" altLang="en-US"/>
          </a:p>
        </p:txBody>
      </p:sp>
      <p:sp>
        <p:nvSpPr>
          <p:cNvPr id="5" name="Espace réservé du numéro de diapositive 4"/>
          <p:cNvSpPr>
            <a:spLocks noGrp="1"/>
          </p:cNvSpPr>
          <p:nvPr>
            <p:ph type="sldNum" sz="quarter" idx="12"/>
          </p:nvPr>
        </p:nvSpPr>
        <p:spPr/>
        <p:txBody>
          <a:bodyPr/>
          <a:lstStyle/>
          <a:p>
            <a:fld id="{109CF113-33DC-433A-A2AF-ABE54D4D475E}" type="slidenum">
              <a:rPr lang="en-GB" altLang="en-US" smtClean="0"/>
              <a:pPr/>
              <a:t>‹N°›</a:t>
            </a:fld>
            <a:endParaRPr lang="en-GB" altLang="en-US"/>
          </a:p>
        </p:txBody>
      </p:sp>
    </p:spTree>
    <p:extLst>
      <p:ext uri="{BB962C8B-B14F-4D97-AF65-F5344CB8AC3E}">
        <p14:creationId xmlns:p14="http://schemas.microsoft.com/office/powerpoint/2010/main" val="21114330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endParaRPr lang="en-GB" altLang="en-US"/>
          </a:p>
        </p:txBody>
      </p:sp>
      <p:sp>
        <p:nvSpPr>
          <p:cNvPr id="3" name="Espace réservé du pied de page 2"/>
          <p:cNvSpPr>
            <a:spLocks noGrp="1"/>
          </p:cNvSpPr>
          <p:nvPr>
            <p:ph type="ftr" sz="quarter" idx="11"/>
          </p:nvPr>
        </p:nvSpPr>
        <p:spPr/>
        <p:txBody>
          <a:bodyPr/>
          <a:lstStyle/>
          <a:p>
            <a:endParaRPr lang="en-GB" altLang="en-US"/>
          </a:p>
        </p:txBody>
      </p:sp>
      <p:sp>
        <p:nvSpPr>
          <p:cNvPr id="4" name="Espace réservé du numéro de diapositive 3"/>
          <p:cNvSpPr>
            <a:spLocks noGrp="1"/>
          </p:cNvSpPr>
          <p:nvPr>
            <p:ph type="sldNum" sz="quarter" idx="12"/>
          </p:nvPr>
        </p:nvSpPr>
        <p:spPr/>
        <p:txBody>
          <a:bodyPr/>
          <a:lstStyle/>
          <a:p>
            <a:fld id="{EB4D11DA-2A60-43C3-9B56-30EAB054FCDF}" type="slidenum">
              <a:rPr lang="en-GB" altLang="en-US" smtClean="0"/>
              <a:pPr/>
              <a:t>‹N°›</a:t>
            </a:fld>
            <a:endParaRPr lang="en-GB" altLang="en-US"/>
          </a:p>
        </p:txBody>
      </p:sp>
    </p:spTree>
    <p:extLst>
      <p:ext uri="{BB962C8B-B14F-4D97-AF65-F5344CB8AC3E}">
        <p14:creationId xmlns:p14="http://schemas.microsoft.com/office/powerpoint/2010/main" val="29377646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0" y="273050"/>
            <a:ext cx="3008313" cy="1162050"/>
          </a:xfrm>
        </p:spPr>
        <p:txBody>
          <a:bodyPr anchor="b"/>
          <a:lstStyle>
            <a:lvl1pPr algn="l">
              <a:defRPr sz="2000" b="1"/>
            </a:lvl1pPr>
          </a:lstStyle>
          <a:p>
            <a:r>
              <a:rPr lang="fr-FR" smtClean="0"/>
              <a:t>Modifiez le style du titre</a:t>
            </a:r>
            <a:endParaRPr lang="fr-FR"/>
          </a:p>
        </p:txBody>
      </p:sp>
      <p:sp>
        <p:nvSpPr>
          <p:cNvPr id="3" name="Espace réservé du contenu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texte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Modifiez les styles du texte du masque</a:t>
            </a:r>
          </a:p>
        </p:txBody>
      </p:sp>
      <p:sp>
        <p:nvSpPr>
          <p:cNvPr id="5" name="Espace réservé de la date 4"/>
          <p:cNvSpPr>
            <a:spLocks noGrp="1"/>
          </p:cNvSpPr>
          <p:nvPr>
            <p:ph type="dt" sz="half" idx="10"/>
          </p:nvPr>
        </p:nvSpPr>
        <p:spPr/>
        <p:txBody>
          <a:bodyPr/>
          <a:lstStyle/>
          <a:p>
            <a:endParaRPr lang="en-GB" altLang="en-US"/>
          </a:p>
        </p:txBody>
      </p:sp>
      <p:sp>
        <p:nvSpPr>
          <p:cNvPr id="6" name="Espace réservé du pied de page 5"/>
          <p:cNvSpPr>
            <a:spLocks noGrp="1"/>
          </p:cNvSpPr>
          <p:nvPr>
            <p:ph type="ftr" sz="quarter" idx="11"/>
          </p:nvPr>
        </p:nvSpPr>
        <p:spPr/>
        <p:txBody>
          <a:bodyPr/>
          <a:lstStyle/>
          <a:p>
            <a:endParaRPr lang="en-GB" altLang="en-US"/>
          </a:p>
        </p:txBody>
      </p:sp>
      <p:sp>
        <p:nvSpPr>
          <p:cNvPr id="7" name="Espace réservé du numéro de diapositive 6"/>
          <p:cNvSpPr>
            <a:spLocks noGrp="1"/>
          </p:cNvSpPr>
          <p:nvPr>
            <p:ph type="sldNum" sz="quarter" idx="12"/>
          </p:nvPr>
        </p:nvSpPr>
        <p:spPr/>
        <p:txBody>
          <a:bodyPr/>
          <a:lstStyle/>
          <a:p>
            <a:fld id="{172DE367-8112-4643-97A8-8EBEB181A619}" type="slidenum">
              <a:rPr lang="en-GB" altLang="en-US" smtClean="0"/>
              <a:pPr/>
              <a:t>‹N°›</a:t>
            </a:fld>
            <a:endParaRPr lang="en-GB" altLang="en-US"/>
          </a:p>
        </p:txBody>
      </p:sp>
    </p:spTree>
    <p:extLst>
      <p:ext uri="{BB962C8B-B14F-4D97-AF65-F5344CB8AC3E}">
        <p14:creationId xmlns:p14="http://schemas.microsoft.com/office/powerpoint/2010/main" val="254604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smtClean="0"/>
              <a:t>Modifiez le style du titre</a:t>
            </a:r>
            <a:endParaRPr lang="fr-FR"/>
          </a:p>
        </p:txBody>
      </p:sp>
      <p:sp>
        <p:nvSpPr>
          <p:cNvPr id="3" name="Espace réservé pour une image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Modifiez les styles du texte du masque</a:t>
            </a:r>
          </a:p>
        </p:txBody>
      </p:sp>
      <p:sp>
        <p:nvSpPr>
          <p:cNvPr id="5" name="Espace réservé de la date 4"/>
          <p:cNvSpPr>
            <a:spLocks noGrp="1"/>
          </p:cNvSpPr>
          <p:nvPr>
            <p:ph type="dt" sz="half" idx="10"/>
          </p:nvPr>
        </p:nvSpPr>
        <p:spPr/>
        <p:txBody>
          <a:bodyPr/>
          <a:lstStyle/>
          <a:p>
            <a:endParaRPr lang="en-GB" altLang="en-US"/>
          </a:p>
        </p:txBody>
      </p:sp>
      <p:sp>
        <p:nvSpPr>
          <p:cNvPr id="6" name="Espace réservé du pied de page 5"/>
          <p:cNvSpPr>
            <a:spLocks noGrp="1"/>
          </p:cNvSpPr>
          <p:nvPr>
            <p:ph type="ftr" sz="quarter" idx="11"/>
          </p:nvPr>
        </p:nvSpPr>
        <p:spPr/>
        <p:txBody>
          <a:bodyPr/>
          <a:lstStyle/>
          <a:p>
            <a:endParaRPr lang="en-GB" altLang="en-US"/>
          </a:p>
        </p:txBody>
      </p:sp>
      <p:sp>
        <p:nvSpPr>
          <p:cNvPr id="7" name="Espace réservé du numéro de diapositive 6"/>
          <p:cNvSpPr>
            <a:spLocks noGrp="1"/>
          </p:cNvSpPr>
          <p:nvPr>
            <p:ph type="sldNum" sz="quarter" idx="12"/>
          </p:nvPr>
        </p:nvSpPr>
        <p:spPr/>
        <p:txBody>
          <a:bodyPr/>
          <a:lstStyle/>
          <a:p>
            <a:fld id="{96A24338-24B9-41C7-8DB1-3EE2EBDC06AA}" type="slidenum">
              <a:rPr lang="en-GB" altLang="en-US" smtClean="0"/>
              <a:pPr/>
              <a:t>‹N°›</a:t>
            </a:fld>
            <a:endParaRPr lang="en-GB" altLang="en-US"/>
          </a:p>
        </p:txBody>
      </p:sp>
    </p:spTree>
    <p:extLst>
      <p:ext uri="{BB962C8B-B14F-4D97-AF65-F5344CB8AC3E}">
        <p14:creationId xmlns:p14="http://schemas.microsoft.com/office/powerpoint/2010/main" val="37012184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fr-FR" smtClean="0"/>
              <a:t>Modifiez le style du titre</a:t>
            </a:r>
            <a:endParaRPr lang="fr-FR"/>
          </a:p>
        </p:txBody>
      </p:sp>
      <p:sp>
        <p:nvSpPr>
          <p:cNvPr id="3" name="Espace réservé du texte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GB" altLang="en-US"/>
          </a:p>
        </p:txBody>
      </p:sp>
      <p:sp>
        <p:nvSpPr>
          <p:cNvPr id="5" name="Espace réservé du pied de page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ltLang="en-US"/>
          </a:p>
        </p:txBody>
      </p:sp>
      <p:sp>
        <p:nvSpPr>
          <p:cNvPr id="6" name="Espace réservé du numéro de diapositive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186705C-401B-40BB-BE4E-FEC7A3359B9F}" type="slidenum">
              <a:rPr lang="en-GB" altLang="en-US" smtClean="0"/>
              <a:pPr/>
              <a:t>‹N°›</a:t>
            </a:fld>
            <a:endParaRPr lang="en-GB" altLang="en-US"/>
          </a:p>
        </p:txBody>
      </p:sp>
    </p:spTree>
    <p:extLst>
      <p:ext uri="{BB962C8B-B14F-4D97-AF65-F5344CB8AC3E}">
        <p14:creationId xmlns:p14="http://schemas.microsoft.com/office/powerpoint/2010/main" val="4137590041"/>
      </p:ext>
    </p:extLst>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 id="2147483692" r:id="rId12"/>
    <p:sldLayoutId id="2147483693" r:id="rId1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laurent.massoulie@inria.fr"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mailto:fabien.mathieu@inria.fr"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5.xml"/><Relationship Id="rId7" Type="http://schemas.openxmlformats.org/officeDocument/2006/relationships/image" Target="../media/image16.wmf"/><Relationship Id="rId2" Type="http://schemas.openxmlformats.org/officeDocument/2006/relationships/slideLayout" Target="../slideLayouts/slideLayout12.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15.wmf"/><Relationship Id="rId4" Type="http://schemas.openxmlformats.org/officeDocument/2006/relationships/oleObject" Target="../embeddings/oleObject1.bin"/></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oleObject" Target="../embeddings/oleObject5.bin"/><Relationship Id="rId3" Type="http://schemas.openxmlformats.org/officeDocument/2006/relationships/notesSlide" Target="../notesSlides/notesSlide17.xml"/><Relationship Id="rId7" Type="http://schemas.openxmlformats.org/officeDocument/2006/relationships/image" Target="../media/image18.wmf"/><Relationship Id="rId2" Type="http://schemas.openxmlformats.org/officeDocument/2006/relationships/slideLayout" Target="../slideLayouts/slideLayout12.xml"/><Relationship Id="rId1" Type="http://schemas.openxmlformats.org/officeDocument/2006/relationships/vmlDrawing" Target="../drawings/vmlDrawing2.vml"/><Relationship Id="rId6" Type="http://schemas.openxmlformats.org/officeDocument/2006/relationships/oleObject" Target="../embeddings/oleObject4.bin"/><Relationship Id="rId11" Type="http://schemas.openxmlformats.org/officeDocument/2006/relationships/image" Target="../media/image20.wmf"/><Relationship Id="rId5" Type="http://schemas.openxmlformats.org/officeDocument/2006/relationships/image" Target="../media/image17.wmf"/><Relationship Id="rId10" Type="http://schemas.openxmlformats.org/officeDocument/2006/relationships/oleObject" Target="../embeddings/oleObject6.bin"/><Relationship Id="rId4" Type="http://schemas.openxmlformats.org/officeDocument/2006/relationships/oleObject" Target="../embeddings/oleObject3.bin"/><Relationship Id="rId9" Type="http://schemas.openxmlformats.org/officeDocument/2006/relationships/image" Target="../media/image19.wmf"/></Relationships>
</file>

<file path=ppt/slides/_rels/slide23.xml.rels><?xml version="1.0" encoding="UTF-8" standalone="yes"?>
<Relationships xmlns="http://schemas.openxmlformats.org/package/2006/relationships"><Relationship Id="rId3" Type="http://schemas.openxmlformats.org/officeDocument/2006/relationships/image" Target="../media/image21.wmf"/><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image" Target="../media/image22.wmf"/></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2.xml"/><Relationship Id="rId1" Type="http://schemas.openxmlformats.org/officeDocument/2006/relationships/vmlDrawing" Target="../drawings/vmlDrawing3.vml"/><Relationship Id="rId5" Type="http://schemas.openxmlformats.org/officeDocument/2006/relationships/image" Target="../media/image23.wmf"/><Relationship Id="rId4" Type="http://schemas.openxmlformats.org/officeDocument/2006/relationships/oleObject" Target="../embeddings/oleObject7.bin"/></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3.xml"/><Relationship Id="rId1" Type="http://schemas.openxmlformats.org/officeDocument/2006/relationships/vmlDrawing" Target="../drawings/vmlDrawing4.vml"/><Relationship Id="rId5" Type="http://schemas.openxmlformats.org/officeDocument/2006/relationships/image" Target="../media/image24.wmf"/><Relationship Id="rId4" Type="http://schemas.openxmlformats.org/officeDocument/2006/relationships/oleObject" Target="../embeddings/oleObject8.bin"/></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4.xml"/><Relationship Id="rId7" Type="http://schemas.openxmlformats.org/officeDocument/2006/relationships/image" Target="../media/image26.wmf"/><Relationship Id="rId2" Type="http://schemas.openxmlformats.org/officeDocument/2006/relationships/slideLayout" Target="../slideLayouts/slideLayout12.xml"/><Relationship Id="rId1" Type="http://schemas.openxmlformats.org/officeDocument/2006/relationships/vmlDrawing" Target="../drawings/vmlDrawing5.vml"/><Relationship Id="rId6" Type="http://schemas.openxmlformats.org/officeDocument/2006/relationships/oleObject" Target="../embeddings/oleObject10.bin"/><Relationship Id="rId5" Type="http://schemas.openxmlformats.org/officeDocument/2006/relationships/image" Target="../media/image25.wmf"/><Relationship Id="rId4" Type="http://schemas.openxmlformats.org/officeDocument/2006/relationships/oleObject" Target="../embeddings/oleObject9.bin"/></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image" Target="../media/image29.wmf"/><Relationship Id="rId3" Type="http://schemas.openxmlformats.org/officeDocument/2006/relationships/notesSlide" Target="../notesSlides/notesSlide26.xml"/><Relationship Id="rId7" Type="http://schemas.openxmlformats.org/officeDocument/2006/relationships/image" Target="../media/image28.wmf"/><Relationship Id="rId2" Type="http://schemas.openxmlformats.org/officeDocument/2006/relationships/slideLayout" Target="../slideLayouts/slideLayout12.xml"/><Relationship Id="rId1" Type="http://schemas.openxmlformats.org/officeDocument/2006/relationships/vmlDrawing" Target="../drawings/vmlDrawing6.vml"/><Relationship Id="rId6" Type="http://schemas.openxmlformats.org/officeDocument/2006/relationships/oleObject" Target="../embeddings/oleObject12.bin"/><Relationship Id="rId5" Type="http://schemas.openxmlformats.org/officeDocument/2006/relationships/image" Target="../media/image27.wmf"/><Relationship Id="rId4" Type="http://schemas.openxmlformats.org/officeDocument/2006/relationships/oleObject" Target="../embeddings/oleObject11.bin"/></Relationships>
</file>

<file path=ppt/slides/_rels/slide32.xml.rels><?xml version="1.0" encoding="UTF-8" standalone="yes"?>
<Relationships xmlns="http://schemas.openxmlformats.org/package/2006/relationships"><Relationship Id="rId8" Type="http://schemas.openxmlformats.org/officeDocument/2006/relationships/oleObject" Target="../embeddings/oleObject15.bin"/><Relationship Id="rId3" Type="http://schemas.openxmlformats.org/officeDocument/2006/relationships/notesSlide" Target="../notesSlides/notesSlide27.xml"/><Relationship Id="rId7" Type="http://schemas.openxmlformats.org/officeDocument/2006/relationships/image" Target="../media/image31.wmf"/><Relationship Id="rId2" Type="http://schemas.openxmlformats.org/officeDocument/2006/relationships/slideLayout" Target="../slideLayouts/slideLayout12.xml"/><Relationship Id="rId1" Type="http://schemas.openxmlformats.org/officeDocument/2006/relationships/vmlDrawing" Target="../drawings/vmlDrawing7.vml"/><Relationship Id="rId6" Type="http://schemas.openxmlformats.org/officeDocument/2006/relationships/oleObject" Target="../embeddings/oleObject14.bin"/><Relationship Id="rId5" Type="http://schemas.openxmlformats.org/officeDocument/2006/relationships/image" Target="../media/image30.wmf"/><Relationship Id="rId4" Type="http://schemas.openxmlformats.org/officeDocument/2006/relationships/oleObject" Target="../embeddings/oleObject13.bin"/><Relationship Id="rId9" Type="http://schemas.openxmlformats.org/officeDocument/2006/relationships/image" Target="../media/image32.wmf"/></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34.emf"/></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13.xml"/><Relationship Id="rId1" Type="http://schemas.openxmlformats.org/officeDocument/2006/relationships/vmlDrawing" Target="../drawings/vmlDrawing8.vml"/><Relationship Id="rId5" Type="http://schemas.openxmlformats.org/officeDocument/2006/relationships/image" Target="../media/image35.wmf"/><Relationship Id="rId4" Type="http://schemas.openxmlformats.org/officeDocument/2006/relationships/oleObject" Target="../embeddings/oleObject16.bin"/></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9.xml"/><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3.emf"/></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13.xml"/><Relationship Id="rId1" Type="http://schemas.openxmlformats.org/officeDocument/2006/relationships/vmlDrawing" Target="../drawings/vmlDrawing9.vml"/><Relationship Id="rId5" Type="http://schemas.openxmlformats.org/officeDocument/2006/relationships/image" Target="../media/image37.emf"/><Relationship Id="rId4" Type="http://schemas.openxmlformats.org/officeDocument/2006/relationships/oleObject" Target="../embeddings/oleObject17.bin"/></Relationships>
</file>

<file path=ppt/slides/_rels/slide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3.emf"/></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13.xml"/><Relationship Id="rId1" Type="http://schemas.openxmlformats.org/officeDocument/2006/relationships/vmlDrawing" Target="../drawings/vmlDrawing10.vml"/><Relationship Id="rId5" Type="http://schemas.openxmlformats.org/officeDocument/2006/relationships/image" Target="../media/image38.wmf"/><Relationship Id="rId4" Type="http://schemas.openxmlformats.org/officeDocument/2006/relationships/oleObject" Target="../embeddings/oleObject18.bin"/></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46.xml"/><Relationship Id="rId7" Type="http://schemas.openxmlformats.org/officeDocument/2006/relationships/image" Target="../media/image40.wmf"/><Relationship Id="rId2" Type="http://schemas.openxmlformats.org/officeDocument/2006/relationships/slideLayout" Target="../slideLayouts/slideLayout12.xml"/><Relationship Id="rId1" Type="http://schemas.openxmlformats.org/officeDocument/2006/relationships/vmlDrawing" Target="../drawings/vmlDrawing11.vml"/><Relationship Id="rId6" Type="http://schemas.openxmlformats.org/officeDocument/2006/relationships/oleObject" Target="../embeddings/oleObject20.bin"/><Relationship Id="rId5" Type="http://schemas.openxmlformats.org/officeDocument/2006/relationships/image" Target="../media/image39.wmf"/><Relationship Id="rId4" Type="http://schemas.openxmlformats.org/officeDocument/2006/relationships/oleObject" Target="../embeddings/oleObject19.bin"/></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13.xml"/><Relationship Id="rId1" Type="http://schemas.openxmlformats.org/officeDocument/2006/relationships/vmlDrawing" Target="../drawings/vmlDrawing12.vml"/><Relationship Id="rId6" Type="http://schemas.openxmlformats.org/officeDocument/2006/relationships/image" Target="../media/image42.wmf"/><Relationship Id="rId5" Type="http://schemas.openxmlformats.org/officeDocument/2006/relationships/image" Target="../media/image41.wmf"/><Relationship Id="rId4" Type="http://schemas.openxmlformats.org/officeDocument/2006/relationships/oleObject" Target="../embeddings/oleObject21.bin"/></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43.wmf"/><Relationship Id="rId2" Type="http://schemas.openxmlformats.org/officeDocument/2006/relationships/notesSlide" Target="../notesSlides/notesSlide62.xml"/><Relationship Id="rId1" Type="http://schemas.openxmlformats.org/officeDocument/2006/relationships/slideLayout" Target="../slideLayouts/slideLayout7.xml"/><Relationship Id="rId4" Type="http://schemas.openxmlformats.org/officeDocument/2006/relationships/image" Target="../media/image44.pn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ChangeArrowheads="1"/>
          </p:cNvSpPr>
          <p:nvPr>
            <p:ph type="ctrTitle"/>
          </p:nvPr>
        </p:nvSpPr>
        <p:spPr/>
        <p:txBody>
          <a:bodyPr/>
          <a:lstStyle/>
          <a:p>
            <a:r>
              <a:rPr lang="en-US" dirty="0" smtClean="0">
                <a:cs typeface="Arial" charset="0"/>
              </a:rPr>
              <a:t>Random graphs &amp; epidemic algorithms</a:t>
            </a:r>
            <a:endParaRPr lang="en-US" dirty="0">
              <a:solidFill>
                <a:srgbClr val="CC3300"/>
              </a:solidFill>
            </a:endParaRPr>
          </a:p>
        </p:txBody>
      </p:sp>
      <p:sp>
        <p:nvSpPr>
          <p:cNvPr id="74755" name="Rectangle 3"/>
          <p:cNvSpPr>
            <a:spLocks noGrp="1" noChangeArrowheads="1"/>
          </p:cNvSpPr>
          <p:nvPr>
            <p:ph type="subTitle" idx="1"/>
          </p:nvPr>
        </p:nvSpPr>
        <p:spPr>
          <a:xfrm>
            <a:off x="971600" y="3886200"/>
            <a:ext cx="7200800" cy="1752600"/>
          </a:xfrm>
        </p:spPr>
        <p:txBody>
          <a:bodyPr>
            <a:normAutofit/>
          </a:bodyPr>
          <a:lstStyle/>
          <a:p>
            <a:r>
              <a:rPr lang="en-GB" sz="3600" dirty="0"/>
              <a:t>Laurent </a:t>
            </a:r>
            <a:r>
              <a:rPr lang="en-GB" sz="3600" dirty="0" err="1"/>
              <a:t>Massouli</a:t>
            </a:r>
            <a:r>
              <a:rPr lang="en-US" sz="3600" dirty="0" smtClean="0">
                <a:cs typeface="Arial" charset="0"/>
              </a:rPr>
              <a:t>é &amp; </a:t>
            </a:r>
            <a:r>
              <a:rPr lang="en-GB" sz="3600" dirty="0" smtClean="0">
                <a:cs typeface="Arial" charset="0"/>
              </a:rPr>
              <a:t>Fabien Mathieu</a:t>
            </a:r>
          </a:p>
          <a:p>
            <a:r>
              <a:rPr lang="en-GB" sz="2300" dirty="0" smtClean="0">
                <a:cs typeface="Arial" charset="0"/>
                <a:hlinkClick r:id="rId3"/>
              </a:rPr>
              <a:t>laurent.massoulie@inria.fr</a:t>
            </a:r>
            <a:r>
              <a:rPr lang="en-GB" sz="2300" dirty="0" smtClean="0">
                <a:cs typeface="Arial" charset="0"/>
              </a:rPr>
              <a:t>    &amp; </a:t>
            </a:r>
            <a:r>
              <a:rPr lang="en-GB" sz="2300" dirty="0" smtClean="0">
                <a:cs typeface="Arial" charset="0"/>
                <a:hlinkClick r:id="rId4"/>
              </a:rPr>
              <a:t>fabien.mathieu@inria.fr</a:t>
            </a:r>
            <a:r>
              <a:rPr lang="en-GB" sz="2300" dirty="0" smtClean="0">
                <a:cs typeface="Arial" charset="0"/>
              </a:rPr>
              <a:t>  </a:t>
            </a:r>
            <a:endParaRPr lang="en-US" sz="2300" dirty="0">
              <a:cs typeface="Arial"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2"/>
          <p:cNvSpPr>
            <a:spLocks noGrp="1" noChangeArrowheads="1"/>
          </p:cNvSpPr>
          <p:nvPr>
            <p:ph type="title"/>
          </p:nvPr>
        </p:nvSpPr>
        <p:spPr/>
        <p:txBody>
          <a:bodyPr>
            <a:normAutofit fontScale="90000"/>
          </a:bodyPr>
          <a:lstStyle/>
          <a:p>
            <a:r>
              <a:rPr lang="en-GB" dirty="0" smtClean="0"/>
              <a:t>The founding fathers </a:t>
            </a:r>
            <a:br>
              <a:rPr lang="en-GB" dirty="0" smtClean="0"/>
            </a:br>
            <a:r>
              <a:rPr lang="en-GB" dirty="0" smtClean="0"/>
              <a:t>(of epidemic analysis)</a:t>
            </a:r>
            <a:endParaRPr lang="en-GB" dirty="0"/>
          </a:p>
        </p:txBody>
      </p:sp>
      <p:grpSp>
        <p:nvGrpSpPr>
          <p:cNvPr id="164868" name="Group 4"/>
          <p:cNvGrpSpPr>
            <a:grpSpLocks/>
          </p:cNvGrpSpPr>
          <p:nvPr/>
        </p:nvGrpSpPr>
        <p:grpSpPr bwMode="auto">
          <a:xfrm>
            <a:off x="611188" y="1625600"/>
            <a:ext cx="7855950" cy="3973033"/>
            <a:chOff x="249" y="300"/>
            <a:chExt cx="5787" cy="2948"/>
          </a:xfrm>
        </p:grpSpPr>
        <p:pic>
          <p:nvPicPr>
            <p:cNvPr id="164869" name="Picture 5" descr="Danielbernoull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5" y="300"/>
              <a:ext cx="782" cy="952"/>
            </a:xfrm>
            <a:prstGeom prst="rect">
              <a:avLst/>
            </a:prstGeom>
            <a:noFill/>
            <a:extLst>
              <a:ext uri="{909E8E84-426E-40DD-AFC4-6F175D3DCCD1}">
                <a14:hiddenFill xmlns:a14="http://schemas.microsoft.com/office/drawing/2010/main">
                  <a:solidFill>
                    <a:srgbClr val="FFFFFF"/>
                  </a:solidFill>
                </a14:hiddenFill>
              </a:ext>
            </a:extLst>
          </p:spPr>
        </p:pic>
        <p:sp>
          <p:nvSpPr>
            <p:cNvPr id="164870" name="Text Box 6"/>
            <p:cNvSpPr txBox="1">
              <a:spLocks noChangeArrowheads="1"/>
            </p:cNvSpPr>
            <p:nvPr/>
          </p:nvSpPr>
          <p:spPr bwMode="auto">
            <a:xfrm>
              <a:off x="1156" y="1040"/>
              <a:ext cx="3301" cy="2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GB" sz="1600" dirty="0"/>
                <a:t>1766 Daniel Bernoulli </a:t>
              </a:r>
              <a:r>
                <a:rPr lang="en-GB" sz="1600" dirty="0" smtClean="0"/>
                <a:t>(small pox / petite </a:t>
              </a:r>
              <a:r>
                <a:rPr lang="fr-FR" sz="1600" dirty="0"/>
                <a:t>vérole</a:t>
              </a:r>
              <a:r>
                <a:rPr lang="en-GB" sz="1600" dirty="0"/>
                <a:t>)</a:t>
              </a:r>
            </a:p>
          </p:txBody>
        </p:sp>
        <p:pic>
          <p:nvPicPr>
            <p:cNvPr id="164871" name="Picture 7" descr="standard-photo"/>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49" y="1344"/>
              <a:ext cx="1316" cy="805"/>
            </a:xfrm>
            <a:prstGeom prst="rect">
              <a:avLst/>
            </a:prstGeom>
            <a:noFill/>
            <a:extLst>
              <a:ext uri="{909E8E84-426E-40DD-AFC4-6F175D3DCCD1}">
                <a14:hiddenFill xmlns:a14="http://schemas.microsoft.com/office/drawing/2010/main">
                  <a:solidFill>
                    <a:srgbClr val="FFFFFF"/>
                  </a:solidFill>
                </a14:hiddenFill>
              </a:ext>
            </a:extLst>
          </p:spPr>
        </p:pic>
        <p:sp>
          <p:nvSpPr>
            <p:cNvPr id="164872" name="Text Box 8"/>
            <p:cNvSpPr txBox="1">
              <a:spLocks noChangeArrowheads="1"/>
            </p:cNvSpPr>
            <p:nvPr/>
          </p:nvSpPr>
          <p:spPr bwMode="auto">
            <a:xfrm>
              <a:off x="1791" y="1766"/>
              <a:ext cx="4245" cy="2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GB" sz="1600" dirty="0"/>
                <a:t>1873 Sir Francis Galton </a:t>
              </a:r>
              <a:r>
                <a:rPr lang="en-GB" sz="1600" dirty="0" smtClean="0"/>
                <a:t>(extinction of family names / species)</a:t>
              </a:r>
              <a:endParaRPr lang="en-GB" sz="1600" dirty="0"/>
            </a:p>
          </p:txBody>
        </p:sp>
        <p:pic>
          <p:nvPicPr>
            <p:cNvPr id="164873" name="Picture 9" descr="Erdos"/>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49" y="2387"/>
              <a:ext cx="698" cy="849"/>
            </a:xfrm>
            <a:prstGeom prst="rect">
              <a:avLst/>
            </a:prstGeom>
            <a:noFill/>
            <a:extLst>
              <a:ext uri="{909E8E84-426E-40DD-AFC4-6F175D3DCCD1}">
                <a14:hiddenFill xmlns:a14="http://schemas.microsoft.com/office/drawing/2010/main">
                  <a:solidFill>
                    <a:srgbClr val="FFFFFF"/>
                  </a:solidFill>
                </a14:hiddenFill>
              </a:ext>
            </a:extLst>
          </p:spPr>
        </p:pic>
        <p:pic>
          <p:nvPicPr>
            <p:cNvPr id="164874" name="Picture 10" descr="Renyi_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247" y="2387"/>
              <a:ext cx="576" cy="850"/>
            </a:xfrm>
            <a:prstGeom prst="rect">
              <a:avLst/>
            </a:prstGeom>
            <a:noFill/>
            <a:extLst>
              <a:ext uri="{909E8E84-426E-40DD-AFC4-6F175D3DCCD1}">
                <a14:hiddenFill xmlns:a14="http://schemas.microsoft.com/office/drawing/2010/main">
                  <a:solidFill>
                    <a:srgbClr val="FFFFFF"/>
                  </a:solidFill>
                </a14:hiddenFill>
              </a:ext>
            </a:extLst>
          </p:spPr>
        </p:pic>
        <p:sp>
          <p:nvSpPr>
            <p:cNvPr id="164875" name="Text Box 11"/>
            <p:cNvSpPr txBox="1">
              <a:spLocks noChangeArrowheads="1"/>
            </p:cNvSpPr>
            <p:nvPr/>
          </p:nvSpPr>
          <p:spPr bwMode="auto">
            <a:xfrm>
              <a:off x="1927" y="2974"/>
              <a:ext cx="3606" cy="2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GB" sz="1600" dirty="0"/>
                <a:t>1959 Paul </a:t>
              </a:r>
              <a:r>
                <a:rPr lang="en-GB" sz="1600" dirty="0" err="1" smtClean="0"/>
                <a:t>Erd</a:t>
              </a:r>
              <a:r>
                <a:rPr lang="en-US" sz="1600" dirty="0" smtClean="0">
                  <a:cs typeface="Arial" charset="0"/>
                </a:rPr>
                <a:t>ő</a:t>
              </a:r>
              <a:r>
                <a:rPr lang="en-GB" sz="1600" dirty="0" smtClean="0"/>
                <a:t>s </a:t>
              </a:r>
              <a:r>
                <a:rPr lang="en-GB" sz="1600" dirty="0"/>
                <a:t>and Alfred R</a:t>
              </a:r>
              <a:r>
                <a:rPr lang="fr-FR" dirty="0"/>
                <a:t>é</a:t>
              </a:r>
              <a:r>
                <a:rPr lang="en-GB" sz="1600" dirty="0" err="1" smtClean="0"/>
                <a:t>nyi</a:t>
              </a:r>
              <a:r>
                <a:rPr lang="en-GB" sz="1600" dirty="0" smtClean="0"/>
                <a:t> (random graphs)</a:t>
              </a:r>
              <a:endParaRPr lang="fr-FR" sz="1600" dirty="0"/>
            </a:p>
          </p:txBody>
        </p:sp>
      </p:gr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en-US" sz="3200" dirty="0" smtClean="0"/>
              <a:t>Course 1: “Infect-and-die” processes</a:t>
            </a:r>
            <a:br>
              <a:rPr lang="en-US" sz="3200" dirty="0" smtClean="0"/>
            </a:br>
            <a:r>
              <a:rPr lang="en-US" sz="3200" dirty="0" smtClean="0"/>
              <a:t>SIR (Susceptible-Infective-Removed) dynamics  </a:t>
            </a:r>
            <a:endParaRPr lang="fr-FR" sz="3200" dirty="0"/>
          </a:p>
        </p:txBody>
      </p:sp>
      <mc:AlternateContent xmlns:mc="http://schemas.openxmlformats.org/markup-compatibility/2006">
        <mc:Choice xmlns:a14="http://schemas.microsoft.com/office/drawing/2010/main" Requires="a14">
          <p:sp>
            <p:nvSpPr>
              <p:cNvPr id="3" name="Espace réservé du contenu 2"/>
              <p:cNvSpPr>
                <a:spLocks noGrp="1"/>
              </p:cNvSpPr>
              <p:nvPr>
                <p:ph idx="1"/>
              </p:nvPr>
            </p:nvSpPr>
            <p:spPr/>
            <p:txBody>
              <a:bodyPr>
                <a:normAutofit/>
              </a:bodyPr>
              <a:lstStyle/>
              <a:p>
                <a:r>
                  <a:rPr lang="en-US" sz="2000" dirty="0" smtClean="0"/>
                  <a:t>Network: graph </a:t>
                </a:r>
                <a:r>
                  <a:rPr lang="en-US" sz="2000" dirty="0" smtClean="0">
                    <a:solidFill>
                      <a:srgbClr val="FF0000"/>
                    </a:solidFill>
                  </a:rPr>
                  <a:t>G=(V,E)</a:t>
                </a:r>
                <a:r>
                  <a:rPr lang="en-US" sz="2000" dirty="0" smtClean="0"/>
                  <a:t>, </a:t>
                </a:r>
                <a:r>
                  <a:rPr lang="en-US" sz="2000" dirty="0" smtClean="0">
                    <a:solidFill>
                      <a:srgbClr val="FF0000"/>
                    </a:solidFill>
                  </a:rPr>
                  <a:t>|V|=n</a:t>
                </a:r>
                <a:r>
                  <a:rPr lang="en-US" sz="2000" dirty="0" smtClean="0"/>
                  <a:t>: number of nodes</a:t>
                </a:r>
              </a:p>
              <a:p>
                <a14:m>
                  <m:oMath xmlns:m="http://schemas.openxmlformats.org/officeDocument/2006/math">
                    <m:r>
                      <a:rPr lang="en-US" sz="2000" b="0" i="1" smtClean="0">
                        <a:solidFill>
                          <a:srgbClr val="FF0000"/>
                        </a:solidFill>
                        <a:latin typeface="Cambria Math"/>
                      </a:rPr>
                      <m:t>𝑠</m:t>
                    </m:r>
                    <m:r>
                      <a:rPr lang="en-US" sz="2000" b="0" i="1" smtClean="0">
                        <a:solidFill>
                          <a:srgbClr val="FF0000"/>
                        </a:solidFill>
                        <a:latin typeface="Cambria Math"/>
                        <a:ea typeface="Cambria Math"/>
                      </a:rPr>
                      <m:t>∈</m:t>
                    </m:r>
                    <m:r>
                      <a:rPr lang="en-US" sz="2000" b="0" i="1" smtClean="0">
                        <a:solidFill>
                          <a:srgbClr val="FF0000"/>
                        </a:solidFill>
                        <a:latin typeface="Cambria Math"/>
                        <a:ea typeface="Cambria Math"/>
                      </a:rPr>
                      <m:t>𝑉</m:t>
                    </m:r>
                    <m:r>
                      <a:rPr lang="en-US" sz="2000" b="0" i="1" smtClean="0">
                        <a:solidFill>
                          <a:srgbClr val="FF0000"/>
                        </a:solidFill>
                        <a:latin typeface="Cambria Math"/>
                        <a:ea typeface="Cambria Math"/>
                      </a:rPr>
                      <m:t> </m:t>
                    </m:r>
                  </m:oMath>
                </a14:m>
                <a:r>
                  <a:rPr lang="en-US" sz="2000" dirty="0" smtClean="0"/>
                  <a:t>: source node, origin of infection</a:t>
                </a:r>
              </a:p>
              <a:p>
                <a:r>
                  <a:rPr lang="en-US" sz="2000" dirty="0" smtClean="0"/>
                  <a:t>Each edge </a:t>
                </a:r>
                <a14:m>
                  <m:oMath xmlns:m="http://schemas.openxmlformats.org/officeDocument/2006/math">
                    <m:d>
                      <m:dPr>
                        <m:ctrlPr>
                          <a:rPr lang="en-US" sz="2000" b="0" i="1" smtClean="0">
                            <a:solidFill>
                              <a:srgbClr val="FF0000"/>
                            </a:solidFill>
                            <a:latin typeface="Cambria Math"/>
                          </a:rPr>
                        </m:ctrlPr>
                      </m:dPr>
                      <m:e>
                        <m:r>
                          <a:rPr lang="en-US" sz="2000" b="0" i="1" smtClean="0">
                            <a:solidFill>
                              <a:srgbClr val="FF0000"/>
                            </a:solidFill>
                            <a:latin typeface="Cambria Math"/>
                          </a:rPr>
                          <m:t>𝑖</m:t>
                        </m:r>
                        <m:r>
                          <a:rPr lang="en-US" sz="2000" b="0" i="1" smtClean="0">
                            <a:solidFill>
                              <a:srgbClr val="FF0000"/>
                            </a:solidFill>
                            <a:latin typeface="Cambria Math"/>
                          </a:rPr>
                          <m:t>,</m:t>
                        </m:r>
                        <m:r>
                          <a:rPr lang="en-US" sz="2000" b="0" i="1" smtClean="0">
                            <a:solidFill>
                              <a:srgbClr val="FF0000"/>
                            </a:solidFill>
                            <a:latin typeface="Cambria Math"/>
                          </a:rPr>
                          <m:t>𝑗</m:t>
                        </m:r>
                      </m:e>
                    </m:d>
                    <m:r>
                      <a:rPr lang="en-US" sz="2000" b="0" i="1" smtClean="0">
                        <a:solidFill>
                          <a:srgbClr val="FF0000"/>
                        </a:solidFill>
                        <a:latin typeface="Cambria Math"/>
                        <a:ea typeface="Cambria Math"/>
                      </a:rPr>
                      <m:t>∈</m:t>
                    </m:r>
                    <m:r>
                      <a:rPr lang="en-US" sz="2000" b="0" i="1" smtClean="0">
                        <a:solidFill>
                          <a:srgbClr val="FF0000"/>
                        </a:solidFill>
                        <a:latin typeface="Cambria Math"/>
                        <a:ea typeface="Cambria Math"/>
                      </a:rPr>
                      <m:t>𝐸</m:t>
                    </m:r>
                  </m:oMath>
                </a14:m>
                <a:r>
                  <a:rPr lang="en-US" sz="2000" dirty="0" smtClean="0">
                    <a:solidFill>
                      <a:srgbClr val="FF0000"/>
                    </a:solidFill>
                  </a:rPr>
                  <a:t> </a:t>
                </a:r>
                <a:r>
                  <a:rPr lang="en-US" sz="2000" dirty="0" smtClean="0"/>
                  <a:t>associated with </a:t>
                </a:r>
                <a14:m>
                  <m:oMath xmlns:m="http://schemas.openxmlformats.org/officeDocument/2006/math">
                    <m:sSub>
                      <m:sSubPr>
                        <m:ctrlPr>
                          <a:rPr lang="en-US" sz="2000" i="1" smtClean="0">
                            <a:solidFill>
                              <a:srgbClr val="FF0000"/>
                            </a:solidFill>
                            <a:latin typeface="Cambria Math"/>
                          </a:rPr>
                        </m:ctrlPr>
                      </m:sSubPr>
                      <m:e>
                        <m:r>
                          <a:rPr lang="en-US" sz="2000" b="0" i="1" smtClean="0">
                            <a:solidFill>
                              <a:srgbClr val="FF0000"/>
                            </a:solidFill>
                            <a:latin typeface="Cambria Math"/>
                          </a:rPr>
                          <m:t>𝑝</m:t>
                        </m:r>
                      </m:e>
                      <m:sub>
                        <m:r>
                          <a:rPr lang="en-US" sz="2000" b="0" i="1" smtClean="0">
                            <a:solidFill>
                              <a:srgbClr val="FF0000"/>
                            </a:solidFill>
                            <a:latin typeface="Cambria Math"/>
                          </a:rPr>
                          <m:t>𝑖𝑗</m:t>
                        </m:r>
                      </m:sub>
                    </m:sSub>
                  </m:oMath>
                </a14:m>
                <a:r>
                  <a:rPr lang="en-US" sz="2000" dirty="0" smtClean="0"/>
                  <a:t>: probability of contagion</a:t>
                </a:r>
              </a:p>
              <a:p>
                <a:r>
                  <a:rPr lang="en-US" sz="2000" dirty="0" smtClean="0"/>
                  <a:t>Special case: complete graph with </a:t>
                </a:r>
                <a14:m>
                  <m:oMath xmlns:m="http://schemas.openxmlformats.org/officeDocument/2006/math">
                    <m:sSub>
                      <m:sSubPr>
                        <m:ctrlPr>
                          <a:rPr lang="en-US" sz="2000" i="1" smtClean="0">
                            <a:solidFill>
                              <a:srgbClr val="FF0000"/>
                            </a:solidFill>
                            <a:latin typeface="Cambria Math"/>
                          </a:rPr>
                        </m:ctrlPr>
                      </m:sSubPr>
                      <m:e>
                        <m:r>
                          <a:rPr lang="en-US" sz="2000" b="0" i="1" smtClean="0">
                            <a:solidFill>
                              <a:srgbClr val="FF0000"/>
                            </a:solidFill>
                            <a:latin typeface="Cambria Math"/>
                          </a:rPr>
                          <m:t>𝑝</m:t>
                        </m:r>
                      </m:e>
                      <m:sub>
                        <m:r>
                          <a:rPr lang="en-US" sz="2000" b="0" i="1" smtClean="0">
                            <a:solidFill>
                              <a:srgbClr val="FF0000"/>
                            </a:solidFill>
                            <a:latin typeface="Cambria Math"/>
                          </a:rPr>
                          <m:t>𝑖𝑗</m:t>
                        </m:r>
                      </m:sub>
                    </m:sSub>
                    <m:r>
                      <a:rPr lang="en-US" sz="2000" b="0" i="1" smtClean="0">
                        <a:solidFill>
                          <a:srgbClr val="FF0000"/>
                        </a:solidFill>
                        <a:latin typeface="Cambria Math"/>
                        <a:ea typeface="Cambria Math"/>
                      </a:rPr>
                      <m:t>≡</m:t>
                    </m:r>
                    <m:r>
                      <a:rPr lang="en-US" sz="2000" b="0" i="1" smtClean="0">
                        <a:solidFill>
                          <a:srgbClr val="FF0000"/>
                        </a:solidFill>
                        <a:latin typeface="Cambria Math"/>
                        <a:ea typeface="Cambria Math"/>
                      </a:rPr>
                      <m:t>𝑝</m:t>
                    </m:r>
                    <m:r>
                      <a:rPr lang="en-US" sz="2000" b="0" i="1" smtClean="0">
                        <a:solidFill>
                          <a:srgbClr val="FF0000"/>
                        </a:solidFill>
                        <a:latin typeface="Cambria Math"/>
                        <a:ea typeface="Cambria Math"/>
                      </a:rPr>
                      <m:t>∈</m:t>
                    </m:r>
                    <m:d>
                      <m:dPr>
                        <m:begChr m:val="["/>
                        <m:endChr m:val="]"/>
                        <m:ctrlPr>
                          <a:rPr lang="en-US" sz="2000" b="0" i="1" smtClean="0">
                            <a:solidFill>
                              <a:srgbClr val="FF0000"/>
                            </a:solidFill>
                            <a:latin typeface="Cambria Math"/>
                            <a:ea typeface="Cambria Math"/>
                          </a:rPr>
                        </m:ctrlPr>
                      </m:dPr>
                      <m:e>
                        <m:r>
                          <a:rPr lang="en-US" sz="2000" b="0" i="1" smtClean="0">
                            <a:solidFill>
                              <a:srgbClr val="FF0000"/>
                            </a:solidFill>
                            <a:latin typeface="Cambria Math"/>
                            <a:ea typeface="Cambria Math"/>
                          </a:rPr>
                          <m:t>0,1</m:t>
                        </m:r>
                      </m:e>
                    </m:d>
                  </m:oMath>
                </a14:m>
                <a:endParaRPr lang="en-US" sz="2000" dirty="0"/>
              </a:p>
              <a:p>
                <a:pPr marL="0" indent="0">
                  <a:buNone/>
                </a:pPr>
                <a:endParaRPr lang="en-US" dirty="0" smtClean="0"/>
              </a:p>
              <a:p>
                <a:pPr marL="0" indent="0">
                  <a:buNone/>
                </a:pPr>
                <a:r>
                  <a:rPr lang="en-US" sz="2000" dirty="0" smtClean="0">
                    <a:sym typeface="Wingdings" pitchFamily="2" charset="2"/>
                  </a:rPr>
                  <a:t>SIR model: each node </a:t>
                </a:r>
                <a14:m>
                  <m:oMath xmlns:m="http://schemas.openxmlformats.org/officeDocument/2006/math">
                    <m:r>
                      <a:rPr lang="en-US" sz="2000" b="0" i="1" smtClean="0">
                        <a:solidFill>
                          <a:srgbClr val="FF0000"/>
                        </a:solidFill>
                        <a:latin typeface="Cambria Math"/>
                      </a:rPr>
                      <m:t>𝑖</m:t>
                    </m:r>
                    <m:r>
                      <a:rPr lang="en-US" sz="2000" b="0" i="1" smtClean="0">
                        <a:latin typeface="Cambria Math"/>
                      </a:rPr>
                      <m:t> </m:t>
                    </m:r>
                  </m:oMath>
                </a14:m>
                <a:r>
                  <a:rPr lang="en-US" sz="2000" dirty="0" smtClean="0">
                    <a:sym typeface="Wingdings" pitchFamily="2" charset="2"/>
                  </a:rPr>
                  <a:t>once infected </a:t>
                </a:r>
              </a:p>
              <a:p>
                <a:pPr lvl="1">
                  <a:buFont typeface="Wingdings" pitchFamily="2" charset="2"/>
                  <a:buChar char="§"/>
                </a:pPr>
                <a:r>
                  <a:rPr lang="en-US" sz="1800" dirty="0" smtClean="0">
                    <a:sym typeface="Wingdings" pitchFamily="2" charset="2"/>
                  </a:rPr>
                  <a:t>attempts to contaminate each of its neighbors </a:t>
                </a:r>
                <a14:m>
                  <m:oMath xmlns:m="http://schemas.openxmlformats.org/officeDocument/2006/math">
                    <m:r>
                      <a:rPr lang="en-US" sz="1800" b="0" i="1" smtClean="0">
                        <a:solidFill>
                          <a:srgbClr val="FF0000"/>
                        </a:solidFill>
                        <a:latin typeface="Cambria Math"/>
                      </a:rPr>
                      <m:t>𝑗</m:t>
                    </m:r>
                    <m:r>
                      <a:rPr lang="en-US" sz="1800" b="0" i="1" smtClean="0">
                        <a:latin typeface="Cambria Math"/>
                      </a:rPr>
                      <m:t> </m:t>
                    </m:r>
                  </m:oMath>
                </a14:m>
                <a:r>
                  <a:rPr lang="en-US" sz="1800" dirty="0" smtClean="0">
                    <a:sym typeface="Wingdings" pitchFamily="2" charset="2"/>
                  </a:rPr>
                  <a:t> [in one time slot]</a:t>
                </a:r>
              </a:p>
              <a:p>
                <a:pPr lvl="1">
                  <a:buFont typeface="Wingdings" pitchFamily="2" charset="2"/>
                  <a:buChar char="§"/>
                </a:pPr>
                <a:r>
                  <a:rPr lang="en-US" sz="1800" dirty="0" smtClean="0">
                    <a:sym typeface="Wingdings" pitchFamily="2" charset="2"/>
                  </a:rPr>
                  <a:t>succeeds independently with probability </a:t>
                </a:r>
                <a14:m>
                  <m:oMath xmlns:m="http://schemas.openxmlformats.org/officeDocument/2006/math">
                    <m:sSub>
                      <m:sSubPr>
                        <m:ctrlPr>
                          <a:rPr lang="en-US" sz="1800" i="1" smtClean="0">
                            <a:solidFill>
                              <a:srgbClr val="FF0000"/>
                            </a:solidFill>
                            <a:latin typeface="Cambria Math"/>
                          </a:rPr>
                        </m:ctrlPr>
                      </m:sSubPr>
                      <m:e>
                        <m:r>
                          <a:rPr lang="en-US" sz="1800" b="0" i="1" smtClean="0">
                            <a:solidFill>
                              <a:srgbClr val="FF0000"/>
                            </a:solidFill>
                            <a:latin typeface="Cambria Math"/>
                          </a:rPr>
                          <m:t>𝑝</m:t>
                        </m:r>
                      </m:e>
                      <m:sub>
                        <m:r>
                          <a:rPr lang="en-US" sz="1800" b="0" i="1" smtClean="0">
                            <a:solidFill>
                              <a:srgbClr val="FF0000"/>
                            </a:solidFill>
                            <a:latin typeface="Cambria Math"/>
                          </a:rPr>
                          <m:t>𝑖𝑗</m:t>
                        </m:r>
                      </m:sub>
                    </m:sSub>
                  </m:oMath>
                </a14:m>
                <a:endParaRPr lang="fr-FR" sz="1800" dirty="0" smtClean="0"/>
              </a:p>
              <a:p>
                <a:pPr lvl="1">
                  <a:buFont typeface="Wingdings" pitchFamily="2" charset="2"/>
                  <a:buChar char="§"/>
                </a:pPr>
                <a:r>
                  <a:rPr lang="en-US" sz="1800" dirty="0"/>
                  <a:t>t</a:t>
                </a:r>
                <a:r>
                  <a:rPr lang="en-US" sz="1800" dirty="0" smtClean="0"/>
                  <a:t>hen dies [by end of time slot]</a:t>
                </a:r>
                <a:endParaRPr lang="fr-FR" sz="1800" dirty="0" smtClean="0"/>
              </a:p>
              <a:p>
                <a:pPr lvl="1">
                  <a:buFont typeface="Wingdings" pitchFamily="2" charset="2"/>
                  <a:buChar char="§"/>
                </a:pPr>
                <a:endParaRPr lang="fr-FR" sz="1800" dirty="0" smtClean="0"/>
              </a:p>
              <a:p>
                <a:pPr marL="0" indent="0">
                  <a:buNone/>
                </a:pPr>
                <a:r>
                  <a:rPr lang="en-US" sz="1800" dirty="0" smtClean="0"/>
                  <a:t>A related model: the </a:t>
                </a:r>
                <a:r>
                  <a:rPr lang="en-US" sz="1800" dirty="0" err="1" smtClean="0"/>
                  <a:t>Erd</a:t>
                </a:r>
                <a:r>
                  <a:rPr lang="hu-HU" sz="1800" dirty="0" smtClean="0"/>
                  <a:t>ő</a:t>
                </a:r>
                <a:r>
                  <a:rPr lang="en-US" sz="1800" dirty="0" smtClean="0"/>
                  <a:t>s-</a:t>
                </a:r>
                <a:r>
                  <a:rPr lang="en-US" sz="1800" dirty="0" err="1" smtClean="0"/>
                  <a:t>Rényi</a:t>
                </a:r>
                <a:r>
                  <a:rPr lang="en-US" sz="1800" dirty="0" smtClean="0"/>
                  <a:t> random graph </a:t>
                </a:r>
                <a14:m>
                  <m:oMath xmlns:m="http://schemas.openxmlformats.org/officeDocument/2006/math">
                    <m:r>
                      <a:rPr lang="en-US" sz="1800" b="0" i="1" smtClean="0">
                        <a:solidFill>
                          <a:srgbClr val="FF0000"/>
                        </a:solidFill>
                        <a:latin typeface="Cambria Math"/>
                      </a:rPr>
                      <m:t>𝐺</m:t>
                    </m:r>
                    <m:d>
                      <m:dPr>
                        <m:ctrlPr>
                          <a:rPr lang="en-US" sz="1800" b="0" i="1" smtClean="0">
                            <a:solidFill>
                              <a:srgbClr val="FF0000"/>
                            </a:solidFill>
                            <a:latin typeface="Cambria Math"/>
                          </a:rPr>
                        </m:ctrlPr>
                      </m:dPr>
                      <m:e>
                        <m:r>
                          <a:rPr lang="en-US" sz="1800" b="0" i="1" smtClean="0">
                            <a:solidFill>
                              <a:srgbClr val="FF0000"/>
                            </a:solidFill>
                            <a:latin typeface="Cambria Math"/>
                          </a:rPr>
                          <m:t>𝑛</m:t>
                        </m:r>
                        <m:r>
                          <a:rPr lang="en-US" sz="1800" b="0" i="1" smtClean="0">
                            <a:solidFill>
                              <a:srgbClr val="FF0000"/>
                            </a:solidFill>
                            <a:latin typeface="Cambria Math"/>
                          </a:rPr>
                          <m:t>,</m:t>
                        </m:r>
                        <m:r>
                          <a:rPr lang="en-US" sz="1800" b="0" i="1" smtClean="0">
                            <a:solidFill>
                              <a:srgbClr val="FF0000"/>
                            </a:solidFill>
                            <a:latin typeface="Cambria Math"/>
                          </a:rPr>
                          <m:t>𝑝</m:t>
                        </m:r>
                      </m:e>
                    </m:d>
                  </m:oMath>
                </a14:m>
                <a:r>
                  <a:rPr lang="en-US" sz="1800" dirty="0" smtClean="0"/>
                  <a:t>:</a:t>
                </a:r>
              </a:p>
              <a:p>
                <a:pPr lvl="1">
                  <a:buFont typeface="Wingdings" pitchFamily="2" charset="2"/>
                  <a:buChar char="§"/>
                </a:pPr>
                <a:r>
                  <a:rPr lang="en-US" sz="1400" dirty="0" smtClean="0">
                    <a:sym typeface="Wingdings" pitchFamily="2" charset="2"/>
                  </a:rPr>
                  <a:t>each (un-oriented) edge </a:t>
                </a:r>
                <a14:m>
                  <m:oMath xmlns:m="http://schemas.openxmlformats.org/officeDocument/2006/math">
                    <m:d>
                      <m:dPr>
                        <m:ctrlPr>
                          <a:rPr lang="en-US" sz="1400" b="0" i="1" smtClean="0">
                            <a:solidFill>
                              <a:srgbClr val="FF0000"/>
                            </a:solidFill>
                            <a:latin typeface="Cambria Math"/>
                          </a:rPr>
                        </m:ctrlPr>
                      </m:dPr>
                      <m:e>
                        <m:r>
                          <a:rPr lang="en-US" sz="1400" b="0" i="1" smtClean="0">
                            <a:solidFill>
                              <a:srgbClr val="FF0000"/>
                            </a:solidFill>
                            <a:latin typeface="Cambria Math"/>
                          </a:rPr>
                          <m:t>𝑖</m:t>
                        </m:r>
                        <m:r>
                          <a:rPr lang="en-US" sz="1400" b="0" i="1" smtClean="0">
                            <a:solidFill>
                              <a:srgbClr val="FF0000"/>
                            </a:solidFill>
                            <a:latin typeface="Cambria Math"/>
                          </a:rPr>
                          <m:t>,</m:t>
                        </m:r>
                        <m:r>
                          <a:rPr lang="en-US" sz="1400" b="0" i="1" smtClean="0">
                            <a:solidFill>
                              <a:srgbClr val="FF0000"/>
                            </a:solidFill>
                            <a:latin typeface="Cambria Math"/>
                          </a:rPr>
                          <m:t>𝑗</m:t>
                        </m:r>
                      </m:e>
                    </m:d>
                    <m:r>
                      <a:rPr lang="en-US" sz="1400" b="0" i="1" smtClean="0">
                        <a:solidFill>
                          <a:srgbClr val="FF0000"/>
                        </a:solidFill>
                        <a:latin typeface="Cambria Math"/>
                        <a:ea typeface="Cambria Math"/>
                      </a:rPr>
                      <m:t> </m:t>
                    </m:r>
                  </m:oMath>
                </a14:m>
                <a:r>
                  <a:rPr lang="en-US" sz="1400" dirty="0" smtClean="0">
                    <a:sym typeface="Wingdings" pitchFamily="2" charset="2"/>
                  </a:rPr>
                  <a:t>is present with probability </a:t>
                </a:r>
                <a14:m>
                  <m:oMath xmlns:m="http://schemas.openxmlformats.org/officeDocument/2006/math">
                    <m:r>
                      <a:rPr lang="en-US" sz="1400" b="0" i="1" smtClean="0">
                        <a:solidFill>
                          <a:srgbClr val="FF0000"/>
                        </a:solidFill>
                        <a:latin typeface="Cambria Math"/>
                      </a:rPr>
                      <m:t>𝑝</m:t>
                    </m:r>
                  </m:oMath>
                </a14:m>
                <a:r>
                  <a:rPr lang="fr-FR" sz="1400" dirty="0" smtClean="0"/>
                  <a:t> </a:t>
                </a:r>
                <a:r>
                  <a:rPr lang="fr-FR" sz="1400" dirty="0" err="1" smtClean="0"/>
                  <a:t>independently</a:t>
                </a:r>
                <a:r>
                  <a:rPr lang="fr-FR" sz="1400" dirty="0" smtClean="0"/>
                  <a:t> of the </a:t>
                </a:r>
                <a:r>
                  <a:rPr lang="fr-FR" sz="1400" dirty="0" err="1" smtClean="0"/>
                  <a:t>others</a:t>
                </a:r>
                <a:endParaRPr lang="fr-FR" sz="1400" dirty="0"/>
              </a:p>
            </p:txBody>
          </p:sp>
        </mc:Choice>
        <mc:Fallback>
          <p:sp>
            <p:nvSpPr>
              <p:cNvPr id="3" name="Espace réservé du contenu 2"/>
              <p:cNvSpPr>
                <a:spLocks noGrp="1" noRot="1" noChangeAspect="1" noMove="1" noResize="1" noEditPoints="1" noAdjustHandles="1" noChangeArrowheads="1" noChangeShapeType="1" noTextEdit="1"/>
              </p:cNvSpPr>
              <p:nvPr>
                <p:ph idx="1"/>
              </p:nvPr>
            </p:nvSpPr>
            <p:spPr>
              <a:blipFill rotWithShape="1">
                <a:blip r:embed="rId2"/>
                <a:stretch>
                  <a:fillRect l="-741" t="-674"/>
                </a:stretch>
              </a:blipFill>
            </p:spPr>
            <p:txBody>
              <a:bodyPr/>
              <a:lstStyle/>
              <a:p>
                <a:r>
                  <a:rPr lang="fr-FR">
                    <a:noFill/>
                  </a:rPr>
                  <a:t> </a:t>
                </a:r>
              </a:p>
            </p:txBody>
          </p:sp>
        </mc:Fallback>
      </mc:AlternateContent>
    </p:spTree>
    <p:extLst>
      <p:ext uri="{BB962C8B-B14F-4D97-AF65-F5344CB8AC3E}">
        <p14:creationId xmlns:p14="http://schemas.microsoft.com/office/powerpoint/2010/main" val="251983712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en-US" sz="3200" dirty="0" smtClean="0"/>
              <a:t>From E-R graph to SIR process</a:t>
            </a:r>
            <a:endParaRPr lang="fr-FR" sz="3200" dirty="0"/>
          </a:p>
        </p:txBody>
      </p:sp>
      <mc:AlternateContent xmlns:mc="http://schemas.openxmlformats.org/markup-compatibility/2006">
        <mc:Choice xmlns:a14="http://schemas.microsoft.com/office/drawing/2010/main" Requires="a14">
          <p:sp>
            <p:nvSpPr>
              <p:cNvPr id="3" name="Espace réservé du contenu 2"/>
              <p:cNvSpPr>
                <a:spLocks noGrp="1"/>
              </p:cNvSpPr>
              <p:nvPr>
                <p:ph idx="1"/>
              </p:nvPr>
            </p:nvSpPr>
            <p:spPr/>
            <p:txBody>
              <a:bodyPr>
                <a:normAutofit/>
              </a:bodyPr>
              <a:lstStyle/>
              <a:p>
                <a:r>
                  <a:rPr lang="en-US" sz="2000" dirty="0" smtClean="0"/>
                  <a:t>Correspondence: node</a:t>
                </a:r>
                <a:r>
                  <a:rPr lang="en-US" sz="2000" dirty="0" smtClean="0">
                    <a:solidFill>
                      <a:srgbClr val="FF0000"/>
                    </a:solidFill>
                  </a:rPr>
                  <a:t> </a:t>
                </a:r>
                <a:r>
                  <a:rPr lang="en-US" sz="2000" dirty="0" err="1" smtClean="0">
                    <a:solidFill>
                      <a:srgbClr val="FF0000"/>
                    </a:solidFill>
                  </a:rPr>
                  <a:t>i</a:t>
                </a:r>
                <a:r>
                  <a:rPr lang="en-US" sz="2000" dirty="0" smtClean="0"/>
                  <a:t> infected after t slots in SIR if and only if shortest path from </a:t>
                </a:r>
                <a:r>
                  <a:rPr lang="en-US" sz="2000" dirty="0" smtClean="0">
                    <a:solidFill>
                      <a:srgbClr val="FF0000"/>
                    </a:solidFill>
                  </a:rPr>
                  <a:t>s </a:t>
                </a:r>
                <a:r>
                  <a:rPr lang="en-US" sz="2000" dirty="0" smtClean="0"/>
                  <a:t>to </a:t>
                </a:r>
                <a:r>
                  <a:rPr lang="en-US" sz="2000" dirty="0" err="1" smtClean="0">
                    <a:solidFill>
                      <a:srgbClr val="FF0000"/>
                    </a:solidFill>
                  </a:rPr>
                  <a:t>i</a:t>
                </a:r>
                <a:r>
                  <a:rPr lang="en-US" sz="2000" dirty="0" smtClean="0">
                    <a:solidFill>
                      <a:srgbClr val="FF0000"/>
                    </a:solidFill>
                  </a:rPr>
                  <a:t> </a:t>
                </a:r>
                <a:r>
                  <a:rPr lang="en-US" sz="2000" dirty="0" smtClean="0"/>
                  <a:t>in </a:t>
                </a:r>
                <a14:m>
                  <m:oMath xmlns:m="http://schemas.openxmlformats.org/officeDocument/2006/math">
                    <m:r>
                      <a:rPr lang="en-US" sz="2000" b="0" i="1" smtClean="0">
                        <a:solidFill>
                          <a:srgbClr val="FF0000"/>
                        </a:solidFill>
                        <a:latin typeface="Cambria Math"/>
                      </a:rPr>
                      <m:t>𝐺</m:t>
                    </m:r>
                    <m:d>
                      <m:dPr>
                        <m:ctrlPr>
                          <a:rPr lang="en-US" sz="2000" b="0" i="1" smtClean="0">
                            <a:solidFill>
                              <a:srgbClr val="FF0000"/>
                            </a:solidFill>
                            <a:latin typeface="Cambria Math"/>
                          </a:rPr>
                        </m:ctrlPr>
                      </m:dPr>
                      <m:e>
                        <m:r>
                          <a:rPr lang="en-US" sz="2000" b="0" i="1" smtClean="0">
                            <a:solidFill>
                              <a:srgbClr val="FF0000"/>
                            </a:solidFill>
                            <a:latin typeface="Cambria Math"/>
                          </a:rPr>
                          <m:t>𝑛</m:t>
                        </m:r>
                        <m:r>
                          <a:rPr lang="en-US" sz="2000" b="0" i="1" smtClean="0">
                            <a:solidFill>
                              <a:srgbClr val="FF0000"/>
                            </a:solidFill>
                            <a:latin typeface="Cambria Math"/>
                          </a:rPr>
                          <m:t>,</m:t>
                        </m:r>
                        <m:r>
                          <a:rPr lang="en-US" sz="2000" b="0" i="1" smtClean="0">
                            <a:solidFill>
                              <a:srgbClr val="FF0000"/>
                            </a:solidFill>
                            <a:latin typeface="Cambria Math"/>
                          </a:rPr>
                          <m:t>𝑝</m:t>
                        </m:r>
                      </m:e>
                    </m:d>
                  </m:oMath>
                </a14:m>
                <a:r>
                  <a:rPr lang="fr-FR" sz="2000" dirty="0" smtClean="0"/>
                  <a:t>has </a:t>
                </a:r>
                <a:r>
                  <a:rPr lang="fr-FR" sz="2000" dirty="0" err="1" smtClean="0"/>
                  <a:t>length</a:t>
                </a:r>
                <a:r>
                  <a:rPr lang="fr-FR" sz="2000" dirty="0" smtClean="0"/>
                  <a:t> </a:t>
                </a:r>
                <a:r>
                  <a:rPr lang="fr-FR" sz="2000" dirty="0" smtClean="0">
                    <a:solidFill>
                      <a:srgbClr val="FF0000"/>
                    </a:solidFill>
                  </a:rPr>
                  <a:t>t</a:t>
                </a:r>
                <a:r>
                  <a:rPr lang="fr-FR" sz="2000" dirty="0" smtClean="0"/>
                  <a:t>.</a:t>
                </a:r>
              </a:p>
              <a:p>
                <a:pPr marL="0" indent="0">
                  <a:buNone/>
                </a:pPr>
                <a:r>
                  <a:rPr lang="en-US" sz="2000" dirty="0" smtClean="0">
                    <a:sym typeface="Wingdings" pitchFamily="2" charset="2"/>
                  </a:rPr>
                  <a:t> Outreach of SIR epidemics =  </a:t>
                </a:r>
                <a:r>
                  <a:rPr lang="en-US" sz="2000" b="1" dirty="0" smtClean="0">
                    <a:sym typeface="Wingdings" pitchFamily="2" charset="2"/>
                  </a:rPr>
                  <a:t>connected component</a:t>
                </a:r>
                <a:r>
                  <a:rPr lang="en-US" sz="2000" dirty="0" smtClean="0">
                    <a:sym typeface="Wingdings" pitchFamily="2" charset="2"/>
                  </a:rPr>
                  <a:t> of source node </a:t>
                </a:r>
                <a:r>
                  <a:rPr lang="en-US" sz="2000" dirty="0" smtClean="0">
                    <a:solidFill>
                      <a:srgbClr val="FF0000"/>
                    </a:solidFill>
                    <a:sym typeface="Wingdings" pitchFamily="2" charset="2"/>
                  </a:rPr>
                  <a:t>s</a:t>
                </a:r>
              </a:p>
              <a:p>
                <a:pPr marL="0" indent="0">
                  <a:buNone/>
                </a:pPr>
                <a:r>
                  <a:rPr lang="en-US" sz="2000" dirty="0" smtClean="0">
                    <a:sym typeface="Wingdings" pitchFamily="2" charset="2"/>
                  </a:rPr>
                  <a:t> SIR infects everyone (i.e. achieves broadcast) </a:t>
                </a:r>
                <a:r>
                  <a:rPr lang="en-US" sz="2000" dirty="0" err="1" smtClean="0">
                    <a:sym typeface="Wingdings" pitchFamily="2" charset="2"/>
                  </a:rPr>
                  <a:t>iff</a:t>
                </a:r>
                <a:r>
                  <a:rPr lang="en-US" sz="2000" dirty="0" smtClean="0">
                    <a:sym typeface="Wingdings" pitchFamily="2" charset="2"/>
                  </a:rPr>
                  <a:t> </a:t>
                </a:r>
                <a14:m>
                  <m:oMath xmlns:m="http://schemas.openxmlformats.org/officeDocument/2006/math">
                    <m:r>
                      <a:rPr lang="en-US" sz="2000" b="0" i="1" smtClean="0">
                        <a:solidFill>
                          <a:srgbClr val="FF0000"/>
                        </a:solidFill>
                        <a:latin typeface="Cambria Math"/>
                      </a:rPr>
                      <m:t>𝐺</m:t>
                    </m:r>
                    <m:d>
                      <m:dPr>
                        <m:ctrlPr>
                          <a:rPr lang="en-US" sz="2000" b="0" i="1" smtClean="0">
                            <a:solidFill>
                              <a:srgbClr val="FF0000"/>
                            </a:solidFill>
                            <a:latin typeface="Cambria Math"/>
                          </a:rPr>
                        </m:ctrlPr>
                      </m:dPr>
                      <m:e>
                        <m:r>
                          <a:rPr lang="en-US" sz="2000" b="0" i="1" smtClean="0">
                            <a:solidFill>
                              <a:srgbClr val="FF0000"/>
                            </a:solidFill>
                            <a:latin typeface="Cambria Math"/>
                          </a:rPr>
                          <m:t>𝑛</m:t>
                        </m:r>
                        <m:r>
                          <a:rPr lang="en-US" sz="2000" b="0" i="1" smtClean="0">
                            <a:solidFill>
                              <a:srgbClr val="FF0000"/>
                            </a:solidFill>
                            <a:latin typeface="Cambria Math"/>
                          </a:rPr>
                          <m:t>,</m:t>
                        </m:r>
                        <m:r>
                          <a:rPr lang="en-US" sz="2000" b="0" i="1" smtClean="0">
                            <a:solidFill>
                              <a:srgbClr val="FF0000"/>
                            </a:solidFill>
                            <a:latin typeface="Cambria Math"/>
                          </a:rPr>
                          <m:t>𝑝</m:t>
                        </m:r>
                      </m:e>
                    </m:d>
                  </m:oMath>
                </a14:m>
                <a:r>
                  <a:rPr lang="fr-FR" sz="2000" dirty="0" smtClean="0"/>
                  <a:t> </a:t>
                </a:r>
                <a:r>
                  <a:rPr lang="fr-FR" sz="2000" b="1" dirty="0" smtClean="0"/>
                  <a:t>connected</a:t>
                </a:r>
              </a:p>
              <a:p>
                <a:pPr>
                  <a:buFont typeface="Wingdings" pitchFamily="2" charset="2"/>
                  <a:buChar char="à"/>
                </a:pPr>
                <a:r>
                  <a:rPr lang="en-US" sz="2000" dirty="0" smtClean="0">
                    <a:sym typeface="Wingdings" pitchFamily="2" charset="2"/>
                  </a:rPr>
                  <a:t>Time to achieve broadcast upper-bounded by </a:t>
                </a:r>
                <a:r>
                  <a:rPr lang="en-US" sz="2000" b="1" dirty="0" smtClean="0">
                    <a:sym typeface="Wingdings" pitchFamily="2" charset="2"/>
                  </a:rPr>
                  <a:t>diameter</a:t>
                </a:r>
                <a:r>
                  <a:rPr lang="en-US" sz="2000" dirty="0" smtClean="0">
                    <a:sym typeface="Wingdings" pitchFamily="2" charset="2"/>
                  </a:rPr>
                  <a:t> of </a:t>
                </a:r>
                <a14:m>
                  <m:oMath xmlns:m="http://schemas.openxmlformats.org/officeDocument/2006/math">
                    <m:r>
                      <a:rPr lang="en-US" sz="2000" b="0" i="1" smtClean="0">
                        <a:solidFill>
                          <a:srgbClr val="FF0000"/>
                        </a:solidFill>
                        <a:latin typeface="Cambria Math"/>
                      </a:rPr>
                      <m:t>𝐺</m:t>
                    </m:r>
                    <m:d>
                      <m:dPr>
                        <m:ctrlPr>
                          <a:rPr lang="en-US" sz="2000" b="0" i="1" smtClean="0">
                            <a:solidFill>
                              <a:srgbClr val="FF0000"/>
                            </a:solidFill>
                            <a:latin typeface="Cambria Math"/>
                          </a:rPr>
                        </m:ctrlPr>
                      </m:dPr>
                      <m:e>
                        <m:r>
                          <a:rPr lang="en-US" sz="2000" b="0" i="1" smtClean="0">
                            <a:solidFill>
                              <a:srgbClr val="FF0000"/>
                            </a:solidFill>
                            <a:latin typeface="Cambria Math"/>
                          </a:rPr>
                          <m:t>𝑛</m:t>
                        </m:r>
                        <m:r>
                          <a:rPr lang="en-US" sz="2000" b="0" i="1" smtClean="0">
                            <a:solidFill>
                              <a:srgbClr val="FF0000"/>
                            </a:solidFill>
                            <a:latin typeface="Cambria Math"/>
                          </a:rPr>
                          <m:t>,</m:t>
                        </m:r>
                        <m:r>
                          <a:rPr lang="en-US" sz="2000" b="0" i="1" smtClean="0">
                            <a:solidFill>
                              <a:srgbClr val="FF0000"/>
                            </a:solidFill>
                            <a:latin typeface="Cambria Math"/>
                          </a:rPr>
                          <m:t>𝑝</m:t>
                        </m:r>
                      </m:e>
                    </m:d>
                  </m:oMath>
                </a14:m>
                <a:endParaRPr lang="fr-FR" sz="2000" dirty="0" smtClean="0"/>
              </a:p>
              <a:p>
                <a:pPr marL="0" indent="0">
                  <a:buNone/>
                </a:pPr>
                <a:endParaRPr lang="en-US" sz="2000" dirty="0" smtClean="0"/>
              </a:p>
              <a:p>
                <a:pPr marL="0" indent="0">
                  <a:buNone/>
                </a:pPr>
                <a:r>
                  <a:rPr lang="en-US" sz="2000" dirty="0" smtClean="0"/>
                  <a:t>Motivates study of </a:t>
                </a:r>
                <a:r>
                  <a:rPr lang="en-US" sz="2000" b="1" dirty="0" smtClean="0"/>
                  <a:t>connected components’ sizes</a:t>
                </a:r>
                <a:r>
                  <a:rPr lang="en-US" sz="2000" dirty="0" smtClean="0"/>
                  <a:t>, </a:t>
                </a:r>
                <a:r>
                  <a:rPr lang="en-US" sz="2000" b="1" dirty="0" smtClean="0"/>
                  <a:t>connectivity</a:t>
                </a:r>
                <a:r>
                  <a:rPr lang="en-US" sz="2000" dirty="0" smtClean="0"/>
                  <a:t> and </a:t>
                </a:r>
                <a:r>
                  <a:rPr lang="en-US" sz="2000" b="1" dirty="0" smtClean="0"/>
                  <a:t>diameter</a:t>
                </a:r>
                <a:r>
                  <a:rPr lang="en-US" sz="2000" dirty="0" smtClean="0"/>
                  <a:t> of </a:t>
                </a:r>
                <a14:m>
                  <m:oMath xmlns:m="http://schemas.openxmlformats.org/officeDocument/2006/math">
                    <m:r>
                      <a:rPr lang="en-US" sz="2000" b="0" i="1" smtClean="0">
                        <a:solidFill>
                          <a:srgbClr val="FF0000"/>
                        </a:solidFill>
                        <a:latin typeface="Cambria Math"/>
                      </a:rPr>
                      <m:t>𝐺</m:t>
                    </m:r>
                    <m:d>
                      <m:dPr>
                        <m:ctrlPr>
                          <a:rPr lang="en-US" sz="2000" b="0" i="1" smtClean="0">
                            <a:solidFill>
                              <a:srgbClr val="FF0000"/>
                            </a:solidFill>
                            <a:latin typeface="Cambria Math"/>
                          </a:rPr>
                        </m:ctrlPr>
                      </m:dPr>
                      <m:e>
                        <m:r>
                          <a:rPr lang="en-US" sz="2000" b="0" i="1" smtClean="0">
                            <a:solidFill>
                              <a:srgbClr val="FF0000"/>
                            </a:solidFill>
                            <a:latin typeface="Cambria Math"/>
                          </a:rPr>
                          <m:t>𝑛</m:t>
                        </m:r>
                        <m:r>
                          <a:rPr lang="en-US" sz="2000" b="0" i="1" smtClean="0">
                            <a:solidFill>
                              <a:srgbClr val="FF0000"/>
                            </a:solidFill>
                            <a:latin typeface="Cambria Math"/>
                          </a:rPr>
                          <m:t>,</m:t>
                        </m:r>
                        <m:r>
                          <a:rPr lang="en-US" sz="2000" b="0" i="1" smtClean="0">
                            <a:solidFill>
                              <a:srgbClr val="FF0000"/>
                            </a:solidFill>
                            <a:latin typeface="Cambria Math"/>
                          </a:rPr>
                          <m:t>𝑝</m:t>
                        </m:r>
                      </m:e>
                    </m:d>
                  </m:oMath>
                </a14:m>
                <a:endParaRPr lang="fr-FR" sz="2000" dirty="0"/>
              </a:p>
            </p:txBody>
          </p:sp>
        </mc:Choice>
        <mc:Fallback>
          <p:sp>
            <p:nvSpPr>
              <p:cNvPr id="3" name="Espace réservé du contenu 2"/>
              <p:cNvSpPr>
                <a:spLocks noGrp="1" noRot="1" noChangeAspect="1" noMove="1" noResize="1" noEditPoints="1" noAdjustHandles="1" noChangeArrowheads="1" noChangeShapeType="1" noTextEdit="1"/>
              </p:cNvSpPr>
              <p:nvPr>
                <p:ph idx="1"/>
              </p:nvPr>
            </p:nvSpPr>
            <p:spPr>
              <a:blipFill rotWithShape="1">
                <a:blip r:embed="rId2"/>
                <a:stretch>
                  <a:fillRect l="-741" t="-674"/>
                </a:stretch>
              </a:blipFill>
            </p:spPr>
            <p:txBody>
              <a:bodyPr/>
              <a:lstStyle/>
              <a:p>
                <a:r>
                  <a:rPr lang="fr-FR">
                    <a:noFill/>
                  </a:rPr>
                  <a:t> </a:t>
                </a:r>
              </a:p>
            </p:txBody>
          </p:sp>
        </mc:Fallback>
      </mc:AlternateContent>
    </p:spTree>
    <p:extLst>
      <p:ext uri="{BB962C8B-B14F-4D97-AF65-F5344CB8AC3E}">
        <p14:creationId xmlns:p14="http://schemas.microsoft.com/office/powerpoint/2010/main" val="265620310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en-US" sz="3200" dirty="0" smtClean="0"/>
              <a:t>Digression: Galton-Watson branching processes</a:t>
            </a:r>
            <a:endParaRPr lang="fr-FR" sz="3200" dirty="0"/>
          </a:p>
        </p:txBody>
      </p:sp>
      <mc:AlternateContent xmlns:mc="http://schemas.openxmlformats.org/markup-compatibility/2006">
        <mc:Choice xmlns:a14="http://schemas.microsoft.com/office/drawing/2010/main" Requires="a14">
          <p:sp>
            <p:nvSpPr>
              <p:cNvPr id="3" name="Espace réservé du contenu 2"/>
              <p:cNvSpPr>
                <a:spLocks noGrp="1"/>
              </p:cNvSpPr>
              <p:nvPr>
                <p:ph idx="1"/>
              </p:nvPr>
            </p:nvSpPr>
            <p:spPr/>
            <p:txBody>
              <a:bodyPr>
                <a:normAutofit lnSpcReduction="10000"/>
              </a:bodyPr>
              <a:lstStyle/>
              <a:p>
                <a:r>
                  <a:rPr lang="en-US" sz="2000" dirty="0" smtClean="0"/>
                  <a:t>Each individual has k daughters with prob. </a:t>
                </a:r>
                <a14:m>
                  <m:oMath xmlns:m="http://schemas.openxmlformats.org/officeDocument/2006/math">
                    <m:sSub>
                      <m:sSubPr>
                        <m:ctrlPr>
                          <a:rPr lang="en-US" sz="2000" i="1" smtClean="0">
                            <a:solidFill>
                              <a:srgbClr val="FF0000"/>
                            </a:solidFill>
                            <a:latin typeface="Cambria Math"/>
                          </a:rPr>
                        </m:ctrlPr>
                      </m:sSubPr>
                      <m:e>
                        <m:r>
                          <a:rPr lang="en-US" sz="2000" b="0" i="1" smtClean="0">
                            <a:solidFill>
                              <a:srgbClr val="FF0000"/>
                            </a:solidFill>
                            <a:latin typeface="Cambria Math"/>
                          </a:rPr>
                          <m:t>𝑝</m:t>
                        </m:r>
                      </m:e>
                      <m:sub>
                        <m:r>
                          <a:rPr lang="en-US" sz="2000" b="0" i="1" smtClean="0">
                            <a:solidFill>
                              <a:srgbClr val="FF0000"/>
                            </a:solidFill>
                            <a:latin typeface="Cambria Math"/>
                          </a:rPr>
                          <m:t>𝑘</m:t>
                        </m:r>
                      </m:sub>
                    </m:sSub>
                  </m:oMath>
                </a14:m>
                <a:r>
                  <a:rPr lang="fr-FR" sz="2000" dirty="0" smtClean="0"/>
                  <a:t> </a:t>
                </a:r>
                <a14:m>
                  <m:oMath xmlns:m="http://schemas.openxmlformats.org/officeDocument/2006/math">
                    <m:r>
                      <a:rPr lang="en-US" sz="2000" b="0" i="1" dirty="0" smtClean="0">
                        <a:latin typeface="Cambria Math"/>
                      </a:rPr>
                      <m:t>,</m:t>
                    </m:r>
                    <m:sSub>
                      <m:sSubPr>
                        <m:ctrlPr>
                          <a:rPr lang="en-US" sz="2000" i="1" smtClean="0">
                            <a:solidFill>
                              <a:srgbClr val="FF0000"/>
                            </a:solidFill>
                            <a:latin typeface="Cambria Math"/>
                          </a:rPr>
                        </m:ctrlPr>
                      </m:sSubPr>
                      <m:e>
                        <m:r>
                          <a:rPr lang="en-US" sz="2000" b="0" i="1" smtClean="0">
                            <a:solidFill>
                              <a:srgbClr val="FF0000"/>
                            </a:solidFill>
                            <a:latin typeface="Cambria Math"/>
                          </a:rPr>
                          <m:t>𝑝</m:t>
                        </m:r>
                      </m:e>
                      <m:sub>
                        <m:r>
                          <a:rPr lang="en-US" sz="2000" b="0" i="1" smtClean="0">
                            <a:solidFill>
                              <a:srgbClr val="FF0000"/>
                            </a:solidFill>
                            <a:latin typeface="Cambria Math"/>
                          </a:rPr>
                          <m:t>𝑘</m:t>
                        </m:r>
                      </m:sub>
                    </m:sSub>
                    <m:r>
                      <a:rPr lang="en-US" sz="2000" b="0" i="1" smtClean="0">
                        <a:solidFill>
                          <a:srgbClr val="FF0000"/>
                        </a:solidFill>
                        <a:latin typeface="Cambria Math"/>
                        <a:ea typeface="Cambria Math"/>
                      </a:rPr>
                      <m:t>≥0</m:t>
                    </m:r>
                    <m:r>
                      <a:rPr lang="en-US" sz="2000" b="0" i="1" smtClean="0">
                        <a:latin typeface="Cambria Math"/>
                        <a:ea typeface="Cambria Math"/>
                      </a:rPr>
                      <m:t>, </m:t>
                    </m:r>
                    <m:nary>
                      <m:naryPr>
                        <m:chr m:val="∑"/>
                        <m:supHide m:val="on"/>
                        <m:ctrlPr>
                          <a:rPr lang="en-US" sz="2000" b="0" i="1" smtClean="0">
                            <a:solidFill>
                              <a:srgbClr val="FF0000"/>
                            </a:solidFill>
                            <a:latin typeface="Cambria Math"/>
                            <a:ea typeface="Cambria Math"/>
                          </a:rPr>
                        </m:ctrlPr>
                      </m:naryPr>
                      <m:sub>
                        <m:r>
                          <m:rPr>
                            <m:brk m:alnAt="7"/>
                          </m:rPr>
                          <a:rPr lang="en-US" sz="2000" b="0" i="1" smtClean="0">
                            <a:solidFill>
                              <a:srgbClr val="FF0000"/>
                            </a:solidFill>
                            <a:latin typeface="Cambria Math"/>
                            <a:ea typeface="Cambria Math"/>
                          </a:rPr>
                          <m:t>𝑘</m:t>
                        </m:r>
                        <m:r>
                          <a:rPr lang="en-US" sz="2000" b="0" i="1" smtClean="0">
                            <a:solidFill>
                              <a:srgbClr val="FF0000"/>
                            </a:solidFill>
                            <a:latin typeface="Cambria Math"/>
                            <a:ea typeface="Cambria Math"/>
                          </a:rPr>
                          <m:t>≥0</m:t>
                        </m:r>
                      </m:sub>
                      <m:sup/>
                      <m:e>
                        <m:sSub>
                          <m:sSubPr>
                            <m:ctrlPr>
                              <a:rPr lang="en-US" sz="2000" i="1" smtClean="0">
                                <a:solidFill>
                                  <a:srgbClr val="FF0000"/>
                                </a:solidFill>
                                <a:latin typeface="Cambria Math"/>
                              </a:rPr>
                            </m:ctrlPr>
                          </m:sSubPr>
                          <m:e>
                            <m:r>
                              <a:rPr lang="en-US" sz="2000" b="0" i="1" smtClean="0">
                                <a:solidFill>
                                  <a:srgbClr val="FF0000"/>
                                </a:solidFill>
                                <a:latin typeface="Cambria Math"/>
                              </a:rPr>
                              <m:t>𝑝</m:t>
                            </m:r>
                          </m:e>
                          <m:sub>
                            <m:r>
                              <a:rPr lang="en-US" sz="2000" b="0" i="1" smtClean="0">
                                <a:solidFill>
                                  <a:srgbClr val="FF0000"/>
                                </a:solidFill>
                                <a:latin typeface="Cambria Math"/>
                              </a:rPr>
                              <m:t>𝑘</m:t>
                            </m:r>
                          </m:sub>
                        </m:sSub>
                        <m:r>
                          <a:rPr lang="en-US" sz="2000" b="0" i="1" smtClean="0">
                            <a:solidFill>
                              <a:srgbClr val="FF0000"/>
                            </a:solidFill>
                            <a:latin typeface="Cambria Math"/>
                          </a:rPr>
                          <m:t>=1</m:t>
                        </m:r>
                      </m:e>
                    </m:nary>
                  </m:oMath>
                </a14:m>
                <a:endParaRPr lang="fr-FR" sz="2000" dirty="0" smtClean="0"/>
              </a:p>
              <a:p>
                <a:pPr>
                  <a:buFont typeface="Wingdings" pitchFamily="2" charset="2"/>
                  <a:buChar char="à"/>
                </a:pPr>
                <a:r>
                  <a:rPr lang="en-US" sz="2000" dirty="0" smtClean="0">
                    <a:sym typeface="Wingdings" pitchFamily="2" charset="2"/>
                  </a:rPr>
                  <a:t>Probability of extinction, starting from single ancestor?</a:t>
                </a:r>
              </a:p>
              <a:p>
                <a:pPr>
                  <a:buFont typeface="Wingdings" pitchFamily="2" charset="2"/>
                  <a:buChar char="à"/>
                </a:pPr>
                <a:endParaRPr lang="en-US" sz="2000" dirty="0">
                  <a:sym typeface="Wingdings" pitchFamily="2" charset="2"/>
                </a:endParaRPr>
              </a:p>
              <a:p>
                <a:pPr>
                  <a:buFont typeface="Wingdings" pitchFamily="2" charset="2"/>
                  <a:buChar char="à"/>
                </a:pPr>
                <a:r>
                  <a:rPr lang="en-US" sz="2000" dirty="0" smtClean="0">
                    <a:sym typeface="Wingdings" pitchFamily="2" charset="2"/>
                  </a:rPr>
                  <a:t>Smallest root in </a:t>
                </a:r>
                <a:r>
                  <a:rPr lang="en-US" sz="2000" dirty="0" smtClean="0">
                    <a:solidFill>
                      <a:srgbClr val="FF0000"/>
                    </a:solidFill>
                    <a:sym typeface="Wingdings" pitchFamily="2" charset="2"/>
                  </a:rPr>
                  <a:t>[0,1] </a:t>
                </a:r>
                <a:r>
                  <a:rPr lang="en-US" sz="2000" dirty="0" smtClean="0">
                    <a:sym typeface="Wingdings" pitchFamily="2" charset="2"/>
                  </a:rPr>
                  <a:t>of </a:t>
                </a:r>
                <a14:m>
                  <m:oMath xmlns:m="http://schemas.openxmlformats.org/officeDocument/2006/math">
                    <m:r>
                      <a:rPr lang="en-US" sz="2000" b="0" i="1" smtClean="0">
                        <a:solidFill>
                          <a:srgbClr val="FF0000"/>
                        </a:solidFill>
                        <a:latin typeface="Cambria Math"/>
                        <a:sym typeface="Wingdings" pitchFamily="2" charset="2"/>
                      </a:rPr>
                      <m:t>𝑥</m:t>
                    </m:r>
                    <m:r>
                      <a:rPr lang="en-US" sz="2000" b="0" i="1" smtClean="0">
                        <a:solidFill>
                          <a:srgbClr val="FF0000"/>
                        </a:solidFill>
                        <a:latin typeface="Cambria Math"/>
                        <a:sym typeface="Wingdings" pitchFamily="2" charset="2"/>
                      </a:rPr>
                      <m:t>=</m:t>
                    </m:r>
                    <m:nary>
                      <m:naryPr>
                        <m:chr m:val="∑"/>
                        <m:supHide m:val="on"/>
                        <m:ctrlPr>
                          <a:rPr lang="en-US" sz="2000" b="0" i="1" smtClean="0">
                            <a:solidFill>
                              <a:srgbClr val="FF0000"/>
                            </a:solidFill>
                            <a:latin typeface="Cambria Math"/>
                            <a:sym typeface="Wingdings" pitchFamily="2" charset="2"/>
                          </a:rPr>
                        </m:ctrlPr>
                      </m:naryPr>
                      <m:sub>
                        <m:r>
                          <m:rPr>
                            <m:brk m:alnAt="7"/>
                          </m:rPr>
                          <a:rPr lang="en-US" sz="2000" b="0" i="1" smtClean="0">
                            <a:solidFill>
                              <a:srgbClr val="FF0000"/>
                            </a:solidFill>
                            <a:latin typeface="Cambria Math"/>
                            <a:sym typeface="Wingdings" pitchFamily="2" charset="2"/>
                          </a:rPr>
                          <m:t>𝑘</m:t>
                        </m:r>
                        <m:r>
                          <a:rPr lang="en-US" sz="2000" b="0" i="1" smtClean="0">
                            <a:solidFill>
                              <a:srgbClr val="FF0000"/>
                            </a:solidFill>
                            <a:latin typeface="Cambria Math"/>
                            <a:ea typeface="Cambria Math"/>
                            <a:sym typeface="Wingdings" pitchFamily="2" charset="2"/>
                          </a:rPr>
                          <m:t>≥0</m:t>
                        </m:r>
                      </m:sub>
                      <m:sup/>
                      <m:e>
                        <m:sSup>
                          <m:sSupPr>
                            <m:ctrlPr>
                              <a:rPr lang="en-US" sz="2000" b="0" i="1" smtClean="0">
                                <a:solidFill>
                                  <a:srgbClr val="FF0000"/>
                                </a:solidFill>
                                <a:latin typeface="Cambria Math"/>
                                <a:sym typeface="Wingdings" pitchFamily="2" charset="2"/>
                              </a:rPr>
                            </m:ctrlPr>
                          </m:sSupPr>
                          <m:e>
                            <m:r>
                              <a:rPr lang="en-US" sz="2000" b="0" i="1" smtClean="0">
                                <a:solidFill>
                                  <a:srgbClr val="FF0000"/>
                                </a:solidFill>
                                <a:latin typeface="Cambria Math"/>
                                <a:sym typeface="Wingdings" pitchFamily="2" charset="2"/>
                              </a:rPr>
                              <m:t>𝑥</m:t>
                            </m:r>
                          </m:e>
                          <m:sup>
                            <m:r>
                              <a:rPr lang="en-US" sz="2000" b="0" i="1" smtClean="0">
                                <a:solidFill>
                                  <a:srgbClr val="FF0000"/>
                                </a:solidFill>
                                <a:latin typeface="Cambria Math"/>
                                <a:sym typeface="Wingdings" pitchFamily="2" charset="2"/>
                              </a:rPr>
                              <m:t>𝑘</m:t>
                            </m:r>
                          </m:sup>
                        </m:sSup>
                        <m:sSub>
                          <m:sSubPr>
                            <m:ctrlPr>
                              <a:rPr lang="en-US" sz="2000" i="1" smtClean="0">
                                <a:solidFill>
                                  <a:srgbClr val="FF0000"/>
                                </a:solidFill>
                                <a:latin typeface="Cambria Math"/>
                              </a:rPr>
                            </m:ctrlPr>
                          </m:sSubPr>
                          <m:e>
                            <m:r>
                              <a:rPr lang="en-US" sz="2000" b="0" i="1" smtClean="0">
                                <a:solidFill>
                                  <a:srgbClr val="FF0000"/>
                                </a:solidFill>
                                <a:latin typeface="Cambria Math"/>
                              </a:rPr>
                              <m:t>𝑝</m:t>
                            </m:r>
                          </m:e>
                          <m:sub>
                            <m:r>
                              <a:rPr lang="en-US" sz="2000" b="0" i="1" smtClean="0">
                                <a:solidFill>
                                  <a:srgbClr val="FF0000"/>
                                </a:solidFill>
                                <a:latin typeface="Cambria Math"/>
                              </a:rPr>
                              <m:t>𝑘</m:t>
                            </m:r>
                          </m:sub>
                        </m:sSub>
                      </m:e>
                    </m:nary>
                  </m:oMath>
                </a14:m>
                <a:endParaRPr lang="en-US" sz="2000" dirty="0" smtClean="0"/>
              </a:p>
              <a:p>
                <a:pPr marL="0" indent="0">
                  <a:buNone/>
                </a:pPr>
                <a:r>
                  <a:rPr lang="en-US" sz="2000" dirty="0" smtClean="0"/>
                  <a:t>Consequence: for mean number of children </a:t>
                </a:r>
                <a14:m>
                  <m:oMath xmlns:m="http://schemas.openxmlformats.org/officeDocument/2006/math">
                    <m:r>
                      <a:rPr lang="en-US" sz="2000" i="1" smtClean="0">
                        <a:solidFill>
                          <a:srgbClr val="FF0000"/>
                        </a:solidFill>
                        <a:latin typeface="Cambria Math"/>
                        <a:ea typeface="Cambria Math"/>
                      </a:rPr>
                      <m:t>𝜇</m:t>
                    </m:r>
                    <m:r>
                      <a:rPr lang="en-US" sz="2000" b="0" i="1" smtClean="0">
                        <a:solidFill>
                          <a:srgbClr val="FF0000"/>
                        </a:solidFill>
                        <a:latin typeface="Cambria Math"/>
                        <a:ea typeface="Cambria Math"/>
                      </a:rPr>
                      <m:t>≔</m:t>
                    </m:r>
                    <m:nary>
                      <m:naryPr>
                        <m:chr m:val="∑"/>
                        <m:supHide m:val="on"/>
                        <m:ctrlPr>
                          <a:rPr lang="en-US" sz="2000" b="0" i="1" smtClean="0">
                            <a:solidFill>
                              <a:srgbClr val="FF0000"/>
                            </a:solidFill>
                            <a:latin typeface="Cambria Math"/>
                            <a:ea typeface="Cambria Math"/>
                          </a:rPr>
                        </m:ctrlPr>
                      </m:naryPr>
                      <m:sub>
                        <m:r>
                          <m:rPr>
                            <m:brk m:alnAt="7"/>
                          </m:rPr>
                          <a:rPr lang="en-US" sz="2000" b="0" i="1" smtClean="0">
                            <a:solidFill>
                              <a:srgbClr val="FF0000"/>
                            </a:solidFill>
                            <a:latin typeface="Cambria Math"/>
                            <a:ea typeface="Cambria Math"/>
                          </a:rPr>
                          <m:t>𝑘</m:t>
                        </m:r>
                        <m:r>
                          <a:rPr lang="en-US" sz="2000" b="0" i="1" smtClean="0">
                            <a:solidFill>
                              <a:srgbClr val="FF0000"/>
                            </a:solidFill>
                            <a:latin typeface="Cambria Math"/>
                            <a:ea typeface="Cambria Math"/>
                          </a:rPr>
                          <m:t>≥0</m:t>
                        </m:r>
                      </m:sub>
                      <m:sup/>
                      <m:e>
                        <m:r>
                          <a:rPr lang="en-US" sz="2000" b="0" i="1" smtClean="0">
                            <a:solidFill>
                              <a:srgbClr val="FF0000"/>
                            </a:solidFill>
                            <a:latin typeface="Cambria Math"/>
                            <a:ea typeface="Cambria Math"/>
                          </a:rPr>
                          <m:t>𝑘</m:t>
                        </m:r>
                        <m:sSub>
                          <m:sSubPr>
                            <m:ctrlPr>
                              <a:rPr lang="en-US" sz="2000" i="1" smtClean="0">
                                <a:solidFill>
                                  <a:srgbClr val="FF0000"/>
                                </a:solidFill>
                                <a:latin typeface="Cambria Math"/>
                              </a:rPr>
                            </m:ctrlPr>
                          </m:sSubPr>
                          <m:e>
                            <m:r>
                              <a:rPr lang="en-US" sz="2000" i="1" smtClean="0">
                                <a:solidFill>
                                  <a:srgbClr val="FF0000"/>
                                </a:solidFill>
                                <a:latin typeface="Cambria Math"/>
                                <a:ea typeface="Cambria Math"/>
                              </a:rPr>
                              <m:t>×</m:t>
                            </m:r>
                            <m:r>
                              <a:rPr lang="en-US" sz="2000" b="0" i="1" smtClean="0">
                                <a:solidFill>
                                  <a:srgbClr val="FF0000"/>
                                </a:solidFill>
                                <a:latin typeface="Cambria Math"/>
                              </a:rPr>
                              <m:t>𝑝</m:t>
                            </m:r>
                          </m:e>
                          <m:sub>
                            <m:r>
                              <a:rPr lang="en-US" sz="2000" b="0" i="1" smtClean="0">
                                <a:solidFill>
                                  <a:srgbClr val="FF0000"/>
                                </a:solidFill>
                                <a:latin typeface="Cambria Math"/>
                              </a:rPr>
                              <m:t>𝑘</m:t>
                            </m:r>
                          </m:sub>
                        </m:sSub>
                      </m:e>
                    </m:nary>
                  </m:oMath>
                </a14:m>
                <a:endParaRPr lang="en-US" sz="2000" dirty="0" smtClean="0"/>
              </a:p>
              <a:p>
                <a:pPr>
                  <a:buFont typeface="Wingdings" pitchFamily="2" charset="2"/>
                  <a:buChar char="§"/>
                </a:pPr>
                <a14:m>
                  <m:oMath xmlns:m="http://schemas.openxmlformats.org/officeDocument/2006/math">
                    <m:sSub>
                      <m:sSubPr>
                        <m:ctrlPr>
                          <a:rPr lang="en-US" sz="2000" i="1" smtClean="0">
                            <a:solidFill>
                              <a:srgbClr val="FF0000"/>
                            </a:solidFill>
                            <a:latin typeface="Cambria Math"/>
                          </a:rPr>
                        </m:ctrlPr>
                      </m:sSubPr>
                      <m:e>
                        <m:r>
                          <a:rPr lang="en-US" sz="2000" b="0" i="1" smtClean="0">
                            <a:solidFill>
                              <a:srgbClr val="FF0000"/>
                            </a:solidFill>
                            <a:latin typeface="Cambria Math"/>
                          </a:rPr>
                          <m:t>𝑝</m:t>
                        </m:r>
                      </m:e>
                      <m:sub>
                        <m:r>
                          <a:rPr lang="en-US" sz="2000" b="0" i="1" smtClean="0">
                            <a:solidFill>
                              <a:srgbClr val="FF0000"/>
                            </a:solidFill>
                            <a:latin typeface="Cambria Math"/>
                          </a:rPr>
                          <m:t>𝑒𝑥𝑡</m:t>
                        </m:r>
                      </m:sub>
                    </m:sSub>
                    <m:r>
                      <a:rPr lang="en-US" sz="2000" b="0" i="1" smtClean="0">
                        <a:solidFill>
                          <a:srgbClr val="FF0000"/>
                        </a:solidFill>
                        <a:latin typeface="Cambria Math"/>
                      </a:rPr>
                      <m:t>=1</m:t>
                    </m:r>
                  </m:oMath>
                </a14:m>
                <a:r>
                  <a:rPr lang="en-US" sz="2000" dirty="0" smtClean="0">
                    <a:solidFill>
                      <a:srgbClr val="FF0000"/>
                    </a:solidFill>
                  </a:rPr>
                  <a:t> </a:t>
                </a:r>
                <a:r>
                  <a:rPr lang="en-US" sz="2000" dirty="0" smtClean="0"/>
                  <a:t>if </a:t>
                </a:r>
                <a14:m>
                  <m:oMath xmlns:m="http://schemas.openxmlformats.org/officeDocument/2006/math">
                    <m:r>
                      <a:rPr lang="en-US" sz="2000" i="1" smtClean="0">
                        <a:solidFill>
                          <a:srgbClr val="FF0000"/>
                        </a:solidFill>
                        <a:latin typeface="Cambria Math"/>
                        <a:ea typeface="Cambria Math"/>
                      </a:rPr>
                      <m:t>𝜇</m:t>
                    </m:r>
                    <m:r>
                      <a:rPr lang="en-US" sz="2000" b="0" i="1" smtClean="0">
                        <a:solidFill>
                          <a:srgbClr val="FF0000"/>
                        </a:solidFill>
                        <a:latin typeface="Cambria Math"/>
                        <a:ea typeface="Cambria Math"/>
                      </a:rPr>
                      <m:t>&lt;1</m:t>
                    </m:r>
                  </m:oMath>
                </a14:m>
                <a:endParaRPr lang="en-US" sz="2000" b="0" dirty="0" smtClean="0">
                  <a:ea typeface="Cambria Math"/>
                </a:endParaRPr>
              </a:p>
              <a:p>
                <a:pPr>
                  <a:buFont typeface="Wingdings" pitchFamily="2" charset="2"/>
                  <a:buChar char="§"/>
                </a:pPr>
                <a14:m>
                  <m:oMath xmlns:m="http://schemas.openxmlformats.org/officeDocument/2006/math">
                    <m:sSub>
                      <m:sSubPr>
                        <m:ctrlPr>
                          <a:rPr lang="en-US" sz="2000" i="1" smtClean="0">
                            <a:solidFill>
                              <a:srgbClr val="FF0000"/>
                            </a:solidFill>
                            <a:latin typeface="Cambria Math"/>
                          </a:rPr>
                        </m:ctrlPr>
                      </m:sSubPr>
                      <m:e>
                        <m:r>
                          <a:rPr lang="en-US" sz="2000" b="0" i="1" smtClean="0">
                            <a:solidFill>
                              <a:srgbClr val="FF0000"/>
                            </a:solidFill>
                            <a:latin typeface="Cambria Math"/>
                          </a:rPr>
                          <m:t>𝑝</m:t>
                        </m:r>
                      </m:e>
                      <m:sub>
                        <m:r>
                          <a:rPr lang="en-US" sz="2000" b="0" i="1" smtClean="0">
                            <a:solidFill>
                              <a:srgbClr val="FF0000"/>
                            </a:solidFill>
                            <a:latin typeface="Cambria Math"/>
                          </a:rPr>
                          <m:t>𝑒𝑥𝑡</m:t>
                        </m:r>
                      </m:sub>
                    </m:sSub>
                    <m:r>
                      <a:rPr lang="en-US" sz="2000" b="0" i="1" smtClean="0">
                        <a:solidFill>
                          <a:srgbClr val="FF0000"/>
                        </a:solidFill>
                        <a:latin typeface="Cambria Math"/>
                      </a:rPr>
                      <m:t>&lt;1</m:t>
                    </m:r>
                  </m:oMath>
                </a14:m>
                <a:r>
                  <a:rPr lang="en-US" sz="2000" dirty="0" smtClean="0">
                    <a:solidFill>
                      <a:srgbClr val="FF0000"/>
                    </a:solidFill>
                  </a:rPr>
                  <a:t> </a:t>
                </a:r>
                <a:r>
                  <a:rPr lang="en-US" sz="2000" dirty="0" smtClean="0"/>
                  <a:t>if </a:t>
                </a:r>
                <a14:m>
                  <m:oMath xmlns:m="http://schemas.openxmlformats.org/officeDocument/2006/math">
                    <m:r>
                      <a:rPr lang="en-US" sz="2000" i="1" smtClean="0">
                        <a:solidFill>
                          <a:srgbClr val="FF0000"/>
                        </a:solidFill>
                        <a:latin typeface="Cambria Math"/>
                        <a:ea typeface="Cambria Math"/>
                      </a:rPr>
                      <m:t>𝜇</m:t>
                    </m:r>
                    <m:r>
                      <a:rPr lang="en-US" sz="2000" b="0" i="1" smtClean="0">
                        <a:solidFill>
                          <a:srgbClr val="FF0000"/>
                        </a:solidFill>
                        <a:latin typeface="Cambria Math"/>
                        <a:ea typeface="Cambria Math"/>
                      </a:rPr>
                      <m:t>&gt;1</m:t>
                    </m:r>
                  </m:oMath>
                </a14:m>
                <a:endParaRPr lang="en-US" sz="2000" b="0" dirty="0" smtClean="0">
                  <a:ea typeface="Cambria Math"/>
                </a:endParaRPr>
              </a:p>
              <a:p>
                <a:pPr>
                  <a:buFont typeface="Wingdings" pitchFamily="2" charset="2"/>
                  <a:buChar char="§"/>
                </a:pPr>
                <a14:m>
                  <m:oMath xmlns:m="http://schemas.openxmlformats.org/officeDocument/2006/math">
                    <m:sSub>
                      <m:sSubPr>
                        <m:ctrlPr>
                          <a:rPr lang="en-US" sz="2000" i="1" smtClean="0">
                            <a:solidFill>
                              <a:srgbClr val="FF0000"/>
                            </a:solidFill>
                            <a:latin typeface="Cambria Math"/>
                          </a:rPr>
                        </m:ctrlPr>
                      </m:sSubPr>
                      <m:e>
                        <m:r>
                          <a:rPr lang="en-US" sz="2000" b="0" i="1" smtClean="0">
                            <a:solidFill>
                              <a:srgbClr val="FF0000"/>
                            </a:solidFill>
                            <a:latin typeface="Cambria Math"/>
                          </a:rPr>
                          <m:t>𝑝</m:t>
                        </m:r>
                      </m:e>
                      <m:sub>
                        <m:r>
                          <a:rPr lang="en-US" sz="2000" b="0" i="1" smtClean="0">
                            <a:solidFill>
                              <a:srgbClr val="FF0000"/>
                            </a:solidFill>
                            <a:latin typeface="Cambria Math"/>
                          </a:rPr>
                          <m:t>𝑒𝑥𝑡</m:t>
                        </m:r>
                      </m:sub>
                    </m:sSub>
                    <m:r>
                      <a:rPr lang="en-US" sz="2000" b="0" i="1" smtClean="0">
                        <a:solidFill>
                          <a:srgbClr val="FF0000"/>
                        </a:solidFill>
                        <a:latin typeface="Cambria Math"/>
                      </a:rPr>
                      <m:t>=1</m:t>
                    </m:r>
                  </m:oMath>
                </a14:m>
                <a:r>
                  <a:rPr lang="en-US" sz="2000" dirty="0" smtClean="0">
                    <a:solidFill>
                      <a:srgbClr val="FF0000"/>
                    </a:solidFill>
                  </a:rPr>
                  <a:t> </a:t>
                </a:r>
                <a:r>
                  <a:rPr lang="en-US" sz="2000" dirty="0" smtClean="0"/>
                  <a:t>if </a:t>
                </a:r>
                <a14:m>
                  <m:oMath xmlns:m="http://schemas.openxmlformats.org/officeDocument/2006/math">
                    <m:r>
                      <a:rPr lang="en-US" sz="2000" i="1" smtClean="0">
                        <a:solidFill>
                          <a:srgbClr val="FF0000"/>
                        </a:solidFill>
                        <a:latin typeface="Cambria Math"/>
                        <a:ea typeface="Cambria Math"/>
                      </a:rPr>
                      <m:t>𝜇</m:t>
                    </m:r>
                    <m:r>
                      <a:rPr lang="en-US" sz="2000" b="0" i="1" smtClean="0">
                        <a:solidFill>
                          <a:srgbClr val="FF0000"/>
                        </a:solidFill>
                        <a:latin typeface="Cambria Math"/>
                        <a:ea typeface="Cambria Math"/>
                      </a:rPr>
                      <m:t>=1</m:t>
                    </m:r>
                  </m:oMath>
                </a14:m>
                <a:r>
                  <a:rPr lang="en-US" sz="2000" b="0" dirty="0" smtClean="0">
                    <a:ea typeface="Cambria Math"/>
                  </a:rPr>
                  <a:t> and </a:t>
                </a:r>
                <a14:m>
                  <m:oMath xmlns:m="http://schemas.openxmlformats.org/officeDocument/2006/math">
                    <m:sSub>
                      <m:sSubPr>
                        <m:ctrlPr>
                          <a:rPr lang="en-US" sz="2000" b="0" i="1" smtClean="0">
                            <a:solidFill>
                              <a:srgbClr val="FF0000"/>
                            </a:solidFill>
                            <a:latin typeface="Cambria Math"/>
                            <a:ea typeface="Cambria Math"/>
                          </a:rPr>
                        </m:ctrlPr>
                      </m:sSubPr>
                      <m:e>
                        <m:r>
                          <a:rPr lang="en-US" sz="2000" b="0" i="1" smtClean="0">
                            <a:solidFill>
                              <a:srgbClr val="FF0000"/>
                            </a:solidFill>
                            <a:latin typeface="Cambria Math"/>
                            <a:ea typeface="Cambria Math"/>
                          </a:rPr>
                          <m:t>𝑝</m:t>
                        </m:r>
                      </m:e>
                      <m:sub>
                        <m:r>
                          <a:rPr lang="en-US" sz="2000" b="0" i="1" smtClean="0">
                            <a:solidFill>
                              <a:srgbClr val="FF0000"/>
                            </a:solidFill>
                            <a:latin typeface="Cambria Math"/>
                            <a:ea typeface="Cambria Math"/>
                          </a:rPr>
                          <m:t>0</m:t>
                        </m:r>
                      </m:sub>
                    </m:sSub>
                    <m:r>
                      <a:rPr lang="en-US" sz="2000" b="0" i="1" smtClean="0">
                        <a:solidFill>
                          <a:srgbClr val="FF0000"/>
                        </a:solidFill>
                        <a:latin typeface="Cambria Math"/>
                        <a:ea typeface="Cambria Math"/>
                      </a:rPr>
                      <m:t>&gt;0</m:t>
                    </m:r>
                  </m:oMath>
                </a14:m>
                <a:endParaRPr lang="en-US" sz="2000" b="0" dirty="0" smtClean="0">
                  <a:solidFill>
                    <a:srgbClr val="FF0000"/>
                  </a:solidFill>
                  <a:ea typeface="Cambria Math"/>
                </a:endParaRPr>
              </a:p>
              <a:p>
                <a:pPr>
                  <a:buFont typeface="Wingdings" pitchFamily="2" charset="2"/>
                  <a:buChar char="§"/>
                </a:pPr>
                <a14:m>
                  <m:oMath xmlns:m="http://schemas.openxmlformats.org/officeDocument/2006/math">
                    <m:sSub>
                      <m:sSubPr>
                        <m:ctrlPr>
                          <a:rPr lang="en-US" sz="2000" i="1" smtClean="0">
                            <a:solidFill>
                              <a:srgbClr val="FF0000"/>
                            </a:solidFill>
                            <a:latin typeface="Cambria Math"/>
                          </a:rPr>
                        </m:ctrlPr>
                      </m:sSubPr>
                      <m:e>
                        <m:r>
                          <a:rPr lang="en-US" sz="2000" b="0" i="1" smtClean="0">
                            <a:solidFill>
                              <a:srgbClr val="FF0000"/>
                            </a:solidFill>
                            <a:latin typeface="Cambria Math"/>
                          </a:rPr>
                          <m:t>𝑝</m:t>
                        </m:r>
                      </m:e>
                      <m:sub>
                        <m:r>
                          <a:rPr lang="en-US" sz="2000" b="0" i="1" smtClean="0">
                            <a:solidFill>
                              <a:srgbClr val="FF0000"/>
                            </a:solidFill>
                            <a:latin typeface="Cambria Math"/>
                          </a:rPr>
                          <m:t>𝑒𝑥𝑡</m:t>
                        </m:r>
                      </m:sub>
                    </m:sSub>
                    <m:r>
                      <a:rPr lang="en-US" sz="2000" b="0" i="1" smtClean="0">
                        <a:solidFill>
                          <a:srgbClr val="FF0000"/>
                        </a:solidFill>
                        <a:latin typeface="Cambria Math"/>
                      </a:rPr>
                      <m:t>=0</m:t>
                    </m:r>
                  </m:oMath>
                </a14:m>
                <a:r>
                  <a:rPr lang="en-US" sz="2000" dirty="0" smtClean="0">
                    <a:solidFill>
                      <a:srgbClr val="FF0000"/>
                    </a:solidFill>
                  </a:rPr>
                  <a:t> </a:t>
                </a:r>
                <a:r>
                  <a:rPr lang="en-US" sz="2000" dirty="0" smtClean="0"/>
                  <a:t>if </a:t>
                </a:r>
                <a14:m>
                  <m:oMath xmlns:m="http://schemas.openxmlformats.org/officeDocument/2006/math">
                    <m:r>
                      <a:rPr lang="en-US" sz="2000" i="1" smtClean="0">
                        <a:solidFill>
                          <a:srgbClr val="FF0000"/>
                        </a:solidFill>
                        <a:latin typeface="Cambria Math"/>
                        <a:ea typeface="Cambria Math"/>
                      </a:rPr>
                      <m:t>𝜇</m:t>
                    </m:r>
                    <m:r>
                      <a:rPr lang="en-US" sz="2000" b="0" i="1" smtClean="0">
                        <a:solidFill>
                          <a:srgbClr val="FF0000"/>
                        </a:solidFill>
                        <a:latin typeface="Cambria Math"/>
                        <a:ea typeface="Cambria Math"/>
                      </a:rPr>
                      <m:t>=1</m:t>
                    </m:r>
                  </m:oMath>
                </a14:m>
                <a:r>
                  <a:rPr lang="en-US" sz="2000" b="0" dirty="0" smtClean="0">
                    <a:ea typeface="Cambria Math"/>
                  </a:rPr>
                  <a:t> and </a:t>
                </a:r>
                <a14:m>
                  <m:oMath xmlns:m="http://schemas.openxmlformats.org/officeDocument/2006/math">
                    <m:sSub>
                      <m:sSubPr>
                        <m:ctrlPr>
                          <a:rPr lang="en-US" sz="2000" b="0" i="1" smtClean="0">
                            <a:solidFill>
                              <a:srgbClr val="FF0000"/>
                            </a:solidFill>
                            <a:latin typeface="Cambria Math"/>
                            <a:ea typeface="Cambria Math"/>
                          </a:rPr>
                        </m:ctrlPr>
                      </m:sSubPr>
                      <m:e>
                        <m:r>
                          <a:rPr lang="en-US" sz="2000" b="0" i="1" smtClean="0">
                            <a:solidFill>
                              <a:srgbClr val="FF0000"/>
                            </a:solidFill>
                            <a:latin typeface="Cambria Math"/>
                            <a:ea typeface="Cambria Math"/>
                          </a:rPr>
                          <m:t>𝑝</m:t>
                        </m:r>
                      </m:e>
                      <m:sub>
                        <m:r>
                          <a:rPr lang="en-US" sz="2000" b="0" i="1" smtClean="0">
                            <a:solidFill>
                              <a:srgbClr val="FF0000"/>
                            </a:solidFill>
                            <a:latin typeface="Cambria Math"/>
                            <a:ea typeface="Cambria Math"/>
                          </a:rPr>
                          <m:t>0</m:t>
                        </m:r>
                      </m:sub>
                    </m:sSub>
                    <m:r>
                      <a:rPr lang="en-US" sz="2000" b="0" i="1" smtClean="0">
                        <a:solidFill>
                          <a:srgbClr val="FF0000"/>
                        </a:solidFill>
                        <a:latin typeface="Cambria Math"/>
                        <a:ea typeface="Cambria Math"/>
                      </a:rPr>
                      <m:t>=0</m:t>
                    </m:r>
                  </m:oMath>
                </a14:m>
                <a:endParaRPr lang="en-US" sz="2000" b="0" dirty="0" smtClean="0">
                  <a:solidFill>
                    <a:srgbClr val="FF0000"/>
                  </a:solidFill>
                  <a:ea typeface="Cambria Math"/>
                </a:endParaRPr>
              </a:p>
              <a:p>
                <a:pPr marL="0" indent="0">
                  <a:buNone/>
                </a:pPr>
                <a:endParaRPr lang="en-US" sz="2000" dirty="0" smtClean="0"/>
              </a:p>
              <a:p>
                <a:pPr marL="0" indent="0">
                  <a:buNone/>
                </a:pPr>
                <a:r>
                  <a:rPr lang="en-US" sz="2000" dirty="0" smtClean="0"/>
                  <a:t>Ex: for offspring </a:t>
                </a:r>
                <a:r>
                  <a:rPr lang="en-US" sz="2000" dirty="0" smtClean="0">
                    <a:solidFill>
                      <a:srgbClr val="FF0000"/>
                    </a:solidFill>
                  </a:rPr>
                  <a:t>Poisson</a:t>
                </a:r>
                <a14:m>
                  <m:oMath xmlns:m="http://schemas.openxmlformats.org/officeDocument/2006/math">
                    <m:d>
                      <m:dPr>
                        <m:ctrlPr>
                          <a:rPr lang="en-US" sz="2000" i="1" smtClean="0">
                            <a:solidFill>
                              <a:srgbClr val="FF0000"/>
                            </a:solidFill>
                            <a:latin typeface="Cambria Math"/>
                          </a:rPr>
                        </m:ctrlPr>
                      </m:dPr>
                      <m:e>
                        <m:r>
                          <a:rPr lang="en-US" sz="2000" b="0" i="1" smtClean="0">
                            <a:solidFill>
                              <a:srgbClr val="FF0000"/>
                            </a:solidFill>
                            <a:latin typeface="Cambria Math"/>
                          </a:rPr>
                          <m:t>𝑑</m:t>
                        </m:r>
                      </m:e>
                    </m:d>
                  </m:oMath>
                </a14:m>
                <a:r>
                  <a:rPr lang="en-US" sz="2000" dirty="0" smtClean="0"/>
                  <a:t>, i.e. </a:t>
                </a:r>
                <a14:m>
                  <m:oMath xmlns:m="http://schemas.openxmlformats.org/officeDocument/2006/math">
                    <m:sSub>
                      <m:sSubPr>
                        <m:ctrlPr>
                          <a:rPr lang="en-US" sz="2000" i="1" smtClean="0">
                            <a:solidFill>
                              <a:srgbClr val="FF0000"/>
                            </a:solidFill>
                            <a:latin typeface="Cambria Math"/>
                          </a:rPr>
                        </m:ctrlPr>
                      </m:sSubPr>
                      <m:e>
                        <m:r>
                          <a:rPr lang="en-US" sz="2000" b="0" i="1" smtClean="0">
                            <a:solidFill>
                              <a:srgbClr val="FF0000"/>
                            </a:solidFill>
                            <a:latin typeface="Cambria Math"/>
                          </a:rPr>
                          <m:t>𝑝</m:t>
                        </m:r>
                      </m:e>
                      <m:sub>
                        <m:r>
                          <a:rPr lang="en-US" sz="2000" b="0" i="1" smtClean="0">
                            <a:solidFill>
                              <a:srgbClr val="FF0000"/>
                            </a:solidFill>
                            <a:latin typeface="Cambria Math"/>
                          </a:rPr>
                          <m:t>𝑘</m:t>
                        </m:r>
                      </m:sub>
                    </m:sSub>
                    <m:r>
                      <a:rPr lang="en-US" sz="2000" b="0" i="1" smtClean="0">
                        <a:solidFill>
                          <a:srgbClr val="FF0000"/>
                        </a:solidFill>
                        <a:latin typeface="Cambria Math"/>
                      </a:rPr>
                      <m:t>=</m:t>
                    </m:r>
                    <m:sSup>
                      <m:sSupPr>
                        <m:ctrlPr>
                          <a:rPr lang="en-US" sz="2000" b="0" i="1" smtClean="0">
                            <a:solidFill>
                              <a:srgbClr val="FF0000"/>
                            </a:solidFill>
                            <a:latin typeface="Cambria Math"/>
                          </a:rPr>
                        </m:ctrlPr>
                      </m:sSupPr>
                      <m:e>
                        <m:r>
                          <a:rPr lang="en-US" sz="2000" b="0" i="1" smtClean="0">
                            <a:solidFill>
                              <a:srgbClr val="FF0000"/>
                            </a:solidFill>
                            <a:latin typeface="Cambria Math"/>
                          </a:rPr>
                          <m:t>𝑒</m:t>
                        </m:r>
                      </m:e>
                      <m:sup>
                        <m:r>
                          <a:rPr lang="en-US" sz="2000" b="0" i="1" smtClean="0">
                            <a:solidFill>
                              <a:srgbClr val="FF0000"/>
                            </a:solidFill>
                            <a:latin typeface="Cambria Math"/>
                          </a:rPr>
                          <m:t>−</m:t>
                        </m:r>
                        <m:r>
                          <a:rPr lang="en-US" sz="2000" b="0" i="1" smtClean="0">
                            <a:solidFill>
                              <a:srgbClr val="FF0000"/>
                            </a:solidFill>
                            <a:latin typeface="Cambria Math"/>
                          </a:rPr>
                          <m:t>𝑑</m:t>
                        </m:r>
                      </m:sup>
                    </m:sSup>
                    <m:f>
                      <m:fPr>
                        <m:ctrlPr>
                          <a:rPr lang="en-US" sz="2000" b="0" i="1" smtClean="0">
                            <a:solidFill>
                              <a:srgbClr val="FF0000"/>
                            </a:solidFill>
                            <a:latin typeface="Cambria Math"/>
                          </a:rPr>
                        </m:ctrlPr>
                      </m:fPr>
                      <m:num>
                        <m:sSup>
                          <m:sSupPr>
                            <m:ctrlPr>
                              <a:rPr lang="en-US" sz="2000" b="0" i="1" smtClean="0">
                                <a:solidFill>
                                  <a:srgbClr val="FF0000"/>
                                </a:solidFill>
                                <a:latin typeface="Cambria Math"/>
                              </a:rPr>
                            </m:ctrlPr>
                          </m:sSupPr>
                          <m:e>
                            <m:r>
                              <a:rPr lang="en-US" sz="2000" b="0" i="1" smtClean="0">
                                <a:solidFill>
                                  <a:srgbClr val="FF0000"/>
                                </a:solidFill>
                                <a:latin typeface="Cambria Math"/>
                              </a:rPr>
                              <m:t>𝑑</m:t>
                            </m:r>
                          </m:e>
                          <m:sup>
                            <m:r>
                              <a:rPr lang="en-US" sz="2000" b="0" i="1" smtClean="0">
                                <a:solidFill>
                                  <a:srgbClr val="FF0000"/>
                                </a:solidFill>
                                <a:latin typeface="Cambria Math"/>
                              </a:rPr>
                              <m:t>𝑘</m:t>
                            </m:r>
                          </m:sup>
                        </m:sSup>
                      </m:num>
                      <m:den>
                        <m:r>
                          <a:rPr lang="en-US" sz="2000" b="0" i="1" smtClean="0">
                            <a:solidFill>
                              <a:srgbClr val="FF0000"/>
                            </a:solidFill>
                            <a:latin typeface="Cambria Math"/>
                          </a:rPr>
                          <m:t>𝑘</m:t>
                        </m:r>
                        <m:r>
                          <a:rPr lang="en-US" sz="2000" b="0" i="1" smtClean="0">
                            <a:solidFill>
                              <a:srgbClr val="FF0000"/>
                            </a:solidFill>
                            <a:latin typeface="Cambria Math"/>
                          </a:rPr>
                          <m:t>!</m:t>
                        </m:r>
                      </m:den>
                    </m:f>
                  </m:oMath>
                </a14:m>
                <a:r>
                  <a:rPr lang="en-US" sz="2000" dirty="0" smtClean="0"/>
                  <a:t> then </a:t>
                </a:r>
                <a14:m>
                  <m:oMath xmlns:m="http://schemas.openxmlformats.org/officeDocument/2006/math">
                    <m:sSub>
                      <m:sSubPr>
                        <m:ctrlPr>
                          <a:rPr lang="en-US" sz="2000" i="1" smtClean="0">
                            <a:solidFill>
                              <a:srgbClr val="FF0000"/>
                            </a:solidFill>
                            <a:latin typeface="Cambria Math"/>
                          </a:rPr>
                        </m:ctrlPr>
                      </m:sSubPr>
                      <m:e>
                        <m:r>
                          <a:rPr lang="en-US" sz="2000" b="0" i="1" smtClean="0">
                            <a:solidFill>
                              <a:srgbClr val="FF0000"/>
                            </a:solidFill>
                            <a:latin typeface="Cambria Math"/>
                          </a:rPr>
                          <m:t>𝑝</m:t>
                        </m:r>
                      </m:e>
                      <m:sub>
                        <m:r>
                          <a:rPr lang="en-US" sz="2000" b="0" i="1" smtClean="0">
                            <a:solidFill>
                              <a:srgbClr val="FF0000"/>
                            </a:solidFill>
                            <a:latin typeface="Cambria Math"/>
                          </a:rPr>
                          <m:t>𝑒𝑥𝑡</m:t>
                        </m:r>
                      </m:sub>
                    </m:sSub>
                    <m:r>
                      <a:rPr lang="en-US" sz="2000" b="0" i="0" smtClean="0">
                        <a:solidFill>
                          <a:srgbClr val="FF0000"/>
                        </a:solidFill>
                        <a:latin typeface="Cambria Math"/>
                      </a:rPr>
                      <m:t> </m:t>
                    </m:r>
                  </m:oMath>
                </a14:m>
                <a:r>
                  <a:rPr lang="en-US" sz="2000" dirty="0"/>
                  <a:t>s</a:t>
                </a:r>
                <a:r>
                  <a:rPr lang="en-US" sz="2000" dirty="0" smtClean="0"/>
                  <a:t>olves </a:t>
                </a:r>
                <a14:m>
                  <m:oMath xmlns:m="http://schemas.openxmlformats.org/officeDocument/2006/math">
                    <m:r>
                      <a:rPr lang="en-US" sz="2000" b="0" i="1" smtClean="0">
                        <a:solidFill>
                          <a:srgbClr val="FF0000"/>
                        </a:solidFill>
                        <a:latin typeface="Cambria Math"/>
                      </a:rPr>
                      <m:t>𝑥</m:t>
                    </m:r>
                    <m:r>
                      <a:rPr lang="en-US" sz="2000" b="0" i="1" smtClean="0">
                        <a:solidFill>
                          <a:srgbClr val="FF0000"/>
                        </a:solidFill>
                        <a:latin typeface="Cambria Math"/>
                      </a:rPr>
                      <m:t>=</m:t>
                    </m:r>
                    <m:sSup>
                      <m:sSupPr>
                        <m:ctrlPr>
                          <a:rPr lang="en-US" sz="2000" b="0" i="1" smtClean="0">
                            <a:solidFill>
                              <a:srgbClr val="FF0000"/>
                            </a:solidFill>
                            <a:latin typeface="Cambria Math"/>
                          </a:rPr>
                        </m:ctrlPr>
                      </m:sSupPr>
                      <m:e>
                        <m:r>
                          <a:rPr lang="en-US" sz="2000" b="0" i="1" smtClean="0">
                            <a:solidFill>
                              <a:srgbClr val="FF0000"/>
                            </a:solidFill>
                            <a:latin typeface="Cambria Math"/>
                          </a:rPr>
                          <m:t>𝑒</m:t>
                        </m:r>
                      </m:e>
                      <m:sup>
                        <m:r>
                          <a:rPr lang="en-US" sz="2000" b="0" i="1" smtClean="0">
                            <a:solidFill>
                              <a:srgbClr val="FF0000"/>
                            </a:solidFill>
                            <a:latin typeface="Cambria Math"/>
                          </a:rPr>
                          <m:t>−</m:t>
                        </m:r>
                        <m:r>
                          <a:rPr lang="en-US" sz="2000" b="0" i="1" smtClean="0">
                            <a:solidFill>
                              <a:srgbClr val="FF0000"/>
                            </a:solidFill>
                            <a:latin typeface="Cambria Math"/>
                          </a:rPr>
                          <m:t>𝑑</m:t>
                        </m:r>
                        <m:d>
                          <m:dPr>
                            <m:ctrlPr>
                              <a:rPr lang="en-US" sz="2000" b="0" i="1" smtClean="0">
                                <a:solidFill>
                                  <a:srgbClr val="FF0000"/>
                                </a:solidFill>
                                <a:latin typeface="Cambria Math"/>
                              </a:rPr>
                            </m:ctrlPr>
                          </m:dPr>
                          <m:e>
                            <m:r>
                              <a:rPr lang="en-US" sz="2000" b="0" i="1" smtClean="0">
                                <a:solidFill>
                                  <a:srgbClr val="FF0000"/>
                                </a:solidFill>
                                <a:latin typeface="Cambria Math"/>
                              </a:rPr>
                              <m:t>1−</m:t>
                            </m:r>
                            <m:r>
                              <a:rPr lang="en-US" sz="2000" b="0" i="1" smtClean="0">
                                <a:solidFill>
                                  <a:srgbClr val="FF0000"/>
                                </a:solidFill>
                                <a:latin typeface="Cambria Math"/>
                              </a:rPr>
                              <m:t>𝑥</m:t>
                            </m:r>
                          </m:e>
                        </m:d>
                      </m:sup>
                    </m:sSup>
                  </m:oMath>
                </a14:m>
                <a:endParaRPr lang="en-US" sz="2000" b="0" dirty="0" smtClean="0"/>
              </a:p>
              <a:p>
                <a:pPr marL="0" indent="0">
                  <a:buNone/>
                </a:pPr>
                <a:r>
                  <a:rPr lang="en-US" sz="2000" dirty="0" smtClean="0"/>
                  <a:t>and </a:t>
                </a:r>
                <a14:m>
                  <m:oMath xmlns:m="http://schemas.openxmlformats.org/officeDocument/2006/math">
                    <m:sSub>
                      <m:sSubPr>
                        <m:ctrlPr>
                          <a:rPr lang="en-US" sz="2000" i="1" smtClean="0">
                            <a:solidFill>
                              <a:srgbClr val="FF0000"/>
                            </a:solidFill>
                            <a:latin typeface="Cambria Math"/>
                          </a:rPr>
                        </m:ctrlPr>
                      </m:sSubPr>
                      <m:e>
                        <m:r>
                          <a:rPr lang="en-US" sz="2000" b="0" i="1" smtClean="0">
                            <a:solidFill>
                              <a:srgbClr val="FF0000"/>
                            </a:solidFill>
                            <a:latin typeface="Cambria Math"/>
                          </a:rPr>
                          <m:t>𝑝</m:t>
                        </m:r>
                      </m:e>
                      <m:sub>
                        <m:r>
                          <a:rPr lang="en-US" sz="2000" b="0" i="1" smtClean="0">
                            <a:solidFill>
                              <a:srgbClr val="FF0000"/>
                            </a:solidFill>
                            <a:latin typeface="Cambria Math"/>
                          </a:rPr>
                          <m:t>𝑒𝑥𝑡</m:t>
                        </m:r>
                      </m:sub>
                    </m:sSub>
                    <m:r>
                      <a:rPr lang="en-US" sz="2000" b="0" i="1" smtClean="0">
                        <a:solidFill>
                          <a:srgbClr val="FF0000"/>
                        </a:solidFill>
                        <a:latin typeface="Cambria Math"/>
                      </a:rPr>
                      <m:t>&lt;1</m:t>
                    </m:r>
                  </m:oMath>
                </a14:m>
                <a:r>
                  <a:rPr lang="en-US" sz="2000" dirty="0" smtClean="0">
                    <a:solidFill>
                      <a:srgbClr val="FF0000"/>
                    </a:solidFill>
                  </a:rPr>
                  <a:t> </a:t>
                </a:r>
                <a:r>
                  <a:rPr lang="en-US" sz="2000" dirty="0" err="1" smtClean="0"/>
                  <a:t>iff</a:t>
                </a:r>
                <a:r>
                  <a:rPr lang="en-US" sz="2000" dirty="0" smtClean="0"/>
                  <a:t> </a:t>
                </a:r>
                <a14:m>
                  <m:oMath xmlns:m="http://schemas.openxmlformats.org/officeDocument/2006/math">
                    <m:r>
                      <a:rPr lang="en-US" sz="2000" i="1">
                        <a:solidFill>
                          <a:srgbClr val="FF0000"/>
                        </a:solidFill>
                        <a:latin typeface="Cambria Math"/>
                      </a:rPr>
                      <m:t>𝑑</m:t>
                    </m:r>
                    <m:r>
                      <a:rPr lang="en-US" sz="2000" b="0" i="1" smtClean="0">
                        <a:solidFill>
                          <a:srgbClr val="FF0000"/>
                        </a:solidFill>
                        <a:latin typeface="Cambria Math"/>
                      </a:rPr>
                      <m:t>&gt;1</m:t>
                    </m:r>
                  </m:oMath>
                </a14:m>
                <a:endParaRPr lang="en-US" sz="2000" dirty="0" smtClean="0">
                  <a:solidFill>
                    <a:srgbClr val="FF0000"/>
                  </a:solidFill>
                </a:endParaRPr>
              </a:p>
            </p:txBody>
          </p:sp>
        </mc:Choice>
        <mc:Fallback>
          <p:sp>
            <p:nvSpPr>
              <p:cNvPr id="3" name="Espace réservé du contenu 2"/>
              <p:cNvSpPr>
                <a:spLocks noGrp="1" noRot="1" noChangeAspect="1" noMove="1" noResize="1" noEditPoints="1" noAdjustHandles="1" noChangeArrowheads="1" noChangeShapeType="1" noTextEdit="1"/>
              </p:cNvSpPr>
              <p:nvPr>
                <p:ph idx="1"/>
              </p:nvPr>
            </p:nvSpPr>
            <p:spPr>
              <a:blipFill rotWithShape="1">
                <a:blip r:embed="rId2"/>
                <a:stretch>
                  <a:fillRect l="-741" t="-11590"/>
                </a:stretch>
              </a:blipFill>
            </p:spPr>
            <p:txBody>
              <a:bodyPr/>
              <a:lstStyle/>
              <a:p>
                <a:r>
                  <a:rPr lang="fr-FR">
                    <a:noFill/>
                  </a:rPr>
                  <a:t> </a:t>
                </a:r>
              </a:p>
            </p:txBody>
          </p:sp>
        </mc:Fallback>
      </mc:AlternateContent>
      <p:sp>
        <p:nvSpPr>
          <p:cNvPr id="5" name="Oval 13"/>
          <p:cNvSpPr>
            <a:spLocks noChangeArrowheads="1"/>
          </p:cNvSpPr>
          <p:nvPr/>
        </p:nvSpPr>
        <p:spPr bwMode="auto">
          <a:xfrm>
            <a:off x="7265917" y="2614654"/>
            <a:ext cx="171892" cy="158782"/>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6" name="Oval 14"/>
          <p:cNvSpPr>
            <a:spLocks noChangeArrowheads="1"/>
          </p:cNvSpPr>
          <p:nvPr/>
        </p:nvSpPr>
        <p:spPr bwMode="auto">
          <a:xfrm>
            <a:off x="8003314" y="2613781"/>
            <a:ext cx="171892" cy="158782"/>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7" name="Oval 15"/>
          <p:cNvSpPr>
            <a:spLocks noChangeArrowheads="1"/>
          </p:cNvSpPr>
          <p:nvPr/>
        </p:nvSpPr>
        <p:spPr bwMode="auto">
          <a:xfrm>
            <a:off x="7788013" y="1988840"/>
            <a:ext cx="171892" cy="158782"/>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sz="1400" dirty="0" smtClean="0"/>
              <a:t>s</a:t>
            </a:r>
            <a:endParaRPr lang="fr-FR" sz="1400" dirty="0"/>
          </a:p>
        </p:txBody>
      </p:sp>
      <p:sp>
        <p:nvSpPr>
          <p:cNvPr id="8" name="Oval 16"/>
          <p:cNvSpPr>
            <a:spLocks noChangeArrowheads="1"/>
          </p:cNvSpPr>
          <p:nvPr/>
        </p:nvSpPr>
        <p:spPr bwMode="auto">
          <a:xfrm>
            <a:off x="7951728" y="2297963"/>
            <a:ext cx="171892" cy="158782"/>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9" name="Oval 17"/>
          <p:cNvSpPr>
            <a:spLocks noChangeArrowheads="1"/>
          </p:cNvSpPr>
          <p:nvPr/>
        </p:nvSpPr>
        <p:spPr bwMode="auto">
          <a:xfrm>
            <a:off x="8381252" y="2637907"/>
            <a:ext cx="171892" cy="158782"/>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10" name="Oval 18"/>
          <p:cNvSpPr>
            <a:spLocks noChangeArrowheads="1"/>
          </p:cNvSpPr>
          <p:nvPr/>
        </p:nvSpPr>
        <p:spPr bwMode="auto">
          <a:xfrm>
            <a:off x="8209360" y="2272757"/>
            <a:ext cx="171892" cy="158782"/>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11" name="Oval 19"/>
          <p:cNvSpPr>
            <a:spLocks noChangeArrowheads="1"/>
          </p:cNvSpPr>
          <p:nvPr/>
        </p:nvSpPr>
        <p:spPr bwMode="auto">
          <a:xfrm>
            <a:off x="7873959" y="2928291"/>
            <a:ext cx="171892" cy="158782"/>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12" name="Oval 20"/>
          <p:cNvSpPr>
            <a:spLocks noChangeArrowheads="1"/>
          </p:cNvSpPr>
          <p:nvPr/>
        </p:nvSpPr>
        <p:spPr bwMode="auto">
          <a:xfrm>
            <a:off x="7641294" y="2614654"/>
            <a:ext cx="171892" cy="158782"/>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13" name="Oval 21"/>
          <p:cNvSpPr>
            <a:spLocks noChangeArrowheads="1"/>
          </p:cNvSpPr>
          <p:nvPr/>
        </p:nvSpPr>
        <p:spPr bwMode="auto">
          <a:xfrm>
            <a:off x="7538551" y="2296010"/>
            <a:ext cx="171892" cy="158782"/>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cxnSp>
        <p:nvCxnSpPr>
          <p:cNvPr id="14" name="AutoShape 22"/>
          <p:cNvCxnSpPr>
            <a:cxnSpLocks noChangeShapeType="1"/>
            <a:stCxn id="7" idx="5"/>
            <a:endCxn id="10" idx="1"/>
          </p:cNvCxnSpPr>
          <p:nvPr/>
        </p:nvCxnSpPr>
        <p:spPr bwMode="auto">
          <a:xfrm>
            <a:off x="7934732" y="2124369"/>
            <a:ext cx="299801" cy="171641"/>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 name="AutoShape 23"/>
          <p:cNvCxnSpPr>
            <a:cxnSpLocks noChangeShapeType="1"/>
            <a:stCxn id="8" idx="1"/>
            <a:endCxn id="7" idx="4"/>
          </p:cNvCxnSpPr>
          <p:nvPr/>
        </p:nvCxnSpPr>
        <p:spPr bwMode="auto">
          <a:xfrm flipH="1" flipV="1">
            <a:off x="7873959" y="2147622"/>
            <a:ext cx="102942" cy="173594"/>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 name="AutoShape 25"/>
          <p:cNvCxnSpPr>
            <a:cxnSpLocks noChangeShapeType="1"/>
            <a:stCxn id="13" idx="3"/>
            <a:endCxn id="5" idx="7"/>
          </p:cNvCxnSpPr>
          <p:nvPr/>
        </p:nvCxnSpPr>
        <p:spPr bwMode="auto">
          <a:xfrm flipH="1">
            <a:off x="7412636" y="2431539"/>
            <a:ext cx="151088" cy="206368"/>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 name="AutoShape 26"/>
          <p:cNvCxnSpPr>
            <a:cxnSpLocks noChangeShapeType="1"/>
            <a:stCxn id="13" idx="4"/>
            <a:endCxn id="12" idx="1"/>
          </p:cNvCxnSpPr>
          <p:nvPr/>
        </p:nvCxnSpPr>
        <p:spPr bwMode="auto">
          <a:xfrm>
            <a:off x="7624497" y="2454792"/>
            <a:ext cx="41970" cy="183115"/>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 name="AutoShape 27"/>
          <p:cNvCxnSpPr>
            <a:cxnSpLocks noChangeShapeType="1"/>
            <a:stCxn id="12" idx="5"/>
            <a:endCxn id="11" idx="0"/>
          </p:cNvCxnSpPr>
          <p:nvPr/>
        </p:nvCxnSpPr>
        <p:spPr bwMode="auto">
          <a:xfrm>
            <a:off x="7788013" y="2750183"/>
            <a:ext cx="171892" cy="178108"/>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 name="AutoShape 29"/>
          <p:cNvCxnSpPr>
            <a:cxnSpLocks noChangeShapeType="1"/>
            <a:stCxn id="9" idx="0"/>
            <a:endCxn id="10" idx="5"/>
          </p:cNvCxnSpPr>
          <p:nvPr/>
        </p:nvCxnSpPr>
        <p:spPr bwMode="auto">
          <a:xfrm flipH="1" flipV="1">
            <a:off x="8356079" y="2408286"/>
            <a:ext cx="111119" cy="229621"/>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 name="AutoShape 31"/>
          <p:cNvCxnSpPr>
            <a:cxnSpLocks noChangeShapeType="1"/>
            <a:stCxn id="6" idx="0"/>
            <a:endCxn id="8" idx="4"/>
          </p:cNvCxnSpPr>
          <p:nvPr/>
        </p:nvCxnSpPr>
        <p:spPr bwMode="auto">
          <a:xfrm flipH="1" flipV="1">
            <a:off x="8037674" y="2456745"/>
            <a:ext cx="51586" cy="157036"/>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 name="AutoShape 33"/>
          <p:cNvCxnSpPr>
            <a:cxnSpLocks noChangeShapeType="1"/>
            <a:stCxn id="13" idx="7"/>
            <a:endCxn id="7" idx="3"/>
          </p:cNvCxnSpPr>
          <p:nvPr/>
        </p:nvCxnSpPr>
        <p:spPr bwMode="auto">
          <a:xfrm flipV="1">
            <a:off x="7685270" y="2124369"/>
            <a:ext cx="127916" cy="194894"/>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5" name="AutoShape 27"/>
          <p:cNvCxnSpPr>
            <a:cxnSpLocks noChangeShapeType="1"/>
            <a:stCxn id="11" idx="5"/>
          </p:cNvCxnSpPr>
          <p:nvPr/>
        </p:nvCxnSpPr>
        <p:spPr bwMode="auto">
          <a:xfrm>
            <a:off x="8020678" y="3063820"/>
            <a:ext cx="199928" cy="201361"/>
          </a:xfrm>
          <a:prstGeom prst="straightConnector1">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8" name="AutoShape 27"/>
          <p:cNvCxnSpPr>
            <a:cxnSpLocks noChangeShapeType="1"/>
            <a:stCxn id="11" idx="3"/>
          </p:cNvCxnSpPr>
          <p:nvPr/>
        </p:nvCxnSpPr>
        <p:spPr bwMode="auto">
          <a:xfrm flipH="1">
            <a:off x="7813186" y="3063820"/>
            <a:ext cx="85946" cy="201361"/>
          </a:xfrm>
          <a:prstGeom prst="straightConnector1">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1" name="AutoShape 27"/>
          <p:cNvCxnSpPr>
            <a:cxnSpLocks noChangeShapeType="1"/>
            <a:stCxn id="9" idx="3"/>
          </p:cNvCxnSpPr>
          <p:nvPr/>
        </p:nvCxnSpPr>
        <p:spPr bwMode="auto">
          <a:xfrm flipH="1">
            <a:off x="8356079" y="2773436"/>
            <a:ext cx="50346" cy="290384"/>
          </a:xfrm>
          <a:prstGeom prst="straightConnector1">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4" name="AutoShape 27"/>
          <p:cNvCxnSpPr>
            <a:cxnSpLocks noChangeShapeType="1"/>
            <a:stCxn id="9" idx="5"/>
          </p:cNvCxnSpPr>
          <p:nvPr/>
        </p:nvCxnSpPr>
        <p:spPr bwMode="auto">
          <a:xfrm>
            <a:off x="8527971" y="2773436"/>
            <a:ext cx="148485" cy="290384"/>
          </a:xfrm>
          <a:prstGeom prst="straightConnector1">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157608948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en-US" dirty="0" smtClean="0"/>
              <a:t>From Galton-Watson to </a:t>
            </a:r>
            <a:r>
              <a:rPr lang="en-US" dirty="0" err="1" smtClean="0"/>
              <a:t>Erd</a:t>
            </a:r>
            <a:r>
              <a:rPr lang="hu-HU" dirty="0" smtClean="0"/>
              <a:t>ő</a:t>
            </a:r>
            <a:r>
              <a:rPr lang="en-US" dirty="0" smtClean="0"/>
              <a:t>s-</a:t>
            </a:r>
            <a:r>
              <a:rPr lang="en-US" dirty="0" err="1" smtClean="0"/>
              <a:t>Rényi</a:t>
            </a:r>
            <a:endParaRPr lang="fr-FR" dirty="0"/>
          </a:p>
        </p:txBody>
      </p:sp>
      <mc:AlternateContent xmlns:mc="http://schemas.openxmlformats.org/markup-compatibility/2006">
        <mc:Choice xmlns:a14="http://schemas.microsoft.com/office/drawing/2010/main" Requires="a14">
          <p:sp>
            <p:nvSpPr>
              <p:cNvPr id="3" name="Espace réservé du contenu 2"/>
              <p:cNvSpPr>
                <a:spLocks noGrp="1"/>
              </p:cNvSpPr>
              <p:nvPr>
                <p:ph idx="1"/>
              </p:nvPr>
            </p:nvSpPr>
            <p:spPr/>
            <p:txBody>
              <a:bodyPr>
                <a:normAutofit fontScale="85000" lnSpcReduction="10000"/>
              </a:bodyPr>
              <a:lstStyle/>
              <a:p>
                <a:pPr marL="0" indent="0">
                  <a:buNone/>
                </a:pPr>
                <a:r>
                  <a:rPr lang="en-US" sz="1800" b="0" dirty="0" smtClean="0">
                    <a:ea typeface="Cambria Math"/>
                    <a:sym typeface="Wingdings" pitchFamily="2" charset="2"/>
                  </a:rPr>
                  <a:t>For fixed </a:t>
                </a:r>
                <a14:m>
                  <m:oMath xmlns:m="http://schemas.openxmlformats.org/officeDocument/2006/math">
                    <m:r>
                      <a:rPr lang="en-US" sz="1800" b="0" i="1" smtClean="0">
                        <a:solidFill>
                          <a:srgbClr val="FF0000"/>
                        </a:solidFill>
                        <a:latin typeface="Cambria Math"/>
                        <a:ea typeface="Cambria Math"/>
                        <a:sym typeface="Wingdings" pitchFamily="2" charset="2"/>
                      </a:rPr>
                      <m:t>𝑑</m:t>
                    </m:r>
                    <m:r>
                      <a:rPr lang="en-US" sz="1800" b="0" i="1" smtClean="0">
                        <a:solidFill>
                          <a:srgbClr val="FF0000"/>
                        </a:solidFill>
                        <a:latin typeface="Cambria Math"/>
                        <a:ea typeface="Cambria Math"/>
                        <a:sym typeface="Wingdings" pitchFamily="2" charset="2"/>
                      </a:rPr>
                      <m:t>&gt;0</m:t>
                    </m:r>
                    <m:r>
                      <a:rPr lang="en-US" sz="1800" b="0" i="1" smtClean="0">
                        <a:latin typeface="Cambria Math"/>
                        <a:ea typeface="Cambria Math"/>
                        <a:sym typeface="Wingdings" pitchFamily="2" charset="2"/>
                      </a:rPr>
                      <m:t>,</m:t>
                    </m:r>
                  </m:oMath>
                </a14:m>
                <a:r>
                  <a:rPr lang="en-US" sz="1800" b="0" dirty="0" smtClean="0">
                    <a:ea typeface="Cambria Math"/>
                    <a:sym typeface="Wingdings" pitchFamily="2" charset="2"/>
                  </a:rPr>
                  <a:t>  </a:t>
                </a:r>
                <a14:m>
                  <m:oMath xmlns:m="http://schemas.openxmlformats.org/officeDocument/2006/math">
                    <m:r>
                      <a:rPr lang="en-US" sz="1800" b="0" i="1" smtClean="0">
                        <a:solidFill>
                          <a:srgbClr val="FF0000"/>
                        </a:solidFill>
                        <a:latin typeface="Cambria Math"/>
                        <a:ea typeface="Cambria Math"/>
                        <a:sym typeface="Wingdings" pitchFamily="2" charset="2"/>
                      </a:rPr>
                      <m:t>𝑝</m:t>
                    </m:r>
                    <m:r>
                      <a:rPr lang="en-US" sz="1800" b="0" i="1" smtClean="0">
                        <a:solidFill>
                          <a:srgbClr val="FF0000"/>
                        </a:solidFill>
                        <a:latin typeface="Cambria Math"/>
                        <a:ea typeface="Cambria Math"/>
                        <a:sym typeface="Wingdings" pitchFamily="2" charset="2"/>
                      </a:rPr>
                      <m:t>=</m:t>
                    </m:r>
                    <m:r>
                      <a:rPr lang="en-US" sz="1800" b="0" i="1" smtClean="0">
                        <a:solidFill>
                          <a:srgbClr val="FF0000"/>
                        </a:solidFill>
                        <a:latin typeface="Cambria Math"/>
                        <a:ea typeface="Cambria Math"/>
                        <a:sym typeface="Wingdings" pitchFamily="2" charset="2"/>
                      </a:rPr>
                      <m:t>𝑑</m:t>
                    </m:r>
                    <m:r>
                      <a:rPr lang="en-US" sz="1800" b="0" i="1" smtClean="0">
                        <a:solidFill>
                          <a:srgbClr val="FF0000"/>
                        </a:solidFill>
                        <a:latin typeface="Cambria Math"/>
                        <a:ea typeface="Cambria Math"/>
                        <a:sym typeface="Wingdings" pitchFamily="2" charset="2"/>
                      </a:rPr>
                      <m:t>/</m:t>
                    </m:r>
                    <m:r>
                      <a:rPr lang="en-US" sz="1800" b="0" i="1" smtClean="0">
                        <a:solidFill>
                          <a:srgbClr val="FF0000"/>
                        </a:solidFill>
                        <a:latin typeface="Cambria Math"/>
                        <a:ea typeface="Cambria Math"/>
                        <a:sym typeface="Wingdings" pitchFamily="2" charset="2"/>
                      </a:rPr>
                      <m:t>𝑛</m:t>
                    </m:r>
                  </m:oMath>
                </a14:m>
                <a:r>
                  <a:rPr lang="en-US" sz="1800" b="0" dirty="0" smtClean="0">
                    <a:solidFill>
                      <a:srgbClr val="FF0000"/>
                    </a:solidFill>
                    <a:ea typeface="Cambria Math"/>
                  </a:rPr>
                  <a:t> </a:t>
                </a:r>
                <a:r>
                  <a:rPr lang="en-US" sz="1800" b="0" dirty="0" smtClean="0">
                    <a:ea typeface="Cambria Math"/>
                  </a:rPr>
                  <a:t>, number of neighbors in </a:t>
                </a:r>
                <a14:m>
                  <m:oMath xmlns:m="http://schemas.openxmlformats.org/officeDocument/2006/math">
                    <m:r>
                      <a:rPr lang="en-US" sz="1800" b="0" i="1" smtClean="0">
                        <a:solidFill>
                          <a:srgbClr val="FF0000"/>
                        </a:solidFill>
                        <a:latin typeface="Cambria Math"/>
                      </a:rPr>
                      <m:t>𝐺</m:t>
                    </m:r>
                    <m:d>
                      <m:dPr>
                        <m:ctrlPr>
                          <a:rPr lang="en-US" sz="1800" b="0" i="1" smtClean="0">
                            <a:solidFill>
                              <a:srgbClr val="FF0000"/>
                            </a:solidFill>
                            <a:latin typeface="Cambria Math"/>
                          </a:rPr>
                        </m:ctrlPr>
                      </m:dPr>
                      <m:e>
                        <m:r>
                          <a:rPr lang="en-US" sz="1800" b="0" i="1" smtClean="0">
                            <a:solidFill>
                              <a:srgbClr val="FF0000"/>
                            </a:solidFill>
                            <a:latin typeface="Cambria Math"/>
                          </a:rPr>
                          <m:t>𝑛</m:t>
                        </m:r>
                        <m:r>
                          <a:rPr lang="en-US" sz="1800" b="0" i="1" smtClean="0">
                            <a:solidFill>
                              <a:srgbClr val="FF0000"/>
                            </a:solidFill>
                            <a:latin typeface="Cambria Math"/>
                          </a:rPr>
                          <m:t>,</m:t>
                        </m:r>
                        <m:r>
                          <a:rPr lang="en-US" sz="1800" b="0" i="1" smtClean="0">
                            <a:solidFill>
                              <a:srgbClr val="FF0000"/>
                            </a:solidFill>
                            <a:latin typeface="Cambria Math"/>
                          </a:rPr>
                          <m:t>𝑝</m:t>
                        </m:r>
                      </m:e>
                    </m:d>
                  </m:oMath>
                </a14:m>
                <a:r>
                  <a:rPr lang="en-US" sz="1800" b="0" dirty="0" smtClean="0">
                    <a:ea typeface="Cambria Math"/>
                  </a:rPr>
                  <a:t> : </a:t>
                </a:r>
              </a:p>
              <a:p>
                <a:pPr marL="0" indent="0">
                  <a:buNone/>
                </a:pPr>
                <a:r>
                  <a:rPr lang="en-US" sz="1800" dirty="0">
                    <a:ea typeface="Cambria Math"/>
                  </a:rPr>
                  <a:t>	</a:t>
                </a:r>
                <a:r>
                  <a:rPr lang="en-US" sz="1800" b="0" dirty="0" smtClean="0">
                    <a:solidFill>
                      <a:srgbClr val="FF0000"/>
                    </a:solidFill>
                    <a:ea typeface="Cambria Math"/>
                  </a:rPr>
                  <a:t>Binomial </a:t>
                </a:r>
                <a14:m>
                  <m:oMath xmlns:m="http://schemas.openxmlformats.org/officeDocument/2006/math">
                    <m:d>
                      <m:dPr>
                        <m:ctrlPr>
                          <a:rPr lang="en-US" sz="1800" b="0" i="1" smtClean="0">
                            <a:solidFill>
                              <a:srgbClr val="FF0000"/>
                            </a:solidFill>
                            <a:latin typeface="Cambria Math"/>
                            <a:ea typeface="Cambria Math"/>
                          </a:rPr>
                        </m:ctrlPr>
                      </m:dPr>
                      <m:e>
                        <m:r>
                          <a:rPr lang="en-US" sz="1800" b="0" i="1" smtClean="0">
                            <a:solidFill>
                              <a:srgbClr val="FF0000"/>
                            </a:solidFill>
                            <a:latin typeface="Cambria Math"/>
                            <a:ea typeface="Cambria Math"/>
                          </a:rPr>
                          <m:t>𝑛</m:t>
                        </m:r>
                        <m:r>
                          <a:rPr lang="en-US" sz="1800" b="0" i="1" smtClean="0">
                            <a:solidFill>
                              <a:srgbClr val="FF0000"/>
                            </a:solidFill>
                            <a:latin typeface="Cambria Math"/>
                            <a:ea typeface="Cambria Math"/>
                          </a:rPr>
                          <m:t>−1,</m:t>
                        </m:r>
                        <m:r>
                          <a:rPr lang="en-US" sz="1800" b="0" i="1" smtClean="0">
                            <a:solidFill>
                              <a:srgbClr val="FF0000"/>
                            </a:solidFill>
                            <a:latin typeface="Cambria Math"/>
                            <a:ea typeface="Cambria Math"/>
                          </a:rPr>
                          <m:t>𝑑</m:t>
                        </m:r>
                        <m:r>
                          <a:rPr lang="en-US" sz="1800" b="0" i="1" smtClean="0">
                            <a:solidFill>
                              <a:srgbClr val="FF0000"/>
                            </a:solidFill>
                            <a:latin typeface="Cambria Math"/>
                            <a:ea typeface="Cambria Math"/>
                          </a:rPr>
                          <m:t>/</m:t>
                        </m:r>
                        <m:r>
                          <a:rPr lang="en-US" sz="1800" b="0" i="1" smtClean="0">
                            <a:solidFill>
                              <a:srgbClr val="FF0000"/>
                            </a:solidFill>
                            <a:latin typeface="Cambria Math"/>
                            <a:ea typeface="Cambria Math"/>
                          </a:rPr>
                          <m:t>𝑛</m:t>
                        </m:r>
                      </m:e>
                    </m:d>
                    <m:r>
                      <a:rPr lang="en-US" sz="1800" b="0" i="1" smtClean="0">
                        <a:solidFill>
                          <a:srgbClr val="FF0000"/>
                        </a:solidFill>
                        <a:latin typeface="Cambria Math"/>
                        <a:ea typeface="Cambria Math"/>
                      </a:rPr>
                      <m:t>≈</m:t>
                    </m:r>
                  </m:oMath>
                </a14:m>
                <a:r>
                  <a:rPr lang="en-US" sz="1800" b="0" dirty="0" smtClean="0">
                    <a:solidFill>
                      <a:srgbClr val="FF0000"/>
                    </a:solidFill>
                    <a:ea typeface="Cambria Math"/>
                  </a:rPr>
                  <a:t> Poisson</a:t>
                </a:r>
                <a14:m>
                  <m:oMath xmlns:m="http://schemas.openxmlformats.org/officeDocument/2006/math">
                    <m:d>
                      <m:dPr>
                        <m:ctrlPr>
                          <a:rPr lang="en-US" sz="1800" b="0" i="1" dirty="0" smtClean="0">
                            <a:solidFill>
                              <a:srgbClr val="FF0000"/>
                            </a:solidFill>
                            <a:latin typeface="Cambria Math"/>
                            <a:ea typeface="Cambria Math"/>
                          </a:rPr>
                        </m:ctrlPr>
                      </m:dPr>
                      <m:e>
                        <m:r>
                          <a:rPr lang="en-US" sz="1800" b="0" i="1" dirty="0" smtClean="0">
                            <a:solidFill>
                              <a:srgbClr val="FF0000"/>
                            </a:solidFill>
                            <a:latin typeface="Cambria Math"/>
                            <a:ea typeface="Cambria Math"/>
                          </a:rPr>
                          <m:t>𝑑</m:t>
                        </m:r>
                      </m:e>
                    </m:d>
                  </m:oMath>
                </a14:m>
                <a:endParaRPr lang="en-US" sz="1800" b="0" dirty="0" smtClean="0">
                  <a:ea typeface="Cambria Math"/>
                </a:endParaRPr>
              </a:p>
              <a:p>
                <a:pPr marL="0" indent="0">
                  <a:buNone/>
                </a:pPr>
                <a:r>
                  <a:rPr lang="en-US" sz="1800" dirty="0" smtClean="0">
                    <a:solidFill>
                      <a:srgbClr val="FF0000"/>
                    </a:solidFill>
                    <a:ea typeface="Cambria Math"/>
                  </a:rPr>
                  <a:t>T</a:t>
                </a:r>
                <a:r>
                  <a:rPr lang="en-US" sz="1800" dirty="0" smtClean="0">
                    <a:ea typeface="Cambria Math"/>
                  </a:rPr>
                  <a:t>-hop neighborhood of node in </a:t>
                </a:r>
                <a14:m>
                  <m:oMath xmlns:m="http://schemas.openxmlformats.org/officeDocument/2006/math">
                    <m:r>
                      <a:rPr lang="en-US" sz="1800" b="0" i="1" smtClean="0">
                        <a:solidFill>
                          <a:srgbClr val="FF0000"/>
                        </a:solidFill>
                        <a:latin typeface="Cambria Math"/>
                      </a:rPr>
                      <m:t>𝐺</m:t>
                    </m:r>
                    <m:d>
                      <m:dPr>
                        <m:ctrlPr>
                          <a:rPr lang="en-US" sz="1800" b="0" i="1" smtClean="0">
                            <a:solidFill>
                              <a:srgbClr val="FF0000"/>
                            </a:solidFill>
                            <a:latin typeface="Cambria Math"/>
                          </a:rPr>
                        </m:ctrlPr>
                      </m:dPr>
                      <m:e>
                        <m:r>
                          <a:rPr lang="en-US" sz="1800" b="0" i="1" smtClean="0">
                            <a:solidFill>
                              <a:srgbClr val="FF0000"/>
                            </a:solidFill>
                            <a:latin typeface="Cambria Math"/>
                          </a:rPr>
                          <m:t>𝑛</m:t>
                        </m:r>
                        <m:r>
                          <a:rPr lang="en-US" sz="1800" b="0" i="1" smtClean="0">
                            <a:solidFill>
                              <a:srgbClr val="FF0000"/>
                            </a:solidFill>
                            <a:latin typeface="Cambria Math"/>
                          </a:rPr>
                          <m:t>,</m:t>
                        </m:r>
                        <m:r>
                          <a:rPr lang="en-US" sz="1800" b="0" i="1" smtClean="0">
                            <a:solidFill>
                              <a:srgbClr val="FF0000"/>
                            </a:solidFill>
                            <a:latin typeface="Cambria Math"/>
                          </a:rPr>
                          <m:t>𝑑</m:t>
                        </m:r>
                        <m:r>
                          <a:rPr lang="en-US" sz="1800" b="0" i="1" smtClean="0">
                            <a:solidFill>
                              <a:srgbClr val="FF0000"/>
                            </a:solidFill>
                            <a:latin typeface="Cambria Math"/>
                          </a:rPr>
                          <m:t>/</m:t>
                        </m:r>
                        <m:r>
                          <a:rPr lang="en-US" sz="1800" b="0" i="1" smtClean="0">
                            <a:solidFill>
                              <a:srgbClr val="FF0000"/>
                            </a:solidFill>
                            <a:latin typeface="Cambria Math"/>
                          </a:rPr>
                          <m:t>𝑛</m:t>
                        </m:r>
                      </m:e>
                    </m:d>
                  </m:oMath>
                </a14:m>
                <a:r>
                  <a:rPr lang="en-US" sz="1800" b="0" dirty="0" smtClean="0">
                    <a:ea typeface="Cambria Math"/>
                  </a:rPr>
                  <a:t> </a:t>
                </a:r>
                <a14:m>
                  <m:oMath xmlns:m="http://schemas.openxmlformats.org/officeDocument/2006/math">
                    <m:r>
                      <a:rPr lang="en-US" sz="1800" b="0" i="1" smtClean="0">
                        <a:latin typeface="Cambria Math"/>
                        <a:ea typeface="Cambria Math"/>
                      </a:rPr>
                      <m:t>≈</m:t>
                    </m:r>
                  </m:oMath>
                </a14:m>
                <a:r>
                  <a:rPr lang="en-US" sz="1800" b="0" dirty="0" smtClean="0">
                    <a:ea typeface="Cambria Math"/>
                  </a:rPr>
                  <a:t> depth-</a:t>
                </a:r>
                <a:r>
                  <a:rPr lang="en-US" sz="1800" b="0" dirty="0" smtClean="0">
                    <a:solidFill>
                      <a:srgbClr val="FF0000"/>
                    </a:solidFill>
                    <a:ea typeface="Cambria Math"/>
                  </a:rPr>
                  <a:t>T</a:t>
                </a:r>
                <a:r>
                  <a:rPr lang="en-US" sz="1800" b="0" dirty="0" smtClean="0">
                    <a:ea typeface="Cambria Math"/>
                  </a:rPr>
                  <a:t> Galton-Watson process with offspring distribution </a:t>
                </a:r>
                <a:r>
                  <a:rPr lang="en-US" sz="1800" b="0" dirty="0" smtClean="0">
                    <a:solidFill>
                      <a:srgbClr val="FF0000"/>
                    </a:solidFill>
                    <a:ea typeface="Cambria Math"/>
                  </a:rPr>
                  <a:t>Poisson</a:t>
                </a:r>
                <a14:m>
                  <m:oMath xmlns:m="http://schemas.openxmlformats.org/officeDocument/2006/math">
                    <m:d>
                      <m:dPr>
                        <m:ctrlPr>
                          <a:rPr lang="en-US" sz="1800" b="0" i="1" dirty="0" smtClean="0">
                            <a:solidFill>
                              <a:srgbClr val="FF0000"/>
                            </a:solidFill>
                            <a:latin typeface="Cambria Math"/>
                            <a:ea typeface="Cambria Math"/>
                          </a:rPr>
                        </m:ctrlPr>
                      </m:dPr>
                      <m:e>
                        <m:r>
                          <a:rPr lang="en-US" sz="1800" b="0" i="1" dirty="0" smtClean="0">
                            <a:solidFill>
                              <a:srgbClr val="FF0000"/>
                            </a:solidFill>
                            <a:latin typeface="Cambria Math"/>
                            <a:ea typeface="Cambria Math"/>
                          </a:rPr>
                          <m:t>𝑑</m:t>
                        </m:r>
                      </m:e>
                    </m:d>
                  </m:oMath>
                </a14:m>
                <a:endParaRPr lang="fr-FR" sz="1800" dirty="0" smtClean="0"/>
              </a:p>
              <a:p>
                <a:pPr marL="0" indent="0">
                  <a:buNone/>
                </a:pPr>
                <a:r>
                  <a:rPr lang="en-US" sz="1800" dirty="0" smtClean="0">
                    <a:sym typeface="Wingdings" pitchFamily="2" charset="2"/>
                  </a:rPr>
                  <a:t>Expects “small” (resp. “large”) connected components in </a:t>
                </a:r>
                <a14:m>
                  <m:oMath xmlns:m="http://schemas.openxmlformats.org/officeDocument/2006/math">
                    <m:r>
                      <a:rPr lang="en-US" sz="1800" b="0" i="1" smtClean="0">
                        <a:solidFill>
                          <a:srgbClr val="FF0000"/>
                        </a:solidFill>
                        <a:latin typeface="Cambria Math"/>
                      </a:rPr>
                      <m:t>𝐺</m:t>
                    </m:r>
                    <m:d>
                      <m:dPr>
                        <m:ctrlPr>
                          <a:rPr lang="en-US" sz="1800" b="0" i="1" smtClean="0">
                            <a:solidFill>
                              <a:srgbClr val="FF0000"/>
                            </a:solidFill>
                            <a:latin typeface="Cambria Math"/>
                          </a:rPr>
                        </m:ctrlPr>
                      </m:dPr>
                      <m:e>
                        <m:r>
                          <a:rPr lang="en-US" sz="1800" b="0" i="1" smtClean="0">
                            <a:solidFill>
                              <a:srgbClr val="FF0000"/>
                            </a:solidFill>
                            <a:latin typeface="Cambria Math"/>
                          </a:rPr>
                          <m:t>𝑛</m:t>
                        </m:r>
                        <m:r>
                          <a:rPr lang="en-US" sz="1800" b="0" i="1" smtClean="0">
                            <a:solidFill>
                              <a:srgbClr val="FF0000"/>
                            </a:solidFill>
                            <a:latin typeface="Cambria Math"/>
                          </a:rPr>
                          <m:t>,</m:t>
                        </m:r>
                        <m:r>
                          <a:rPr lang="en-US" sz="1800" b="0" i="1" smtClean="0">
                            <a:solidFill>
                              <a:srgbClr val="FF0000"/>
                            </a:solidFill>
                            <a:latin typeface="Cambria Math"/>
                          </a:rPr>
                          <m:t>𝑝</m:t>
                        </m:r>
                      </m:e>
                    </m:d>
                  </m:oMath>
                </a14:m>
                <a:r>
                  <a:rPr lang="fr-FR" sz="1800" dirty="0" smtClean="0"/>
                  <a:t>when</a:t>
                </a:r>
                <a:r>
                  <a:rPr lang="en-US" sz="1800" b="0" dirty="0" smtClean="0"/>
                  <a:t> </a:t>
                </a:r>
                <a14:m>
                  <m:oMath xmlns:m="http://schemas.openxmlformats.org/officeDocument/2006/math">
                    <m:r>
                      <a:rPr lang="en-US" sz="1800" b="0" i="1" smtClean="0">
                        <a:solidFill>
                          <a:srgbClr val="FF0000"/>
                        </a:solidFill>
                        <a:latin typeface="Cambria Math"/>
                      </a:rPr>
                      <m:t>𝑑</m:t>
                    </m:r>
                    <m:r>
                      <a:rPr lang="en-US" sz="1800" b="0" i="0" smtClean="0">
                        <a:solidFill>
                          <a:srgbClr val="FF0000"/>
                        </a:solidFill>
                        <a:latin typeface="Cambria Math"/>
                      </a:rPr>
                      <m:t>&lt;1</m:t>
                    </m:r>
                  </m:oMath>
                </a14:m>
                <a:r>
                  <a:rPr lang="fr-FR" sz="1800" dirty="0" smtClean="0"/>
                  <a:t> (</a:t>
                </a:r>
                <a:r>
                  <a:rPr lang="fr-FR" sz="1800" dirty="0" err="1" smtClean="0"/>
                  <a:t>resp</a:t>
                </a:r>
                <a:r>
                  <a:rPr lang="fr-FR" sz="1800" dirty="0" smtClean="0"/>
                  <a:t>. </a:t>
                </a:r>
                <a14:m>
                  <m:oMath xmlns:m="http://schemas.openxmlformats.org/officeDocument/2006/math">
                    <m:r>
                      <a:rPr lang="en-US" sz="1800" b="0" i="1" smtClean="0">
                        <a:solidFill>
                          <a:srgbClr val="FF0000"/>
                        </a:solidFill>
                        <a:latin typeface="Cambria Math"/>
                      </a:rPr>
                      <m:t>𝑑</m:t>
                    </m:r>
                    <m:r>
                      <a:rPr lang="en-US" sz="1800" b="0" i="0" smtClean="0">
                        <a:solidFill>
                          <a:srgbClr val="FF0000"/>
                        </a:solidFill>
                        <a:latin typeface="Cambria Math"/>
                      </a:rPr>
                      <m:t>&gt;1</m:t>
                    </m:r>
                  </m:oMath>
                </a14:m>
                <a:r>
                  <a:rPr lang="fr-FR" sz="1800" dirty="0" smtClean="0"/>
                  <a:t>)</a:t>
                </a:r>
              </a:p>
              <a:p>
                <a:pPr marL="0" indent="0">
                  <a:buNone/>
                </a:pPr>
                <a:endParaRPr lang="en-US" sz="1800" dirty="0"/>
              </a:p>
              <a:p>
                <a:pPr marL="0" indent="0">
                  <a:buNone/>
                </a:pPr>
                <a:endParaRPr lang="en-US" sz="1800" dirty="0" smtClean="0"/>
              </a:p>
              <a:p>
                <a:pPr marL="0" indent="0">
                  <a:buNone/>
                </a:pPr>
                <a:endParaRPr lang="en-US" sz="1800" dirty="0"/>
              </a:p>
              <a:p>
                <a:pPr marL="0" indent="0">
                  <a:buNone/>
                </a:pPr>
                <a:r>
                  <a:rPr lang="en-US" sz="1800" b="1" dirty="0" smtClean="0"/>
                  <a:t>Theorem (</a:t>
                </a:r>
                <a:r>
                  <a:rPr lang="en-US" sz="1800" b="1" dirty="0" err="1" smtClean="0"/>
                  <a:t>Erd</a:t>
                </a:r>
                <a:r>
                  <a:rPr lang="hu-HU" sz="1800" b="1" dirty="0" smtClean="0"/>
                  <a:t>ő</a:t>
                </a:r>
                <a:r>
                  <a:rPr lang="en-US" sz="1800" b="1" dirty="0" smtClean="0"/>
                  <a:t>s-</a:t>
                </a:r>
                <a:r>
                  <a:rPr lang="en-US" sz="1800" b="1" dirty="0" err="1" smtClean="0"/>
                  <a:t>Rényi</a:t>
                </a:r>
                <a:r>
                  <a:rPr lang="en-US" sz="1800" b="1" dirty="0" smtClean="0"/>
                  <a:t> </a:t>
                </a:r>
                <a:r>
                  <a:rPr lang="en-US" sz="1800" b="1" dirty="0"/>
                  <a:t> </a:t>
                </a:r>
                <a:r>
                  <a:rPr lang="en-US" sz="1800" b="1" dirty="0" smtClean="0"/>
                  <a:t>59): </a:t>
                </a:r>
              </a:p>
              <a:p>
                <a:pPr marL="0" indent="0">
                  <a:buNone/>
                </a:pPr>
                <a:r>
                  <a:rPr lang="en-US" sz="1800" dirty="0" smtClean="0"/>
                  <a:t>1) For sub-critical case </a:t>
                </a:r>
                <a14:m>
                  <m:oMath xmlns:m="http://schemas.openxmlformats.org/officeDocument/2006/math">
                    <m:r>
                      <a:rPr lang="en-US" sz="1800" b="0" i="1" smtClean="0">
                        <a:solidFill>
                          <a:srgbClr val="FF0000"/>
                        </a:solidFill>
                        <a:latin typeface="Cambria Math"/>
                      </a:rPr>
                      <m:t>𝑑</m:t>
                    </m:r>
                    <m:r>
                      <a:rPr lang="en-US" sz="1800" b="0" i="0" smtClean="0">
                        <a:solidFill>
                          <a:srgbClr val="FF0000"/>
                        </a:solidFill>
                        <a:latin typeface="Cambria Math"/>
                      </a:rPr>
                      <m:t>&lt;1</m:t>
                    </m:r>
                  </m:oMath>
                </a14:m>
                <a:r>
                  <a:rPr lang="fr-FR" sz="1800" dirty="0" smtClean="0"/>
                  <a:t>, </a:t>
                </a:r>
                <a:r>
                  <a:rPr lang="fr-FR" sz="1800" dirty="0" err="1" smtClean="0"/>
                  <a:t>w.h.p</a:t>
                </a:r>
                <a:r>
                  <a:rPr lang="fr-FR" sz="1800" dirty="0" smtClean="0"/>
                  <a:t>. </a:t>
                </a:r>
                <a:r>
                  <a:rPr lang="fr-FR" sz="1800" dirty="0" err="1" smtClean="0"/>
                  <a:t>largest</a:t>
                </a:r>
                <a:r>
                  <a:rPr lang="fr-FR" sz="1800" dirty="0" smtClean="0"/>
                  <a:t> cpt of size </a:t>
                </a:r>
                <a14:m>
                  <m:oMath xmlns:m="http://schemas.openxmlformats.org/officeDocument/2006/math">
                    <m:r>
                      <a:rPr lang="en-US" sz="1800" b="0" i="1" smtClean="0">
                        <a:solidFill>
                          <a:srgbClr val="FF0000"/>
                        </a:solidFill>
                        <a:latin typeface="Cambria Math"/>
                      </a:rPr>
                      <m:t>𝑂</m:t>
                    </m:r>
                    <m:d>
                      <m:dPr>
                        <m:ctrlPr>
                          <a:rPr lang="en-US" sz="1800" b="0" i="1" smtClean="0">
                            <a:solidFill>
                              <a:srgbClr val="FF0000"/>
                            </a:solidFill>
                            <a:latin typeface="Cambria Math"/>
                          </a:rPr>
                        </m:ctrlPr>
                      </m:dPr>
                      <m:e>
                        <m:r>
                          <a:rPr lang="en-US" sz="1800" b="0" i="1" smtClean="0">
                            <a:solidFill>
                              <a:srgbClr val="FF0000"/>
                            </a:solidFill>
                            <a:latin typeface="Cambria Math"/>
                          </a:rPr>
                          <m:t>𝑙𝑜𝑔</m:t>
                        </m:r>
                        <m:d>
                          <m:dPr>
                            <m:ctrlPr>
                              <a:rPr lang="en-US" sz="1800" b="0" i="1" smtClean="0">
                                <a:solidFill>
                                  <a:srgbClr val="FF0000"/>
                                </a:solidFill>
                                <a:latin typeface="Cambria Math"/>
                              </a:rPr>
                            </m:ctrlPr>
                          </m:dPr>
                          <m:e>
                            <m:r>
                              <a:rPr lang="en-US" sz="1800" b="0" i="1" smtClean="0">
                                <a:solidFill>
                                  <a:srgbClr val="FF0000"/>
                                </a:solidFill>
                                <a:latin typeface="Cambria Math"/>
                              </a:rPr>
                              <m:t>𝑛</m:t>
                            </m:r>
                          </m:e>
                        </m:d>
                      </m:e>
                    </m:d>
                  </m:oMath>
                </a14:m>
                <a:endParaRPr lang="fr-FR" sz="1800" dirty="0" smtClean="0"/>
              </a:p>
              <a:p>
                <a:pPr marL="0" indent="0">
                  <a:buNone/>
                </a:pPr>
                <a:r>
                  <a:rPr lang="en-US" sz="1800" dirty="0" smtClean="0"/>
                  <a:t>2) For super-critical case </a:t>
                </a:r>
                <a14:m>
                  <m:oMath xmlns:m="http://schemas.openxmlformats.org/officeDocument/2006/math">
                    <m:r>
                      <a:rPr lang="en-US" sz="1800" b="0" i="1" smtClean="0">
                        <a:solidFill>
                          <a:srgbClr val="FF0000"/>
                        </a:solidFill>
                        <a:latin typeface="Cambria Math"/>
                      </a:rPr>
                      <m:t>𝑑</m:t>
                    </m:r>
                    <m:r>
                      <a:rPr lang="en-US" sz="1800" b="0" i="0" smtClean="0">
                        <a:solidFill>
                          <a:srgbClr val="FF0000"/>
                        </a:solidFill>
                        <a:latin typeface="Cambria Math"/>
                      </a:rPr>
                      <m:t>&gt;1</m:t>
                    </m:r>
                  </m:oMath>
                </a14:m>
                <a:r>
                  <a:rPr lang="fr-FR" sz="1800" dirty="0" smtClean="0"/>
                  <a:t>, </a:t>
                </a:r>
                <a:r>
                  <a:rPr lang="fr-FR" sz="1800" dirty="0" err="1" smtClean="0"/>
                  <a:t>w.h.p</a:t>
                </a:r>
                <a:r>
                  <a:rPr lang="fr-FR" sz="1800" dirty="0" smtClean="0"/>
                  <a:t>. </a:t>
                </a:r>
                <a:r>
                  <a:rPr lang="fr-FR" sz="1800" dirty="0" err="1" smtClean="0"/>
                  <a:t>largest</a:t>
                </a:r>
                <a:r>
                  <a:rPr lang="fr-FR" sz="1800" dirty="0" smtClean="0"/>
                  <a:t> cpt of size </a:t>
                </a:r>
                <a14:m>
                  <m:oMath xmlns:m="http://schemas.openxmlformats.org/officeDocument/2006/math">
                    <m:d>
                      <m:dPr>
                        <m:ctrlPr>
                          <a:rPr lang="fr-FR" sz="1800" i="1" smtClean="0">
                            <a:solidFill>
                              <a:srgbClr val="FF0000"/>
                            </a:solidFill>
                            <a:latin typeface="Cambria Math"/>
                          </a:rPr>
                        </m:ctrlPr>
                      </m:dPr>
                      <m:e>
                        <m:r>
                          <a:rPr lang="en-US" sz="1800" b="0" i="1" smtClean="0">
                            <a:solidFill>
                              <a:srgbClr val="FF0000"/>
                            </a:solidFill>
                            <a:latin typeface="Cambria Math"/>
                          </a:rPr>
                          <m:t>1−</m:t>
                        </m:r>
                        <m:r>
                          <a:rPr lang="en-US" sz="1800" b="0" i="1" smtClean="0">
                            <a:solidFill>
                              <a:srgbClr val="FF0000"/>
                            </a:solidFill>
                            <a:latin typeface="Cambria Math"/>
                            <a:ea typeface="Cambria Math"/>
                          </a:rPr>
                          <m:t>𝛼</m:t>
                        </m:r>
                      </m:e>
                    </m:d>
                    <m:r>
                      <a:rPr lang="en-US" sz="1800" b="0" i="1" smtClean="0">
                        <a:solidFill>
                          <a:srgbClr val="FF0000"/>
                        </a:solidFill>
                        <a:latin typeface="Cambria Math"/>
                      </a:rPr>
                      <m:t>𝑛</m:t>
                    </m:r>
                    <m:d>
                      <m:dPr>
                        <m:ctrlPr>
                          <a:rPr lang="en-US" sz="1800" b="0" i="1" smtClean="0">
                            <a:solidFill>
                              <a:srgbClr val="FF0000"/>
                            </a:solidFill>
                            <a:latin typeface="Cambria Math"/>
                          </a:rPr>
                        </m:ctrlPr>
                      </m:dPr>
                      <m:e>
                        <m:r>
                          <a:rPr lang="en-US" sz="1800" b="0" i="1" smtClean="0">
                            <a:solidFill>
                              <a:srgbClr val="FF0000"/>
                            </a:solidFill>
                            <a:latin typeface="Cambria Math"/>
                          </a:rPr>
                          <m:t>1+</m:t>
                        </m:r>
                        <m:r>
                          <a:rPr lang="en-US" sz="1800" b="0" i="1" smtClean="0">
                            <a:solidFill>
                              <a:srgbClr val="FF0000"/>
                            </a:solidFill>
                            <a:latin typeface="Cambria Math"/>
                          </a:rPr>
                          <m:t>𝑜</m:t>
                        </m:r>
                        <m:r>
                          <a:rPr lang="en-US" sz="1800" b="0" i="1" smtClean="0">
                            <a:solidFill>
                              <a:srgbClr val="FF0000"/>
                            </a:solidFill>
                            <a:latin typeface="Cambria Math"/>
                          </a:rPr>
                          <m:t>(1)</m:t>
                        </m:r>
                      </m:e>
                    </m:d>
                  </m:oMath>
                </a14:m>
                <a:endParaRPr lang="fr-FR" sz="1800" dirty="0" smtClean="0"/>
              </a:p>
              <a:p>
                <a:pPr marL="0" indent="0">
                  <a:buNone/>
                </a:pPr>
                <a:r>
                  <a:rPr lang="en-US" sz="1800" dirty="0" smtClean="0"/>
                  <a:t>Where </a:t>
                </a:r>
                <a14:m>
                  <m:oMath xmlns:m="http://schemas.openxmlformats.org/officeDocument/2006/math">
                    <m:r>
                      <a:rPr lang="en-US" sz="1800" b="0" i="1" smtClean="0">
                        <a:solidFill>
                          <a:srgbClr val="FF0000"/>
                        </a:solidFill>
                        <a:latin typeface="Cambria Math"/>
                        <a:ea typeface="Cambria Math"/>
                      </a:rPr>
                      <m:t>𝛼</m:t>
                    </m:r>
                    <m:r>
                      <a:rPr lang="en-US" sz="1800" b="0" i="0" smtClean="0">
                        <a:latin typeface="Cambria Math"/>
                        <a:ea typeface="Cambria Math"/>
                      </a:rPr>
                      <m:t>:</m:t>
                    </m:r>
                  </m:oMath>
                </a14:m>
                <a:r>
                  <a:rPr lang="fr-FR" sz="1800" dirty="0" smtClean="0"/>
                  <a:t> extinction </a:t>
                </a:r>
                <a:r>
                  <a:rPr lang="fr-FR" sz="1800" dirty="0" err="1" smtClean="0"/>
                  <a:t>probability</a:t>
                </a:r>
                <a:r>
                  <a:rPr lang="fr-FR" sz="1800" dirty="0" smtClean="0"/>
                  <a:t> of G-W, </a:t>
                </a:r>
                <a:r>
                  <a:rPr lang="fr-FR" sz="1800" dirty="0" smtClean="0">
                    <a:solidFill>
                      <a:srgbClr val="FF0000"/>
                    </a:solidFill>
                  </a:rPr>
                  <a:t>Poisson</a:t>
                </a:r>
                <a14:m>
                  <m:oMath xmlns:m="http://schemas.openxmlformats.org/officeDocument/2006/math">
                    <m:d>
                      <m:dPr>
                        <m:ctrlPr>
                          <a:rPr lang="en-US" sz="1800" i="1" smtClean="0">
                            <a:solidFill>
                              <a:srgbClr val="FF0000"/>
                            </a:solidFill>
                            <a:latin typeface="Cambria Math"/>
                          </a:rPr>
                        </m:ctrlPr>
                      </m:dPr>
                      <m:e>
                        <m:r>
                          <a:rPr lang="en-US" sz="1800" b="0" i="1" smtClean="0">
                            <a:solidFill>
                              <a:srgbClr val="FF0000"/>
                            </a:solidFill>
                            <a:latin typeface="Cambria Math"/>
                          </a:rPr>
                          <m:t>𝑑</m:t>
                        </m:r>
                      </m:e>
                    </m:d>
                  </m:oMath>
                </a14:m>
                <a:r>
                  <a:rPr lang="en-US" sz="1800" dirty="0" smtClean="0"/>
                  <a:t>, </a:t>
                </a:r>
              </a:p>
              <a:p>
                <a:pPr marL="0" indent="0">
                  <a:buNone/>
                </a:pPr>
                <a:r>
                  <a:rPr lang="en-US" sz="1800" dirty="0" smtClean="0"/>
                  <a:t>and second largest </a:t>
                </a:r>
                <a:r>
                  <a:rPr lang="en-US" sz="1800" dirty="0" err="1" smtClean="0"/>
                  <a:t>cpt</a:t>
                </a:r>
                <a:r>
                  <a:rPr lang="en-US" sz="1800" dirty="0" smtClean="0"/>
                  <a:t> of size </a:t>
                </a:r>
                <a14:m>
                  <m:oMath xmlns:m="http://schemas.openxmlformats.org/officeDocument/2006/math">
                    <m:r>
                      <a:rPr lang="en-US" sz="1800" b="0" i="1" smtClean="0">
                        <a:solidFill>
                          <a:srgbClr val="FF0000"/>
                        </a:solidFill>
                        <a:latin typeface="Cambria Math"/>
                      </a:rPr>
                      <m:t>𝑂</m:t>
                    </m:r>
                    <m:d>
                      <m:dPr>
                        <m:ctrlPr>
                          <a:rPr lang="en-US" sz="1800" b="0" i="1" smtClean="0">
                            <a:solidFill>
                              <a:srgbClr val="FF0000"/>
                            </a:solidFill>
                            <a:latin typeface="Cambria Math"/>
                          </a:rPr>
                        </m:ctrlPr>
                      </m:dPr>
                      <m:e>
                        <m:r>
                          <a:rPr lang="en-US" sz="1800" b="0" i="1" smtClean="0">
                            <a:solidFill>
                              <a:srgbClr val="FF0000"/>
                            </a:solidFill>
                            <a:latin typeface="Cambria Math"/>
                          </a:rPr>
                          <m:t>𝑙𝑜𝑔</m:t>
                        </m:r>
                        <m:d>
                          <m:dPr>
                            <m:ctrlPr>
                              <a:rPr lang="en-US" sz="1800" b="0" i="1" smtClean="0">
                                <a:solidFill>
                                  <a:srgbClr val="FF0000"/>
                                </a:solidFill>
                                <a:latin typeface="Cambria Math"/>
                              </a:rPr>
                            </m:ctrlPr>
                          </m:dPr>
                          <m:e>
                            <m:r>
                              <a:rPr lang="en-US" sz="1800" b="0" i="1" smtClean="0">
                                <a:solidFill>
                                  <a:srgbClr val="FF0000"/>
                                </a:solidFill>
                                <a:latin typeface="Cambria Math"/>
                              </a:rPr>
                              <m:t>𝑛</m:t>
                            </m:r>
                          </m:e>
                        </m:d>
                      </m:e>
                    </m:d>
                  </m:oMath>
                </a14:m>
                <a:endParaRPr lang="fr-FR" sz="1800" dirty="0" smtClean="0"/>
              </a:p>
              <a:p>
                <a:pPr marL="0" indent="0">
                  <a:buNone/>
                </a:pPr>
                <a:r>
                  <a:rPr lang="en-US" sz="1800" dirty="0" smtClean="0"/>
                  <a:t>[See notes; Proof of 1): whiteboard]</a:t>
                </a:r>
              </a:p>
              <a:p>
                <a:pPr marL="0" indent="0">
                  <a:buNone/>
                </a:pPr>
                <a:endParaRPr lang="en-US" sz="1800" dirty="0"/>
              </a:p>
              <a:p>
                <a:pPr marL="0" indent="0">
                  <a:buNone/>
                </a:pPr>
                <a:r>
                  <a:rPr lang="en-US" sz="1800" dirty="0" smtClean="0">
                    <a:sym typeface="Wingdings" pitchFamily="2" charset="2"/>
                  </a:rPr>
                  <a:t>An example of a phase transition (qualitative change of graph’s macroscopic properties as parameter </a:t>
                </a:r>
                <a14:m>
                  <m:oMath xmlns:m="http://schemas.openxmlformats.org/officeDocument/2006/math">
                    <m:r>
                      <a:rPr lang="en-US" sz="1800" b="0" i="1" smtClean="0">
                        <a:solidFill>
                          <a:srgbClr val="FF0000"/>
                        </a:solidFill>
                        <a:latin typeface="Cambria Math"/>
                      </a:rPr>
                      <m:t>𝑑</m:t>
                    </m:r>
                  </m:oMath>
                </a14:m>
                <a:r>
                  <a:rPr lang="en-US" sz="1800" dirty="0" smtClean="0"/>
                  <a:t> continuously crosses critical value 1)</a:t>
                </a:r>
                <a:endParaRPr lang="en-US" sz="1800" dirty="0"/>
              </a:p>
            </p:txBody>
          </p:sp>
        </mc:Choice>
        <mc:Fallback>
          <p:sp>
            <p:nvSpPr>
              <p:cNvPr id="3" name="Espace réservé du contenu 2"/>
              <p:cNvSpPr>
                <a:spLocks noGrp="1" noRot="1" noChangeAspect="1" noMove="1" noResize="1" noEditPoints="1" noAdjustHandles="1" noChangeArrowheads="1" noChangeShapeType="1" noTextEdit="1"/>
              </p:cNvSpPr>
              <p:nvPr>
                <p:ph idx="1"/>
              </p:nvPr>
            </p:nvSpPr>
            <p:spPr>
              <a:blipFill rotWithShape="1">
                <a:blip r:embed="rId2"/>
                <a:stretch>
                  <a:fillRect l="-222" t="-674" r="-74"/>
                </a:stretch>
              </a:blipFill>
            </p:spPr>
            <p:txBody>
              <a:bodyPr/>
              <a:lstStyle/>
              <a:p>
                <a:r>
                  <a:rPr lang="fr-FR">
                    <a:noFill/>
                  </a:rPr>
                  <a:t> </a:t>
                </a:r>
              </a:p>
            </p:txBody>
          </p:sp>
        </mc:Fallback>
      </mc:AlternateContent>
    </p:spTree>
    <p:extLst>
      <p:ext uri="{BB962C8B-B14F-4D97-AF65-F5344CB8AC3E}">
        <p14:creationId xmlns:p14="http://schemas.microsoft.com/office/powerpoint/2010/main" val="76383470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Connectivity of </a:t>
            </a:r>
            <a:r>
              <a:rPr lang="en-US" dirty="0" err="1" smtClean="0"/>
              <a:t>Erd</a:t>
            </a:r>
            <a:r>
              <a:rPr lang="hu-HU" dirty="0" smtClean="0"/>
              <a:t>ő</a:t>
            </a:r>
            <a:r>
              <a:rPr lang="en-US" dirty="0" smtClean="0"/>
              <a:t>s-</a:t>
            </a:r>
            <a:r>
              <a:rPr lang="en-US" dirty="0" err="1" smtClean="0"/>
              <a:t>Rényi</a:t>
            </a:r>
            <a:r>
              <a:rPr lang="en-US" dirty="0" smtClean="0"/>
              <a:t> graphs </a:t>
            </a:r>
            <a:endParaRPr lang="fr-FR" dirty="0"/>
          </a:p>
        </p:txBody>
      </p:sp>
      <mc:AlternateContent xmlns:mc="http://schemas.openxmlformats.org/markup-compatibility/2006">
        <mc:Choice xmlns:a14="http://schemas.microsoft.com/office/drawing/2010/main" Requires="a14">
          <p:sp>
            <p:nvSpPr>
              <p:cNvPr id="3" name="Espace réservé du contenu 2"/>
              <p:cNvSpPr>
                <a:spLocks noGrp="1"/>
              </p:cNvSpPr>
              <p:nvPr>
                <p:ph idx="1"/>
              </p:nvPr>
            </p:nvSpPr>
            <p:spPr/>
            <p:txBody>
              <a:bodyPr>
                <a:normAutofit fontScale="92500" lnSpcReduction="10000"/>
              </a:bodyPr>
              <a:lstStyle/>
              <a:p>
                <a:pPr marL="0" indent="0">
                  <a:buNone/>
                </a:pPr>
                <a:endParaRPr lang="en-US" dirty="0" smtClean="0"/>
              </a:p>
              <a:p>
                <a:pPr marL="0" indent="0">
                  <a:buNone/>
                </a:pPr>
                <a:endParaRPr lang="en-US" dirty="0"/>
              </a:p>
              <a:p>
                <a:pPr marL="0" indent="0">
                  <a:buNone/>
                </a:pPr>
                <a:endParaRPr lang="en-US" dirty="0" smtClean="0"/>
              </a:p>
              <a:p>
                <a:pPr marL="0" indent="0">
                  <a:buNone/>
                </a:pPr>
                <a:r>
                  <a:rPr lang="en-US" sz="1800" dirty="0" smtClean="0">
                    <a:sym typeface="Wingdings" pitchFamily="2" charset="2"/>
                  </a:rPr>
                  <a:t></a:t>
                </a:r>
                <a14:m>
                  <m:oMath xmlns:m="http://schemas.openxmlformats.org/officeDocument/2006/math">
                    <m:r>
                      <a:rPr lang="en-US" sz="1800" i="1" smtClean="0">
                        <a:solidFill>
                          <a:srgbClr val="FF0000"/>
                        </a:solidFill>
                        <a:latin typeface="Cambria Math"/>
                      </a:rPr>
                      <m:t>𝐺</m:t>
                    </m:r>
                    <m:d>
                      <m:dPr>
                        <m:ctrlPr>
                          <a:rPr lang="en-US" sz="1800" i="1">
                            <a:solidFill>
                              <a:srgbClr val="FF0000"/>
                            </a:solidFill>
                            <a:latin typeface="Cambria Math"/>
                          </a:rPr>
                        </m:ctrlPr>
                      </m:dPr>
                      <m:e>
                        <m:r>
                          <a:rPr lang="en-US" sz="1800" i="1">
                            <a:solidFill>
                              <a:srgbClr val="FF0000"/>
                            </a:solidFill>
                            <a:latin typeface="Cambria Math"/>
                          </a:rPr>
                          <m:t>𝑛</m:t>
                        </m:r>
                        <m:r>
                          <a:rPr lang="en-US" sz="1800" i="1">
                            <a:solidFill>
                              <a:srgbClr val="FF0000"/>
                            </a:solidFill>
                            <a:latin typeface="Cambria Math"/>
                          </a:rPr>
                          <m:t>,</m:t>
                        </m:r>
                        <m:r>
                          <a:rPr lang="en-US" sz="1800" b="0" i="1" smtClean="0">
                            <a:solidFill>
                              <a:srgbClr val="FF0000"/>
                            </a:solidFill>
                            <a:latin typeface="Cambria Math"/>
                          </a:rPr>
                          <m:t>𝑑</m:t>
                        </m:r>
                        <m:r>
                          <a:rPr lang="en-US" sz="1800" i="1">
                            <a:solidFill>
                              <a:srgbClr val="FF0000"/>
                            </a:solidFill>
                            <a:latin typeface="Cambria Math"/>
                          </a:rPr>
                          <m:t>/</m:t>
                        </m:r>
                        <m:r>
                          <a:rPr lang="en-US" sz="1800" i="1">
                            <a:solidFill>
                              <a:srgbClr val="FF0000"/>
                            </a:solidFill>
                            <a:latin typeface="Cambria Math"/>
                          </a:rPr>
                          <m:t>𝑛</m:t>
                        </m:r>
                      </m:e>
                    </m:d>
                  </m:oMath>
                </a14:m>
                <a:r>
                  <a:rPr lang="fr-FR" sz="1800" dirty="0" smtClean="0"/>
                  <a:t> </a:t>
                </a:r>
                <a:r>
                  <a:rPr lang="fr-FR" sz="1800" dirty="0" err="1" smtClean="0"/>
                  <a:t>disconnected</a:t>
                </a:r>
                <a:r>
                  <a:rPr lang="fr-FR" sz="1800" dirty="0" smtClean="0"/>
                  <a:t> </a:t>
                </a:r>
                <a:r>
                  <a:rPr lang="fr-FR" sz="1800" dirty="0" err="1" smtClean="0"/>
                  <a:t>w.h.p</a:t>
                </a:r>
                <a:r>
                  <a:rPr lang="fr-FR" sz="1800" dirty="0" smtClean="0"/>
                  <a:t>. for </a:t>
                </a:r>
                <a14:m>
                  <m:oMath xmlns:m="http://schemas.openxmlformats.org/officeDocument/2006/math">
                    <m:r>
                      <a:rPr lang="en-US" sz="1800" b="0" i="1" smtClean="0">
                        <a:solidFill>
                          <a:srgbClr val="FF0000"/>
                        </a:solidFill>
                        <a:latin typeface="Cambria Math"/>
                      </a:rPr>
                      <m:t>𝑑</m:t>
                    </m:r>
                    <m:r>
                      <a:rPr lang="en-US" sz="1800" b="0" i="1" smtClean="0">
                        <a:solidFill>
                          <a:srgbClr val="FF0000"/>
                        </a:solidFill>
                        <a:latin typeface="Cambria Math"/>
                      </a:rPr>
                      <m:t>=</m:t>
                    </m:r>
                    <m:r>
                      <a:rPr lang="en-US" sz="1800" b="0" i="1" smtClean="0">
                        <a:solidFill>
                          <a:srgbClr val="FF0000"/>
                        </a:solidFill>
                        <a:latin typeface="Cambria Math"/>
                      </a:rPr>
                      <m:t>𝑂</m:t>
                    </m:r>
                    <m:r>
                      <a:rPr lang="en-US" sz="1800" b="0" i="1" smtClean="0">
                        <a:solidFill>
                          <a:srgbClr val="FF0000"/>
                        </a:solidFill>
                        <a:latin typeface="Cambria Math"/>
                      </a:rPr>
                      <m:t>(1)</m:t>
                    </m:r>
                  </m:oMath>
                </a14:m>
                <a:endParaRPr lang="fr-FR" sz="1800" dirty="0" smtClean="0">
                  <a:solidFill>
                    <a:srgbClr val="FF0000"/>
                  </a:solidFill>
                </a:endParaRPr>
              </a:p>
              <a:p>
                <a:pPr marL="0" indent="0">
                  <a:buNone/>
                </a:pPr>
                <a:r>
                  <a:rPr lang="en-US" sz="1800" dirty="0" smtClean="0">
                    <a:sym typeface="Wingdings" pitchFamily="2" charset="2"/>
                  </a:rPr>
                  <a:t>For what average degree </a:t>
                </a:r>
                <a14:m>
                  <m:oMath xmlns:m="http://schemas.openxmlformats.org/officeDocument/2006/math">
                    <m:r>
                      <a:rPr lang="en-US" sz="1800" b="0" i="1" smtClean="0">
                        <a:solidFill>
                          <a:srgbClr val="FF0000"/>
                        </a:solidFill>
                        <a:latin typeface="Cambria Math"/>
                      </a:rPr>
                      <m:t>𝑑</m:t>
                    </m:r>
                  </m:oMath>
                </a14:m>
                <a:r>
                  <a:rPr lang="fr-FR" sz="1800" dirty="0" smtClean="0"/>
                  <a:t> </a:t>
                </a:r>
                <a:r>
                  <a:rPr lang="fr-FR" sz="1800" dirty="0" err="1" smtClean="0"/>
                  <a:t>does</a:t>
                </a:r>
                <a:r>
                  <a:rPr lang="fr-FR" sz="1800" dirty="0" smtClean="0"/>
                  <a:t> one </a:t>
                </a:r>
                <a:r>
                  <a:rPr lang="fr-FR" sz="1800" dirty="0" err="1" smtClean="0"/>
                  <a:t>obtain</a:t>
                </a:r>
                <a:r>
                  <a:rPr lang="fr-FR" sz="1800" dirty="0" smtClean="0"/>
                  <a:t> </a:t>
                </a:r>
                <a:r>
                  <a:rPr lang="fr-FR" sz="1800" dirty="0" err="1" smtClean="0"/>
                  <a:t>connectivity</a:t>
                </a:r>
                <a:r>
                  <a:rPr lang="fr-FR" sz="1800" dirty="0" smtClean="0"/>
                  <a:t>?</a:t>
                </a:r>
              </a:p>
              <a:p>
                <a:pPr marL="0" indent="0">
                  <a:buNone/>
                </a:pPr>
                <a:endParaRPr lang="en-US" sz="1800" dirty="0"/>
              </a:p>
              <a:p>
                <a:pPr marL="0" indent="0">
                  <a:buNone/>
                </a:pPr>
                <a:r>
                  <a:rPr lang="en-US" sz="1800" dirty="0" smtClean="0"/>
                  <a:t>Theorem (</a:t>
                </a:r>
                <a:r>
                  <a:rPr lang="en-US" sz="1800" dirty="0" err="1"/>
                  <a:t>Erd</a:t>
                </a:r>
                <a:r>
                  <a:rPr lang="hu-HU" sz="1800" dirty="0"/>
                  <a:t>ő</a:t>
                </a:r>
                <a:r>
                  <a:rPr lang="en-US" sz="1800" dirty="0"/>
                  <a:t>s-</a:t>
                </a:r>
                <a:r>
                  <a:rPr lang="en-US" sz="1800" dirty="0" err="1"/>
                  <a:t>Rényi</a:t>
                </a:r>
                <a:r>
                  <a:rPr lang="en-US" sz="1800" dirty="0"/>
                  <a:t> </a:t>
                </a:r>
                <a:r>
                  <a:rPr lang="en-US" sz="1800" dirty="0" smtClean="0"/>
                  <a:t> 59)</a:t>
                </a:r>
              </a:p>
              <a:p>
                <a:pPr marL="0" indent="0">
                  <a:buNone/>
                </a:pPr>
                <a:r>
                  <a:rPr lang="en-US" sz="1800" dirty="0" smtClean="0"/>
                  <a:t>Assume </a:t>
                </a:r>
                <a14:m>
                  <m:oMath xmlns:m="http://schemas.openxmlformats.org/officeDocument/2006/math">
                    <m:r>
                      <a:rPr lang="en-US" sz="1800" b="0" i="1" smtClean="0">
                        <a:solidFill>
                          <a:srgbClr val="FF0000"/>
                        </a:solidFill>
                        <a:latin typeface="Cambria Math"/>
                      </a:rPr>
                      <m:t>𝑑</m:t>
                    </m:r>
                    <m:r>
                      <a:rPr lang="en-US" sz="1800" b="0" i="0" smtClean="0">
                        <a:solidFill>
                          <a:srgbClr val="FF0000"/>
                        </a:solidFill>
                        <a:latin typeface="Cambria Math"/>
                      </a:rPr>
                      <m:t>=</m:t>
                    </m:r>
                    <m:r>
                      <m:rPr>
                        <m:sty m:val="p"/>
                      </m:rPr>
                      <a:rPr lang="en-US" sz="1800" b="0" i="0" smtClean="0">
                        <a:solidFill>
                          <a:srgbClr val="FF0000"/>
                        </a:solidFill>
                        <a:latin typeface="Cambria Math"/>
                      </a:rPr>
                      <m:t>log</m:t>
                    </m:r>
                    <m:d>
                      <m:dPr>
                        <m:ctrlPr>
                          <a:rPr lang="en-US" sz="1800" b="0" i="1" smtClean="0">
                            <a:solidFill>
                              <a:srgbClr val="FF0000"/>
                            </a:solidFill>
                            <a:latin typeface="Cambria Math"/>
                          </a:rPr>
                        </m:ctrlPr>
                      </m:dPr>
                      <m:e>
                        <m:r>
                          <a:rPr lang="en-US" sz="1800" b="0" i="1" smtClean="0">
                            <a:solidFill>
                              <a:srgbClr val="FF0000"/>
                            </a:solidFill>
                            <a:latin typeface="Cambria Math"/>
                          </a:rPr>
                          <m:t>𝑛</m:t>
                        </m:r>
                      </m:e>
                    </m:d>
                    <m:r>
                      <a:rPr lang="en-US" sz="1800" b="0" i="1" smtClean="0">
                        <a:solidFill>
                          <a:srgbClr val="FF0000"/>
                        </a:solidFill>
                        <a:latin typeface="Cambria Math"/>
                      </a:rPr>
                      <m:t>+</m:t>
                    </m:r>
                    <m:r>
                      <a:rPr lang="en-US" sz="1800" b="0" i="1" smtClean="0">
                        <a:solidFill>
                          <a:srgbClr val="FF0000"/>
                        </a:solidFill>
                        <a:latin typeface="Cambria Math"/>
                      </a:rPr>
                      <m:t>𝑐</m:t>
                    </m:r>
                  </m:oMath>
                </a14:m>
                <a:r>
                  <a:rPr lang="fr-FR" sz="1800" dirty="0" smtClean="0">
                    <a:solidFill>
                      <a:srgbClr val="FF0000"/>
                    </a:solidFill>
                  </a:rPr>
                  <a:t> </a:t>
                </a:r>
                <a:r>
                  <a:rPr lang="fr-FR" sz="1800" dirty="0" smtClean="0"/>
                  <a:t>for </a:t>
                </a:r>
                <a:r>
                  <a:rPr lang="fr-FR" sz="1800" dirty="0" err="1" smtClean="0"/>
                  <a:t>fixed</a:t>
                </a:r>
                <a:r>
                  <a:rPr lang="fr-FR" sz="1800" dirty="0" smtClean="0"/>
                  <a:t> constant </a:t>
                </a:r>
                <a14:m>
                  <m:oMath xmlns:m="http://schemas.openxmlformats.org/officeDocument/2006/math">
                    <m:r>
                      <a:rPr lang="en-US" sz="1800" i="1" smtClean="0">
                        <a:solidFill>
                          <a:srgbClr val="FF0000"/>
                        </a:solidFill>
                        <a:latin typeface="Cambria Math"/>
                      </a:rPr>
                      <m:t>𝑐</m:t>
                    </m:r>
                    <m:r>
                      <a:rPr lang="en-US" sz="1800" i="1" smtClean="0">
                        <a:solidFill>
                          <a:srgbClr val="FF0000"/>
                        </a:solidFill>
                        <a:latin typeface="Cambria Math"/>
                        <a:ea typeface="Cambria Math"/>
                      </a:rPr>
                      <m:t>∈</m:t>
                    </m:r>
                    <m:r>
                      <a:rPr lang="en-US" sz="1800" b="0" i="1" smtClean="0">
                        <a:solidFill>
                          <a:srgbClr val="FF0000"/>
                        </a:solidFill>
                        <a:latin typeface="Cambria Math"/>
                        <a:ea typeface="Cambria Math"/>
                      </a:rPr>
                      <m:t>𝑅</m:t>
                    </m:r>
                  </m:oMath>
                </a14:m>
                <a:endParaRPr lang="fr-FR" sz="1800" dirty="0">
                  <a:solidFill>
                    <a:srgbClr val="FF0000"/>
                  </a:solidFill>
                </a:endParaRPr>
              </a:p>
              <a:p>
                <a:pPr marL="0" indent="0">
                  <a:buNone/>
                </a:pPr>
                <a:r>
                  <a:rPr lang="en-US" sz="1800" dirty="0" smtClean="0"/>
                  <a:t>Then</a:t>
                </a:r>
                <a:r>
                  <a:rPr lang="en-US" sz="1800" dirty="0" smtClean="0">
                    <a:solidFill>
                      <a:srgbClr val="FF0000"/>
                    </a:solidFill>
                  </a:rPr>
                  <a:t> </a:t>
                </a:r>
                <a14:m>
                  <m:oMath xmlns:m="http://schemas.openxmlformats.org/officeDocument/2006/math">
                    <m:func>
                      <m:funcPr>
                        <m:ctrlPr>
                          <a:rPr lang="en-US" sz="1800" i="1" smtClean="0">
                            <a:solidFill>
                              <a:srgbClr val="FF0000"/>
                            </a:solidFill>
                            <a:latin typeface="Cambria Math"/>
                          </a:rPr>
                        </m:ctrlPr>
                      </m:funcPr>
                      <m:fName>
                        <m:limLow>
                          <m:limLowPr>
                            <m:ctrlPr>
                              <a:rPr lang="en-US" sz="1800" i="1" smtClean="0">
                                <a:solidFill>
                                  <a:srgbClr val="FF0000"/>
                                </a:solidFill>
                                <a:latin typeface="Cambria Math"/>
                              </a:rPr>
                            </m:ctrlPr>
                          </m:limLowPr>
                          <m:e>
                            <m:r>
                              <m:rPr>
                                <m:sty m:val="p"/>
                              </m:rPr>
                              <a:rPr lang="en-US" sz="1800" i="0" smtClean="0">
                                <a:solidFill>
                                  <a:srgbClr val="FF0000"/>
                                </a:solidFill>
                                <a:latin typeface="Cambria Math"/>
                              </a:rPr>
                              <m:t>lim</m:t>
                            </m:r>
                          </m:e>
                          <m:lim>
                            <m:r>
                              <a:rPr lang="en-US" sz="1800" b="0" i="1" smtClean="0">
                                <a:solidFill>
                                  <a:srgbClr val="FF0000"/>
                                </a:solidFill>
                                <a:latin typeface="Cambria Math"/>
                              </a:rPr>
                              <m:t>𝑛</m:t>
                            </m:r>
                            <m:r>
                              <a:rPr lang="en-US" sz="1800" b="0" i="1" smtClean="0">
                                <a:solidFill>
                                  <a:srgbClr val="FF0000"/>
                                </a:solidFill>
                                <a:latin typeface="Cambria Math"/>
                                <a:ea typeface="Cambria Math"/>
                              </a:rPr>
                              <m:t>→∞</m:t>
                            </m:r>
                          </m:lim>
                        </m:limLow>
                      </m:fName>
                      <m:e>
                        <m:r>
                          <a:rPr lang="en-US" sz="1800" b="0" i="1" smtClean="0">
                            <a:solidFill>
                              <a:srgbClr val="FF0000"/>
                            </a:solidFill>
                            <a:latin typeface="Cambria Math"/>
                          </a:rPr>
                          <m:t>𝑃</m:t>
                        </m:r>
                        <m:d>
                          <m:dPr>
                            <m:ctrlPr>
                              <a:rPr lang="en-US" sz="1800" b="0" i="1" smtClean="0">
                                <a:solidFill>
                                  <a:srgbClr val="FF0000"/>
                                </a:solidFill>
                                <a:latin typeface="Cambria Math"/>
                              </a:rPr>
                            </m:ctrlPr>
                          </m:dPr>
                          <m:e>
                            <m:r>
                              <a:rPr lang="en-US" sz="1800" i="1">
                                <a:solidFill>
                                  <a:srgbClr val="FF0000"/>
                                </a:solidFill>
                                <a:latin typeface="Cambria Math"/>
                              </a:rPr>
                              <m:t>𝐺</m:t>
                            </m:r>
                            <m:d>
                              <m:dPr>
                                <m:ctrlPr>
                                  <a:rPr lang="en-US" sz="1800" i="1">
                                    <a:solidFill>
                                      <a:srgbClr val="FF0000"/>
                                    </a:solidFill>
                                    <a:latin typeface="Cambria Math"/>
                                  </a:rPr>
                                </m:ctrlPr>
                              </m:dPr>
                              <m:e>
                                <m:r>
                                  <a:rPr lang="en-US" sz="1800" i="1">
                                    <a:solidFill>
                                      <a:srgbClr val="FF0000"/>
                                    </a:solidFill>
                                    <a:latin typeface="Cambria Math"/>
                                  </a:rPr>
                                  <m:t>𝑛</m:t>
                                </m:r>
                                <m:r>
                                  <a:rPr lang="en-US" sz="1800" i="1">
                                    <a:solidFill>
                                      <a:srgbClr val="FF0000"/>
                                    </a:solidFill>
                                    <a:latin typeface="Cambria Math"/>
                                  </a:rPr>
                                  <m:t>,</m:t>
                                </m:r>
                                <m:r>
                                  <a:rPr lang="en-US" sz="1800" b="0" i="1" smtClean="0">
                                    <a:solidFill>
                                      <a:srgbClr val="FF0000"/>
                                    </a:solidFill>
                                    <a:latin typeface="Cambria Math"/>
                                  </a:rPr>
                                  <m:t>𝑑</m:t>
                                </m:r>
                                <m:r>
                                  <a:rPr lang="en-US" sz="1800" i="1">
                                    <a:solidFill>
                                      <a:srgbClr val="FF0000"/>
                                    </a:solidFill>
                                    <a:latin typeface="Cambria Math"/>
                                  </a:rPr>
                                  <m:t>/</m:t>
                                </m:r>
                                <m:r>
                                  <a:rPr lang="en-US" sz="1800" i="1">
                                    <a:solidFill>
                                      <a:srgbClr val="FF0000"/>
                                    </a:solidFill>
                                    <a:latin typeface="Cambria Math"/>
                                  </a:rPr>
                                  <m:t>𝑛</m:t>
                                </m:r>
                              </m:e>
                            </m:d>
                            <m:r>
                              <a:rPr lang="en-US" sz="1800" b="0" i="1" smtClean="0">
                                <a:solidFill>
                                  <a:srgbClr val="FF0000"/>
                                </a:solidFill>
                                <a:latin typeface="Cambria Math"/>
                              </a:rPr>
                              <m:t> </m:t>
                            </m:r>
                            <m:r>
                              <m:rPr>
                                <m:nor/>
                              </m:rPr>
                              <a:rPr lang="en-US" sz="1800" b="0" i="0" smtClean="0">
                                <a:solidFill>
                                  <a:srgbClr val="FF0000"/>
                                </a:solidFill>
                                <a:latin typeface="Cambria Math"/>
                              </a:rPr>
                              <m:t>connected</m:t>
                            </m:r>
                          </m:e>
                        </m:d>
                      </m:e>
                    </m:func>
                    <m:r>
                      <a:rPr lang="en-US" sz="1800" b="0" i="0" smtClean="0">
                        <a:solidFill>
                          <a:srgbClr val="FF0000"/>
                        </a:solidFill>
                        <a:latin typeface="Cambria Math"/>
                      </a:rPr>
                      <m:t>=</m:t>
                    </m:r>
                    <m:sSup>
                      <m:sSupPr>
                        <m:ctrlPr>
                          <a:rPr lang="en-US" sz="1800" b="0" i="1" smtClean="0">
                            <a:solidFill>
                              <a:srgbClr val="FF0000"/>
                            </a:solidFill>
                            <a:latin typeface="Cambria Math"/>
                          </a:rPr>
                        </m:ctrlPr>
                      </m:sSupPr>
                      <m:e>
                        <m:r>
                          <a:rPr lang="en-US" sz="1800" b="0" i="1" smtClean="0">
                            <a:solidFill>
                              <a:srgbClr val="FF0000"/>
                            </a:solidFill>
                            <a:latin typeface="Cambria Math"/>
                          </a:rPr>
                          <m:t>𝑒</m:t>
                        </m:r>
                      </m:e>
                      <m:sup>
                        <m:sSup>
                          <m:sSupPr>
                            <m:ctrlPr>
                              <a:rPr lang="en-US" sz="1800" b="0" i="1" smtClean="0">
                                <a:solidFill>
                                  <a:srgbClr val="FF0000"/>
                                </a:solidFill>
                                <a:latin typeface="Cambria Math"/>
                              </a:rPr>
                            </m:ctrlPr>
                          </m:sSupPr>
                          <m:e>
                            <m:r>
                              <a:rPr lang="en-US" sz="1800" b="0" i="1" smtClean="0">
                                <a:solidFill>
                                  <a:srgbClr val="FF0000"/>
                                </a:solidFill>
                                <a:latin typeface="Cambria Math"/>
                              </a:rPr>
                              <m:t>−</m:t>
                            </m:r>
                            <m:r>
                              <a:rPr lang="en-US" sz="1800" b="0" i="1" smtClean="0">
                                <a:solidFill>
                                  <a:srgbClr val="FF0000"/>
                                </a:solidFill>
                                <a:latin typeface="Cambria Math"/>
                              </a:rPr>
                              <m:t>𝑒</m:t>
                            </m:r>
                          </m:e>
                          <m:sup>
                            <m:r>
                              <a:rPr lang="en-US" sz="1800" b="0" i="1" smtClean="0">
                                <a:solidFill>
                                  <a:srgbClr val="FF0000"/>
                                </a:solidFill>
                                <a:latin typeface="Cambria Math"/>
                              </a:rPr>
                              <m:t>−</m:t>
                            </m:r>
                            <m:r>
                              <a:rPr lang="en-US" sz="1800" b="0" i="1" smtClean="0">
                                <a:solidFill>
                                  <a:srgbClr val="FF0000"/>
                                </a:solidFill>
                                <a:latin typeface="Cambria Math"/>
                              </a:rPr>
                              <m:t>𝑐</m:t>
                            </m:r>
                          </m:sup>
                        </m:sSup>
                      </m:sup>
                    </m:sSup>
                  </m:oMath>
                </a14:m>
                <a:endParaRPr lang="en-US" sz="1800" b="0" dirty="0" smtClean="0">
                  <a:solidFill>
                    <a:srgbClr val="FF0000"/>
                  </a:solidFill>
                </a:endParaRPr>
              </a:p>
              <a:p>
                <a:pPr marL="0" indent="0">
                  <a:buNone/>
                </a:pPr>
                <a:r>
                  <a:rPr lang="en-US" sz="1800" dirty="0" smtClean="0"/>
                  <a:t>In particular for </a:t>
                </a:r>
                <a14:m>
                  <m:oMath xmlns:m="http://schemas.openxmlformats.org/officeDocument/2006/math">
                    <m:sSub>
                      <m:sSubPr>
                        <m:ctrlPr>
                          <a:rPr lang="en-US" sz="1800" i="1" smtClean="0">
                            <a:solidFill>
                              <a:srgbClr val="FF0000"/>
                            </a:solidFill>
                            <a:latin typeface="Cambria Math"/>
                          </a:rPr>
                        </m:ctrlPr>
                      </m:sSubPr>
                      <m:e>
                        <m:r>
                          <a:rPr lang="en-US" sz="1800" b="0" i="1" smtClean="0">
                            <a:solidFill>
                              <a:srgbClr val="FF0000"/>
                            </a:solidFill>
                            <a:latin typeface="Cambria Math"/>
                          </a:rPr>
                          <m:t>𝑐</m:t>
                        </m:r>
                      </m:e>
                      <m:sub>
                        <m:r>
                          <a:rPr lang="en-US" sz="1800" b="0" i="1" smtClean="0">
                            <a:solidFill>
                              <a:srgbClr val="FF0000"/>
                            </a:solidFill>
                            <a:latin typeface="Cambria Math"/>
                          </a:rPr>
                          <m:t>𝑛</m:t>
                        </m:r>
                      </m:sub>
                    </m:sSub>
                    <m:r>
                      <a:rPr lang="en-US" sz="1800" i="1" smtClean="0">
                        <a:solidFill>
                          <a:srgbClr val="FF0000"/>
                        </a:solidFill>
                        <a:latin typeface="Cambria Math"/>
                        <a:ea typeface="Cambria Math"/>
                      </a:rPr>
                      <m:t>→∞</m:t>
                    </m:r>
                  </m:oMath>
                </a14:m>
                <a:r>
                  <a:rPr lang="fr-FR" sz="1800" dirty="0" smtClean="0">
                    <a:solidFill>
                      <a:srgbClr val="FF0000"/>
                    </a:solidFill>
                  </a:rPr>
                  <a:t> </a:t>
                </a:r>
                <a14:m>
                  <m:oMath xmlns:m="http://schemas.openxmlformats.org/officeDocument/2006/math">
                    <m:r>
                      <a:rPr lang="en-US" sz="1800" b="0" i="0" smtClean="0">
                        <a:latin typeface="Cambria Math"/>
                      </a:rPr>
                      <m:t>:</m:t>
                    </m:r>
                  </m:oMath>
                </a14:m>
                <a:endParaRPr lang="en-US" sz="1800" b="0" i="0" dirty="0" smtClean="0">
                  <a:latin typeface="Cambria Math"/>
                </a:endParaRPr>
              </a:p>
              <a:p>
                <a:pPr marL="0" indent="0">
                  <a:buNone/>
                </a:pPr>
                <a14:m>
                  <m:oMathPara xmlns:m="http://schemas.openxmlformats.org/officeDocument/2006/math">
                    <m:oMathParaPr>
                      <m:jc m:val="centerGroup"/>
                    </m:oMathParaPr>
                    <m:oMath xmlns:m="http://schemas.openxmlformats.org/officeDocument/2006/math">
                      <m:r>
                        <a:rPr lang="en-US" sz="1800" i="1" smtClean="0">
                          <a:solidFill>
                            <a:srgbClr val="FF0000"/>
                          </a:solidFill>
                          <a:latin typeface="Cambria Math"/>
                        </a:rPr>
                        <m:t>𝑃</m:t>
                      </m:r>
                      <m:d>
                        <m:dPr>
                          <m:ctrlPr>
                            <a:rPr lang="en-US" sz="1800" i="1">
                              <a:solidFill>
                                <a:srgbClr val="FF0000"/>
                              </a:solidFill>
                              <a:latin typeface="Cambria Math"/>
                            </a:rPr>
                          </m:ctrlPr>
                        </m:dPr>
                        <m:e>
                          <m:r>
                            <a:rPr lang="en-US" sz="1800" i="1">
                              <a:solidFill>
                                <a:srgbClr val="FF0000"/>
                              </a:solidFill>
                              <a:latin typeface="Cambria Math"/>
                            </a:rPr>
                            <m:t>𝐺</m:t>
                          </m:r>
                          <m:d>
                            <m:dPr>
                              <m:ctrlPr>
                                <a:rPr lang="en-US" sz="1800" i="1">
                                  <a:solidFill>
                                    <a:srgbClr val="FF0000"/>
                                  </a:solidFill>
                                  <a:latin typeface="Cambria Math"/>
                                </a:rPr>
                              </m:ctrlPr>
                            </m:dPr>
                            <m:e>
                              <m:r>
                                <a:rPr lang="en-US" sz="1800" i="1">
                                  <a:solidFill>
                                    <a:srgbClr val="FF0000"/>
                                  </a:solidFill>
                                  <a:latin typeface="Cambria Math"/>
                                </a:rPr>
                                <m:t>𝑛</m:t>
                              </m:r>
                              <m:r>
                                <a:rPr lang="en-US" sz="1800" i="1">
                                  <a:solidFill>
                                    <a:srgbClr val="FF0000"/>
                                  </a:solidFill>
                                  <a:latin typeface="Cambria Math"/>
                                </a:rPr>
                                <m:t>,</m:t>
                              </m:r>
                              <m:d>
                                <m:dPr>
                                  <m:ctrlPr>
                                    <a:rPr lang="en-US" sz="1800" i="1" smtClean="0">
                                      <a:solidFill>
                                        <a:srgbClr val="FF0000"/>
                                      </a:solidFill>
                                      <a:latin typeface="Cambria Math"/>
                                    </a:rPr>
                                  </m:ctrlPr>
                                </m:dPr>
                                <m:e>
                                  <m:r>
                                    <m:rPr>
                                      <m:sty m:val="p"/>
                                    </m:rPr>
                                    <a:rPr lang="en-US" sz="1800">
                                      <a:solidFill>
                                        <a:srgbClr val="FF0000"/>
                                      </a:solidFill>
                                      <a:latin typeface="Cambria Math"/>
                                    </a:rPr>
                                    <m:t>log</m:t>
                                  </m:r>
                                  <m:d>
                                    <m:dPr>
                                      <m:ctrlPr>
                                        <a:rPr lang="en-US" sz="1800" i="1">
                                          <a:solidFill>
                                            <a:srgbClr val="FF0000"/>
                                          </a:solidFill>
                                          <a:latin typeface="Cambria Math"/>
                                        </a:rPr>
                                      </m:ctrlPr>
                                    </m:dPr>
                                    <m:e>
                                      <m:r>
                                        <a:rPr lang="en-US" sz="1800" i="1">
                                          <a:solidFill>
                                            <a:srgbClr val="FF0000"/>
                                          </a:solidFill>
                                          <a:latin typeface="Cambria Math"/>
                                        </a:rPr>
                                        <m:t>𝑛</m:t>
                                      </m:r>
                                    </m:e>
                                  </m:d>
                                  <m:r>
                                    <a:rPr lang="en-US" sz="1800" b="0" i="1" smtClean="0">
                                      <a:solidFill>
                                        <a:srgbClr val="FF0000"/>
                                      </a:solidFill>
                                      <a:latin typeface="Cambria Math"/>
                                    </a:rPr>
                                    <m:t>+</m:t>
                                  </m:r>
                                  <m:sSub>
                                    <m:sSubPr>
                                      <m:ctrlPr>
                                        <a:rPr lang="en-US" sz="1800" i="1">
                                          <a:solidFill>
                                            <a:srgbClr val="FF0000"/>
                                          </a:solidFill>
                                          <a:latin typeface="Cambria Math"/>
                                        </a:rPr>
                                      </m:ctrlPr>
                                    </m:sSubPr>
                                    <m:e>
                                      <m:r>
                                        <a:rPr lang="en-US" sz="1800" i="1">
                                          <a:solidFill>
                                            <a:srgbClr val="FF0000"/>
                                          </a:solidFill>
                                          <a:latin typeface="Cambria Math"/>
                                        </a:rPr>
                                        <m:t>𝑐</m:t>
                                      </m:r>
                                    </m:e>
                                    <m:sub>
                                      <m:r>
                                        <a:rPr lang="en-US" sz="1800" i="1">
                                          <a:solidFill>
                                            <a:srgbClr val="FF0000"/>
                                          </a:solidFill>
                                          <a:latin typeface="Cambria Math"/>
                                        </a:rPr>
                                        <m:t>𝑛</m:t>
                                      </m:r>
                                    </m:sub>
                                  </m:sSub>
                                </m:e>
                              </m:d>
                              <m:r>
                                <a:rPr lang="en-US" sz="1800" i="1">
                                  <a:solidFill>
                                    <a:srgbClr val="FF0000"/>
                                  </a:solidFill>
                                  <a:latin typeface="Cambria Math"/>
                                </a:rPr>
                                <m:t>/</m:t>
                              </m:r>
                              <m:r>
                                <a:rPr lang="en-US" sz="1800" i="1">
                                  <a:solidFill>
                                    <a:srgbClr val="FF0000"/>
                                  </a:solidFill>
                                  <a:latin typeface="Cambria Math"/>
                                </a:rPr>
                                <m:t>𝑛</m:t>
                              </m:r>
                            </m:e>
                          </m:d>
                          <m:r>
                            <a:rPr lang="en-US" sz="1800" i="1">
                              <a:solidFill>
                                <a:srgbClr val="FF0000"/>
                              </a:solidFill>
                              <a:latin typeface="Cambria Math"/>
                            </a:rPr>
                            <m:t> </m:t>
                          </m:r>
                          <m:r>
                            <m:rPr>
                              <m:nor/>
                            </m:rPr>
                            <a:rPr lang="en-US" sz="1800">
                              <a:solidFill>
                                <a:srgbClr val="FF0000"/>
                              </a:solidFill>
                              <a:latin typeface="Cambria Math"/>
                            </a:rPr>
                            <m:t>connected</m:t>
                          </m:r>
                        </m:e>
                      </m:d>
                      <m:r>
                        <a:rPr lang="en-US" sz="1800" i="1" smtClean="0">
                          <a:solidFill>
                            <a:srgbClr val="FF0000"/>
                          </a:solidFill>
                          <a:latin typeface="Cambria Math"/>
                          <a:ea typeface="Cambria Math"/>
                        </a:rPr>
                        <m:t>→</m:t>
                      </m:r>
                      <m:r>
                        <a:rPr lang="en-US" sz="1800" b="0" i="1" smtClean="0">
                          <a:solidFill>
                            <a:srgbClr val="FF0000"/>
                          </a:solidFill>
                          <a:latin typeface="Cambria Math"/>
                          <a:ea typeface="Cambria Math"/>
                        </a:rPr>
                        <m:t>1</m:t>
                      </m:r>
                    </m:oMath>
                  </m:oMathPara>
                </a14:m>
                <a:endParaRPr lang="fr-FR" sz="1800" dirty="0" smtClean="0">
                  <a:solidFill>
                    <a:srgbClr val="FF0000"/>
                  </a:solidFill>
                </a:endParaRPr>
              </a:p>
              <a:p>
                <a:pPr marL="0" indent="0">
                  <a:buNone/>
                </a:pPr>
                <a:r>
                  <a:rPr lang="en-US" sz="1800" dirty="0">
                    <a:solidFill>
                      <a:srgbClr val="FF0000"/>
                    </a:solidFill>
                  </a:rPr>
                  <a:t>	</a:t>
                </a:r>
                <a:r>
                  <a:rPr lang="en-US" sz="1800" dirty="0" smtClean="0">
                    <a:solidFill>
                      <a:srgbClr val="FF0000"/>
                    </a:solidFill>
                  </a:rPr>
                  <a:t>	</a:t>
                </a:r>
                <a14:m>
                  <m:oMath xmlns:m="http://schemas.openxmlformats.org/officeDocument/2006/math">
                    <m:r>
                      <a:rPr lang="en-US" sz="1800" b="0" i="0" smtClean="0">
                        <a:solidFill>
                          <a:srgbClr val="FF0000"/>
                        </a:solidFill>
                        <a:latin typeface="Cambria Math"/>
                      </a:rPr>
                      <m:t>    </m:t>
                    </m:r>
                    <m:r>
                      <a:rPr lang="en-US" sz="1800" b="0" i="1" smtClean="0">
                        <a:solidFill>
                          <a:srgbClr val="FF0000"/>
                        </a:solidFill>
                        <a:latin typeface="Cambria Math"/>
                      </a:rPr>
                      <m:t>  </m:t>
                    </m:r>
                    <m:r>
                      <a:rPr lang="en-US" sz="1800" i="1">
                        <a:solidFill>
                          <a:srgbClr val="FF0000"/>
                        </a:solidFill>
                        <a:latin typeface="Cambria Math"/>
                      </a:rPr>
                      <m:t>𝑃</m:t>
                    </m:r>
                    <m:d>
                      <m:dPr>
                        <m:ctrlPr>
                          <a:rPr lang="en-US" sz="1800" i="1">
                            <a:solidFill>
                              <a:srgbClr val="FF0000"/>
                            </a:solidFill>
                            <a:latin typeface="Cambria Math"/>
                          </a:rPr>
                        </m:ctrlPr>
                      </m:dPr>
                      <m:e>
                        <m:r>
                          <a:rPr lang="en-US" sz="1800" i="1">
                            <a:solidFill>
                              <a:srgbClr val="FF0000"/>
                            </a:solidFill>
                            <a:latin typeface="Cambria Math"/>
                          </a:rPr>
                          <m:t>𝐺</m:t>
                        </m:r>
                        <m:d>
                          <m:dPr>
                            <m:ctrlPr>
                              <a:rPr lang="en-US" sz="1800" i="1">
                                <a:solidFill>
                                  <a:srgbClr val="FF0000"/>
                                </a:solidFill>
                                <a:latin typeface="Cambria Math"/>
                              </a:rPr>
                            </m:ctrlPr>
                          </m:dPr>
                          <m:e>
                            <m:r>
                              <a:rPr lang="en-US" sz="1800" i="1">
                                <a:solidFill>
                                  <a:srgbClr val="FF0000"/>
                                </a:solidFill>
                                <a:latin typeface="Cambria Math"/>
                              </a:rPr>
                              <m:t>𝑛</m:t>
                            </m:r>
                            <m:r>
                              <a:rPr lang="en-US" sz="1800" i="1">
                                <a:solidFill>
                                  <a:srgbClr val="FF0000"/>
                                </a:solidFill>
                                <a:latin typeface="Cambria Math"/>
                              </a:rPr>
                              <m:t>,</m:t>
                            </m:r>
                            <m:d>
                              <m:dPr>
                                <m:ctrlPr>
                                  <a:rPr lang="en-US" sz="1800" i="1">
                                    <a:solidFill>
                                      <a:srgbClr val="FF0000"/>
                                    </a:solidFill>
                                    <a:latin typeface="Cambria Math"/>
                                  </a:rPr>
                                </m:ctrlPr>
                              </m:dPr>
                              <m:e>
                                <m:r>
                                  <m:rPr>
                                    <m:sty m:val="p"/>
                                  </m:rPr>
                                  <a:rPr lang="en-US" sz="1800">
                                    <a:solidFill>
                                      <a:srgbClr val="FF0000"/>
                                    </a:solidFill>
                                    <a:latin typeface="Cambria Math"/>
                                  </a:rPr>
                                  <m:t>log</m:t>
                                </m:r>
                                <m:d>
                                  <m:dPr>
                                    <m:ctrlPr>
                                      <a:rPr lang="en-US" sz="1800" i="1">
                                        <a:solidFill>
                                          <a:srgbClr val="FF0000"/>
                                        </a:solidFill>
                                        <a:latin typeface="Cambria Math"/>
                                      </a:rPr>
                                    </m:ctrlPr>
                                  </m:dPr>
                                  <m:e>
                                    <m:r>
                                      <a:rPr lang="en-US" sz="1800" i="1">
                                        <a:solidFill>
                                          <a:srgbClr val="FF0000"/>
                                        </a:solidFill>
                                        <a:latin typeface="Cambria Math"/>
                                      </a:rPr>
                                      <m:t>𝑛</m:t>
                                    </m:r>
                                  </m:e>
                                </m:d>
                                <m:r>
                                  <a:rPr lang="en-US" sz="1800" b="0" i="1" smtClean="0">
                                    <a:solidFill>
                                      <a:srgbClr val="FF0000"/>
                                    </a:solidFill>
                                    <a:latin typeface="Cambria Math"/>
                                  </a:rPr>
                                  <m:t>−</m:t>
                                </m:r>
                                <m:sSub>
                                  <m:sSubPr>
                                    <m:ctrlPr>
                                      <a:rPr lang="en-US" sz="1800" i="1">
                                        <a:solidFill>
                                          <a:srgbClr val="FF0000"/>
                                        </a:solidFill>
                                        <a:latin typeface="Cambria Math"/>
                                      </a:rPr>
                                    </m:ctrlPr>
                                  </m:sSubPr>
                                  <m:e>
                                    <m:r>
                                      <a:rPr lang="en-US" sz="1800" i="1">
                                        <a:solidFill>
                                          <a:srgbClr val="FF0000"/>
                                        </a:solidFill>
                                        <a:latin typeface="Cambria Math"/>
                                      </a:rPr>
                                      <m:t>𝑐</m:t>
                                    </m:r>
                                  </m:e>
                                  <m:sub>
                                    <m:r>
                                      <a:rPr lang="en-US" sz="1800" i="1">
                                        <a:solidFill>
                                          <a:srgbClr val="FF0000"/>
                                        </a:solidFill>
                                        <a:latin typeface="Cambria Math"/>
                                      </a:rPr>
                                      <m:t>𝑛</m:t>
                                    </m:r>
                                  </m:sub>
                                </m:sSub>
                              </m:e>
                            </m:d>
                            <m:r>
                              <a:rPr lang="en-US" sz="1800" i="1">
                                <a:solidFill>
                                  <a:srgbClr val="FF0000"/>
                                </a:solidFill>
                                <a:latin typeface="Cambria Math"/>
                              </a:rPr>
                              <m:t>/</m:t>
                            </m:r>
                            <m:r>
                              <a:rPr lang="en-US" sz="1800" i="1">
                                <a:solidFill>
                                  <a:srgbClr val="FF0000"/>
                                </a:solidFill>
                                <a:latin typeface="Cambria Math"/>
                              </a:rPr>
                              <m:t>𝑛</m:t>
                            </m:r>
                          </m:e>
                        </m:d>
                        <m:r>
                          <a:rPr lang="en-US" sz="1800" i="1">
                            <a:solidFill>
                              <a:srgbClr val="FF0000"/>
                            </a:solidFill>
                            <a:latin typeface="Cambria Math"/>
                          </a:rPr>
                          <m:t> </m:t>
                        </m:r>
                        <m:r>
                          <m:rPr>
                            <m:nor/>
                          </m:rPr>
                          <a:rPr lang="en-US" sz="1800">
                            <a:solidFill>
                              <a:srgbClr val="FF0000"/>
                            </a:solidFill>
                            <a:latin typeface="Cambria Math"/>
                          </a:rPr>
                          <m:t>connected</m:t>
                        </m:r>
                      </m:e>
                    </m:d>
                    <m:r>
                      <a:rPr lang="en-US" sz="1800" i="1">
                        <a:solidFill>
                          <a:srgbClr val="FF0000"/>
                        </a:solidFill>
                        <a:latin typeface="Cambria Math"/>
                        <a:ea typeface="Cambria Math"/>
                      </a:rPr>
                      <m:t>→</m:t>
                    </m:r>
                    <m:r>
                      <a:rPr lang="en-US" sz="1800" b="0" i="1" smtClean="0">
                        <a:solidFill>
                          <a:srgbClr val="FF0000"/>
                        </a:solidFill>
                        <a:latin typeface="Cambria Math"/>
                        <a:ea typeface="Cambria Math"/>
                      </a:rPr>
                      <m:t>0</m:t>
                    </m:r>
                  </m:oMath>
                </a14:m>
                <a:endParaRPr lang="fr-FR" sz="1800" dirty="0">
                  <a:solidFill>
                    <a:srgbClr val="FF0000"/>
                  </a:solidFill>
                </a:endParaRPr>
              </a:p>
              <a:p>
                <a:pPr marL="0" indent="0">
                  <a:buNone/>
                </a:pPr>
                <a:r>
                  <a:rPr lang="en-US" sz="1800" dirty="0" smtClean="0"/>
                  <a:t>[Proof elements: whiteboard]</a:t>
                </a:r>
                <a:endParaRPr lang="fr-FR" sz="1800" dirty="0"/>
              </a:p>
            </p:txBody>
          </p:sp>
        </mc:Choice>
        <mc:Fallback>
          <p:sp>
            <p:nvSpPr>
              <p:cNvPr id="3" name="Espace réservé du contenu 2"/>
              <p:cNvSpPr>
                <a:spLocks noGrp="1" noRot="1" noChangeAspect="1" noMove="1" noResize="1" noEditPoints="1" noAdjustHandles="1" noChangeArrowheads="1" noChangeShapeType="1" noTextEdit="1"/>
              </p:cNvSpPr>
              <p:nvPr>
                <p:ph idx="1"/>
              </p:nvPr>
            </p:nvSpPr>
            <p:spPr>
              <a:blipFill rotWithShape="1">
                <a:blip r:embed="rId2"/>
                <a:stretch>
                  <a:fillRect l="-444"/>
                </a:stretch>
              </a:blipFill>
            </p:spPr>
            <p:txBody>
              <a:bodyPr/>
              <a:lstStyle/>
              <a:p>
                <a:r>
                  <a:rPr lang="fr-FR">
                    <a:noFill/>
                  </a:rPr>
                  <a:t> </a:t>
                </a:r>
              </a:p>
            </p:txBody>
          </p:sp>
        </mc:Fallback>
      </mc:AlternateContent>
      <p:cxnSp>
        <p:nvCxnSpPr>
          <p:cNvPr id="5" name="Connecteur droit avec flèche 4"/>
          <p:cNvCxnSpPr/>
          <p:nvPr/>
        </p:nvCxnSpPr>
        <p:spPr>
          <a:xfrm flipV="1">
            <a:off x="1619672" y="1772816"/>
            <a:ext cx="0" cy="1152128"/>
          </a:xfrm>
          <a:prstGeom prst="straightConnector1">
            <a:avLst/>
          </a:prstGeom>
          <a:ln w="50800">
            <a:tailEnd type="arrow"/>
          </a:ln>
        </p:spPr>
        <p:style>
          <a:lnRef idx="1">
            <a:schemeClr val="accent1"/>
          </a:lnRef>
          <a:fillRef idx="0">
            <a:schemeClr val="accent1"/>
          </a:fillRef>
          <a:effectRef idx="0">
            <a:schemeClr val="accent1"/>
          </a:effectRef>
          <a:fontRef idx="minor">
            <a:schemeClr val="tx1"/>
          </a:fontRef>
        </p:style>
      </p:cxnSp>
      <p:cxnSp>
        <p:nvCxnSpPr>
          <p:cNvPr id="6" name="Connecteur droit avec flèche 5"/>
          <p:cNvCxnSpPr/>
          <p:nvPr/>
        </p:nvCxnSpPr>
        <p:spPr>
          <a:xfrm>
            <a:off x="1619672" y="2924944"/>
            <a:ext cx="3087960" cy="0"/>
          </a:xfrm>
          <a:prstGeom prst="straightConnector1">
            <a:avLst/>
          </a:prstGeom>
          <a:ln w="50800">
            <a:tailEnd type="arrow"/>
          </a:ln>
        </p:spPr>
        <p:style>
          <a:lnRef idx="1">
            <a:schemeClr val="accent1"/>
          </a:lnRef>
          <a:fillRef idx="0">
            <a:schemeClr val="accent1"/>
          </a:fillRef>
          <a:effectRef idx="0">
            <a:schemeClr val="accent1"/>
          </a:effectRef>
          <a:fontRef idx="minor">
            <a:schemeClr val="tx1"/>
          </a:fontRef>
        </p:style>
      </p:cxnSp>
      <p:cxnSp>
        <p:nvCxnSpPr>
          <p:cNvPr id="8" name="Connecteur droit avec flèche 7"/>
          <p:cNvCxnSpPr/>
          <p:nvPr/>
        </p:nvCxnSpPr>
        <p:spPr>
          <a:xfrm>
            <a:off x="2411760" y="2924944"/>
            <a:ext cx="0" cy="152400"/>
          </a:xfrm>
          <a:prstGeom prst="straightConnector1">
            <a:avLst/>
          </a:prstGeom>
          <a:ln w="50800">
            <a:tailEnd type="none"/>
          </a:ln>
        </p:spPr>
        <p:style>
          <a:lnRef idx="1">
            <a:schemeClr val="accent1"/>
          </a:lnRef>
          <a:fillRef idx="0">
            <a:schemeClr val="accent1"/>
          </a:fillRef>
          <a:effectRef idx="0">
            <a:schemeClr val="accent1"/>
          </a:effectRef>
          <a:fontRef idx="minor">
            <a:schemeClr val="tx1"/>
          </a:fontRef>
        </p:style>
      </p:cxnSp>
      <p:cxnSp>
        <p:nvCxnSpPr>
          <p:cNvPr id="11" name="Connecteur droit avec flèche 10"/>
          <p:cNvCxnSpPr/>
          <p:nvPr/>
        </p:nvCxnSpPr>
        <p:spPr>
          <a:xfrm>
            <a:off x="1619672" y="2132856"/>
            <a:ext cx="2952328" cy="0"/>
          </a:xfrm>
          <a:prstGeom prst="straightConnector1">
            <a:avLst/>
          </a:prstGeom>
          <a:ln w="25400">
            <a:prstDash val="dash"/>
            <a:tailEnd type="none"/>
          </a:ln>
        </p:spPr>
        <p:style>
          <a:lnRef idx="1">
            <a:schemeClr val="accent1"/>
          </a:lnRef>
          <a:fillRef idx="0">
            <a:schemeClr val="accent1"/>
          </a:fillRef>
          <a:effectRef idx="0">
            <a:schemeClr val="accent1"/>
          </a:effectRef>
          <a:fontRef idx="minor">
            <a:schemeClr val="tx1"/>
          </a:fontRef>
        </p:style>
      </p:cxnSp>
      <p:sp>
        <p:nvSpPr>
          <p:cNvPr id="14" name="Forme libre 13"/>
          <p:cNvSpPr/>
          <p:nvPr/>
        </p:nvSpPr>
        <p:spPr>
          <a:xfrm>
            <a:off x="2408349" y="2202287"/>
            <a:ext cx="2163651" cy="682581"/>
          </a:xfrm>
          <a:custGeom>
            <a:avLst/>
            <a:gdLst>
              <a:gd name="connsiteX0" fmla="*/ 0 w 2163651"/>
              <a:gd name="connsiteY0" fmla="*/ 682581 h 682581"/>
              <a:gd name="connsiteX1" fmla="*/ 154547 w 2163651"/>
              <a:gd name="connsiteY1" fmla="*/ 373488 h 682581"/>
              <a:gd name="connsiteX2" fmla="*/ 579550 w 2163651"/>
              <a:gd name="connsiteY2" fmla="*/ 141668 h 682581"/>
              <a:gd name="connsiteX3" fmla="*/ 1017431 w 2163651"/>
              <a:gd name="connsiteY3" fmla="*/ 64395 h 682581"/>
              <a:gd name="connsiteX4" fmla="*/ 1622738 w 2163651"/>
              <a:gd name="connsiteY4" fmla="*/ 12879 h 682581"/>
              <a:gd name="connsiteX5" fmla="*/ 2163651 w 2163651"/>
              <a:gd name="connsiteY5" fmla="*/ 0 h 682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63651" h="682581">
                <a:moveTo>
                  <a:pt x="0" y="682581"/>
                </a:moveTo>
                <a:cubicBezTo>
                  <a:pt x="28977" y="573110"/>
                  <a:pt x="57955" y="463640"/>
                  <a:pt x="154547" y="373488"/>
                </a:cubicBezTo>
                <a:cubicBezTo>
                  <a:pt x="251139" y="283336"/>
                  <a:pt x="435736" y="193183"/>
                  <a:pt x="579550" y="141668"/>
                </a:cubicBezTo>
                <a:cubicBezTo>
                  <a:pt x="723364" y="90152"/>
                  <a:pt x="843566" y="85860"/>
                  <a:pt x="1017431" y="64395"/>
                </a:cubicBezTo>
                <a:cubicBezTo>
                  <a:pt x="1191296" y="42930"/>
                  <a:pt x="1431701" y="23611"/>
                  <a:pt x="1622738" y="12879"/>
                </a:cubicBezTo>
                <a:cubicBezTo>
                  <a:pt x="1813775" y="2146"/>
                  <a:pt x="1988713" y="1073"/>
                  <a:pt x="2163651" y="0"/>
                </a:cubicBezTo>
              </a:path>
            </a:pathLst>
          </a:cu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5" name="Connecteur droit avec flèche 14"/>
          <p:cNvCxnSpPr/>
          <p:nvPr/>
        </p:nvCxnSpPr>
        <p:spPr>
          <a:xfrm flipH="1">
            <a:off x="1619672" y="2852936"/>
            <a:ext cx="788677" cy="0"/>
          </a:xfrm>
          <a:prstGeom prst="straightConnector1">
            <a:avLst/>
          </a:prstGeom>
          <a:ln w="38100">
            <a:solidFill>
              <a:srgbClr val="00B050"/>
            </a:solidFill>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8" name="ZoneTexte 17"/>
              <p:cNvSpPr txBox="1"/>
              <p:nvPr/>
            </p:nvSpPr>
            <p:spPr>
              <a:xfrm>
                <a:off x="4644008" y="2791961"/>
                <a:ext cx="1409873" cy="276999"/>
              </a:xfrm>
              <a:prstGeom prst="rect">
                <a:avLst/>
              </a:prstGeom>
              <a:noFill/>
            </p:spPr>
            <p:txBody>
              <a:bodyPr wrap="none" rtlCol="0">
                <a:spAutoFit/>
              </a:bodyPr>
              <a:lstStyle/>
              <a:p>
                <a:r>
                  <a:rPr lang="en-US" sz="1200" dirty="0" smtClean="0"/>
                  <a:t>Average degree </a:t>
                </a:r>
                <a14:m>
                  <m:oMath xmlns:m="http://schemas.openxmlformats.org/officeDocument/2006/math">
                    <m:r>
                      <a:rPr lang="en-US" sz="1200" b="0" i="1" smtClean="0">
                        <a:solidFill>
                          <a:srgbClr val="FF0000"/>
                        </a:solidFill>
                        <a:latin typeface="Cambria Math"/>
                      </a:rPr>
                      <m:t>𝑑</m:t>
                    </m:r>
                  </m:oMath>
                </a14:m>
                <a:endParaRPr lang="fr-FR" sz="1200" dirty="0">
                  <a:solidFill>
                    <a:srgbClr val="FF0000"/>
                  </a:solidFill>
                </a:endParaRPr>
              </a:p>
            </p:txBody>
          </p:sp>
        </mc:Choice>
        <mc:Fallback>
          <p:sp>
            <p:nvSpPr>
              <p:cNvPr id="18" name="ZoneTexte 17"/>
              <p:cNvSpPr txBox="1">
                <a:spLocks noRot="1" noChangeAspect="1" noMove="1" noResize="1" noEditPoints="1" noAdjustHandles="1" noChangeArrowheads="1" noChangeShapeType="1" noTextEdit="1"/>
              </p:cNvSpPr>
              <p:nvPr/>
            </p:nvSpPr>
            <p:spPr>
              <a:xfrm>
                <a:off x="4644008" y="2791961"/>
                <a:ext cx="1409873" cy="276999"/>
              </a:xfrm>
              <a:prstGeom prst="rect">
                <a:avLst/>
              </a:prstGeom>
              <a:blipFill rotWithShape="1">
                <a:blip r:embed="rId3"/>
                <a:stretch>
                  <a:fillRect l="-433" t="-2222" b="-15556"/>
                </a:stretch>
              </a:blipFill>
            </p:spPr>
            <p:txBody>
              <a:bodyPr/>
              <a:lstStyle/>
              <a:p>
                <a:r>
                  <a:rPr lang="fr-FR">
                    <a:noFill/>
                  </a:rPr>
                  <a:t> </a:t>
                </a:r>
              </a:p>
            </p:txBody>
          </p:sp>
        </mc:Fallback>
      </mc:AlternateContent>
      <mc:AlternateContent xmlns:mc="http://schemas.openxmlformats.org/markup-compatibility/2006">
        <mc:Choice xmlns:a14="http://schemas.microsoft.com/office/drawing/2010/main" Requires="a14">
          <p:sp>
            <p:nvSpPr>
              <p:cNvPr id="19" name="ZoneTexte 18"/>
              <p:cNvSpPr txBox="1"/>
              <p:nvPr/>
            </p:nvSpPr>
            <p:spPr>
              <a:xfrm>
                <a:off x="611560" y="1465039"/>
                <a:ext cx="4339265" cy="307777"/>
              </a:xfrm>
              <a:prstGeom prst="rect">
                <a:avLst/>
              </a:prstGeom>
              <a:noFill/>
            </p:spPr>
            <p:txBody>
              <a:bodyPr wrap="none" rtlCol="0">
                <a:spAutoFit/>
              </a:bodyPr>
              <a:lstStyle/>
              <a:p>
                <a:r>
                  <a:rPr lang="en-US" sz="1400" dirty="0" smtClean="0"/>
                  <a:t>Density </a:t>
                </a:r>
                <a14:m>
                  <m:oMath xmlns:m="http://schemas.openxmlformats.org/officeDocument/2006/math">
                    <m:d>
                      <m:dPr>
                        <m:begChr m:val="|"/>
                        <m:endChr m:val="|"/>
                        <m:ctrlPr>
                          <a:rPr lang="en-US" sz="1400" b="0" i="1" smtClean="0">
                            <a:solidFill>
                              <a:srgbClr val="FF0000"/>
                            </a:solidFill>
                            <a:latin typeface="Cambria Math"/>
                          </a:rPr>
                        </m:ctrlPr>
                      </m:dPr>
                      <m:e>
                        <m:r>
                          <a:rPr lang="en-US" sz="1400" b="0" i="1" smtClean="0">
                            <a:solidFill>
                              <a:srgbClr val="FF0000"/>
                            </a:solidFill>
                            <a:latin typeface="Cambria Math"/>
                          </a:rPr>
                          <m:t>𝐶</m:t>
                        </m:r>
                      </m:e>
                    </m:d>
                    <m:r>
                      <a:rPr lang="en-US" sz="1400" b="0" i="1" smtClean="0">
                        <a:solidFill>
                          <a:srgbClr val="FF0000"/>
                        </a:solidFill>
                        <a:latin typeface="Cambria Math"/>
                      </a:rPr>
                      <m:t>/</m:t>
                    </m:r>
                    <m:r>
                      <a:rPr lang="en-US" sz="1400" b="0" i="1" smtClean="0">
                        <a:solidFill>
                          <a:srgbClr val="FF0000"/>
                        </a:solidFill>
                        <a:latin typeface="Cambria Math"/>
                      </a:rPr>
                      <m:t>𝑛</m:t>
                    </m:r>
                  </m:oMath>
                </a14:m>
                <a:r>
                  <a:rPr lang="fr-FR" sz="1400" dirty="0" smtClean="0">
                    <a:solidFill>
                      <a:srgbClr val="FF0000"/>
                    </a:solidFill>
                  </a:rPr>
                  <a:t> </a:t>
                </a:r>
                <a:r>
                  <a:rPr lang="fr-FR" sz="1400" dirty="0" smtClean="0"/>
                  <a:t>of </a:t>
                </a:r>
                <a:r>
                  <a:rPr lang="fr-FR" sz="1400" dirty="0" err="1" smtClean="0"/>
                  <a:t>largest</a:t>
                </a:r>
                <a:r>
                  <a:rPr lang="fr-FR" sz="1400" dirty="0" smtClean="0"/>
                  <a:t> </a:t>
                </a:r>
                <a:r>
                  <a:rPr lang="fr-FR" sz="1400" dirty="0" err="1" smtClean="0"/>
                  <a:t>connected</a:t>
                </a:r>
                <a:r>
                  <a:rPr lang="fr-FR" sz="1400" dirty="0" smtClean="0"/>
                  <a:t> cpt </a:t>
                </a:r>
                <a14:m>
                  <m:oMath xmlns:m="http://schemas.openxmlformats.org/officeDocument/2006/math">
                    <m:r>
                      <a:rPr lang="en-US" sz="1400" b="0" i="1" smtClean="0">
                        <a:solidFill>
                          <a:srgbClr val="FF0000"/>
                        </a:solidFill>
                        <a:latin typeface="Cambria Math"/>
                      </a:rPr>
                      <m:t>𝐶</m:t>
                    </m:r>
                    <m:r>
                      <a:rPr lang="en-US" sz="1400" b="0" i="1" smtClean="0">
                        <a:latin typeface="Cambria Math"/>
                      </a:rPr>
                      <m:t> </m:t>
                    </m:r>
                  </m:oMath>
                </a14:m>
                <a:r>
                  <a:rPr lang="fr-FR" sz="1400" dirty="0" smtClean="0"/>
                  <a:t>in</a:t>
                </a:r>
                <a:r>
                  <a:rPr lang="en-US" sz="1400" dirty="0"/>
                  <a:t> </a:t>
                </a:r>
                <a14:m>
                  <m:oMath xmlns:m="http://schemas.openxmlformats.org/officeDocument/2006/math">
                    <m:r>
                      <a:rPr lang="en-US" sz="1400" i="1" smtClean="0">
                        <a:solidFill>
                          <a:srgbClr val="FF0000"/>
                        </a:solidFill>
                        <a:latin typeface="Cambria Math"/>
                      </a:rPr>
                      <m:t>𝐺</m:t>
                    </m:r>
                    <m:d>
                      <m:dPr>
                        <m:ctrlPr>
                          <a:rPr lang="en-US" sz="1400" i="1">
                            <a:solidFill>
                              <a:srgbClr val="FF0000"/>
                            </a:solidFill>
                            <a:latin typeface="Cambria Math"/>
                          </a:rPr>
                        </m:ctrlPr>
                      </m:dPr>
                      <m:e>
                        <m:r>
                          <a:rPr lang="en-US" sz="1400" i="1">
                            <a:solidFill>
                              <a:srgbClr val="FF0000"/>
                            </a:solidFill>
                            <a:latin typeface="Cambria Math"/>
                          </a:rPr>
                          <m:t>𝑛</m:t>
                        </m:r>
                        <m:r>
                          <a:rPr lang="en-US" sz="1400" i="1">
                            <a:solidFill>
                              <a:srgbClr val="FF0000"/>
                            </a:solidFill>
                            <a:latin typeface="Cambria Math"/>
                          </a:rPr>
                          <m:t>,</m:t>
                        </m:r>
                        <m:r>
                          <a:rPr lang="en-US" sz="1400" i="1">
                            <a:solidFill>
                              <a:srgbClr val="FF0000"/>
                            </a:solidFill>
                            <a:latin typeface="Cambria Math"/>
                          </a:rPr>
                          <m:t>𝑎</m:t>
                        </m:r>
                        <m:r>
                          <a:rPr lang="en-US" sz="1400" i="1">
                            <a:solidFill>
                              <a:srgbClr val="FF0000"/>
                            </a:solidFill>
                            <a:latin typeface="Cambria Math"/>
                          </a:rPr>
                          <m:t>/</m:t>
                        </m:r>
                        <m:r>
                          <a:rPr lang="en-US" sz="1400" i="1">
                            <a:solidFill>
                              <a:srgbClr val="FF0000"/>
                            </a:solidFill>
                            <a:latin typeface="Cambria Math"/>
                          </a:rPr>
                          <m:t>𝑛</m:t>
                        </m:r>
                      </m:e>
                    </m:d>
                  </m:oMath>
                </a14:m>
                <a:endParaRPr lang="fr-FR" sz="1400" dirty="0"/>
              </a:p>
            </p:txBody>
          </p:sp>
        </mc:Choice>
        <mc:Fallback>
          <p:sp>
            <p:nvSpPr>
              <p:cNvPr id="19" name="ZoneTexte 18"/>
              <p:cNvSpPr txBox="1">
                <a:spLocks noRot="1" noChangeAspect="1" noMove="1" noResize="1" noEditPoints="1" noAdjustHandles="1" noChangeArrowheads="1" noChangeShapeType="1" noTextEdit="1"/>
              </p:cNvSpPr>
              <p:nvPr/>
            </p:nvSpPr>
            <p:spPr>
              <a:xfrm>
                <a:off x="611560" y="1465039"/>
                <a:ext cx="4339265" cy="307777"/>
              </a:xfrm>
              <a:prstGeom prst="rect">
                <a:avLst/>
              </a:prstGeom>
              <a:blipFill rotWithShape="1">
                <a:blip r:embed="rId4"/>
                <a:stretch>
                  <a:fillRect l="-281" t="-1961" b="-17647"/>
                </a:stretch>
              </a:blipFill>
            </p:spPr>
            <p:txBody>
              <a:bodyPr/>
              <a:lstStyle/>
              <a:p>
                <a:r>
                  <a:rPr lang="fr-FR">
                    <a:noFill/>
                  </a:rPr>
                  <a:t> </a:t>
                </a:r>
              </a:p>
            </p:txBody>
          </p:sp>
        </mc:Fallback>
      </mc:AlternateContent>
      <p:sp>
        <p:nvSpPr>
          <p:cNvPr id="20" name="ZoneTexte 19"/>
          <p:cNvSpPr txBox="1"/>
          <p:nvPr/>
        </p:nvSpPr>
        <p:spPr>
          <a:xfrm>
            <a:off x="2215267" y="3068960"/>
            <a:ext cx="269626" cy="276999"/>
          </a:xfrm>
          <a:prstGeom prst="rect">
            <a:avLst/>
          </a:prstGeom>
          <a:noFill/>
        </p:spPr>
        <p:txBody>
          <a:bodyPr wrap="none" rtlCol="0">
            <a:spAutoFit/>
          </a:bodyPr>
          <a:lstStyle/>
          <a:p>
            <a:r>
              <a:rPr lang="en-US" sz="1200" dirty="0" smtClean="0"/>
              <a:t>1</a:t>
            </a:r>
            <a:endParaRPr lang="fr-FR" sz="1200" dirty="0"/>
          </a:p>
        </p:txBody>
      </p:sp>
      <p:sp>
        <p:nvSpPr>
          <p:cNvPr id="22" name="ZoneTexte 21"/>
          <p:cNvSpPr txBox="1"/>
          <p:nvPr/>
        </p:nvSpPr>
        <p:spPr>
          <a:xfrm>
            <a:off x="1350046" y="1988840"/>
            <a:ext cx="269626" cy="276999"/>
          </a:xfrm>
          <a:prstGeom prst="rect">
            <a:avLst/>
          </a:prstGeom>
          <a:noFill/>
        </p:spPr>
        <p:txBody>
          <a:bodyPr wrap="none" rtlCol="0">
            <a:spAutoFit/>
          </a:bodyPr>
          <a:lstStyle/>
          <a:p>
            <a:r>
              <a:rPr lang="en-US" sz="1200" dirty="0" smtClean="0"/>
              <a:t>1</a:t>
            </a:r>
            <a:endParaRPr lang="fr-FR" sz="1200" dirty="0"/>
          </a:p>
        </p:txBody>
      </p:sp>
    </p:spTree>
    <p:extLst>
      <p:ext uri="{BB962C8B-B14F-4D97-AF65-F5344CB8AC3E}">
        <p14:creationId xmlns:p14="http://schemas.microsoft.com/office/powerpoint/2010/main" val="249381411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2"/>
          <p:cNvSpPr>
            <a:spLocks noGrp="1" noChangeArrowheads="1"/>
          </p:cNvSpPr>
          <p:nvPr>
            <p:ph type="title"/>
          </p:nvPr>
        </p:nvSpPr>
        <p:spPr/>
        <p:txBody>
          <a:bodyPr>
            <a:normAutofit fontScale="90000"/>
          </a:bodyPr>
          <a:lstStyle/>
          <a:p>
            <a:r>
              <a:rPr lang="en-GB"/>
              <a:t>Talk outline (1): Single message dissemination</a:t>
            </a:r>
          </a:p>
        </p:txBody>
      </p:sp>
      <p:sp>
        <p:nvSpPr>
          <p:cNvPr id="162819" name="Rectangle 3"/>
          <p:cNvSpPr>
            <a:spLocks noGrp="1" noChangeArrowheads="1"/>
          </p:cNvSpPr>
          <p:nvPr>
            <p:ph idx="1"/>
          </p:nvPr>
        </p:nvSpPr>
        <p:spPr/>
        <p:txBody>
          <a:bodyPr/>
          <a:lstStyle/>
          <a:p>
            <a:pPr>
              <a:lnSpc>
                <a:spcPct val="80000"/>
              </a:lnSpc>
              <a:buFont typeface="Wingdings" pitchFamily="2" charset="2"/>
              <a:buNone/>
            </a:pPr>
            <a:r>
              <a:rPr lang="en-GB" sz="900"/>
              <a:t>	</a:t>
            </a:r>
            <a:r>
              <a:rPr lang="en-GB" sz="2000"/>
              <a:t>Unstructured case:</a:t>
            </a:r>
          </a:p>
          <a:p>
            <a:pPr lvl="1">
              <a:lnSpc>
                <a:spcPct val="80000"/>
              </a:lnSpc>
            </a:pPr>
            <a:r>
              <a:rPr lang="en-GB" sz="1800"/>
              <a:t>Fraction of receivers reached </a:t>
            </a:r>
          </a:p>
          <a:p>
            <a:pPr lvl="2">
              <a:lnSpc>
                <a:spcPct val="80000"/>
              </a:lnSpc>
            </a:pPr>
            <a:r>
              <a:rPr lang="en-GB" sz="1400"/>
              <a:t>giant components in random graphs;</a:t>
            </a:r>
          </a:p>
          <a:p>
            <a:pPr lvl="2">
              <a:lnSpc>
                <a:spcPct val="80000"/>
              </a:lnSpc>
            </a:pPr>
            <a:r>
              <a:rPr lang="en-GB" sz="1400"/>
              <a:t>ODE models: impact of “rumour mongering”;</a:t>
            </a:r>
          </a:p>
          <a:p>
            <a:pPr lvl="1">
              <a:lnSpc>
                <a:spcPct val="80000"/>
              </a:lnSpc>
            </a:pPr>
            <a:r>
              <a:rPr lang="en-GB" sz="1800"/>
              <a:t>Probability of successful broadcast </a:t>
            </a:r>
          </a:p>
          <a:p>
            <a:pPr lvl="2">
              <a:lnSpc>
                <a:spcPct val="80000"/>
              </a:lnSpc>
            </a:pPr>
            <a:r>
              <a:rPr lang="en-GB" sz="1400"/>
              <a:t>Erdos-Renyi phase transition for graph connectivity</a:t>
            </a:r>
          </a:p>
          <a:p>
            <a:pPr lvl="1">
              <a:lnSpc>
                <a:spcPct val="80000"/>
              </a:lnSpc>
            </a:pPr>
            <a:r>
              <a:rPr lang="en-GB" sz="1800"/>
              <a:t>Time to successful broadcast </a:t>
            </a:r>
          </a:p>
          <a:p>
            <a:pPr lvl="2">
              <a:lnSpc>
                <a:spcPct val="80000"/>
              </a:lnSpc>
            </a:pPr>
            <a:r>
              <a:rPr lang="en-GB" sz="1400"/>
              <a:t>Infect and die model: Diameter of random graphs</a:t>
            </a:r>
          </a:p>
          <a:p>
            <a:pPr lvl="2">
              <a:lnSpc>
                <a:spcPct val="80000"/>
              </a:lnSpc>
            </a:pPr>
            <a:r>
              <a:rPr lang="en-GB" sz="1400"/>
              <a:t>Infect forever model: Pittel’s identity</a:t>
            </a:r>
          </a:p>
          <a:p>
            <a:pPr>
              <a:lnSpc>
                <a:spcPct val="80000"/>
              </a:lnSpc>
              <a:buFont typeface="Wingdings" pitchFamily="2" charset="2"/>
              <a:buNone/>
            </a:pPr>
            <a:endParaRPr lang="en-GB" sz="1400"/>
          </a:p>
          <a:p>
            <a:pPr>
              <a:lnSpc>
                <a:spcPct val="80000"/>
              </a:lnSpc>
              <a:buFont typeface="Wingdings" pitchFamily="2" charset="2"/>
              <a:buNone/>
            </a:pPr>
            <a:r>
              <a:rPr lang="en-GB" sz="1800"/>
              <a:t>	</a:t>
            </a:r>
            <a:r>
              <a:rPr lang="en-GB" sz="2000"/>
              <a:t>Topologically structured case:</a:t>
            </a:r>
          </a:p>
          <a:p>
            <a:pPr lvl="1">
              <a:lnSpc>
                <a:spcPct val="80000"/>
              </a:lnSpc>
            </a:pPr>
            <a:r>
              <a:rPr lang="en-GB" sz="1800"/>
              <a:t>Time to broadcast and graph diameter</a:t>
            </a:r>
          </a:p>
          <a:p>
            <a:pPr lvl="1">
              <a:lnSpc>
                <a:spcPct val="80000"/>
              </a:lnSpc>
            </a:pPr>
            <a:r>
              <a:rPr lang="en-GB" sz="1800"/>
              <a:t>Time to specific target in interest-based topologies</a:t>
            </a:r>
          </a:p>
          <a:p>
            <a:pPr lvl="1">
              <a:lnSpc>
                <a:spcPct val="80000"/>
              </a:lnSpc>
            </a:pPr>
            <a:r>
              <a:rPr lang="en-GB" sz="1800"/>
              <a:t>Information persistence:</a:t>
            </a:r>
          </a:p>
          <a:p>
            <a:pPr lvl="2">
              <a:lnSpc>
                <a:spcPct val="80000"/>
              </a:lnSpc>
            </a:pPr>
            <a:r>
              <a:rPr lang="en-GB" sz="1400"/>
              <a:t>Fast extinction and spectral radius of graph</a:t>
            </a:r>
          </a:p>
          <a:p>
            <a:pPr lvl="2">
              <a:lnSpc>
                <a:spcPct val="80000"/>
              </a:lnSpc>
            </a:pPr>
            <a:r>
              <a:rPr lang="en-GB" sz="1400"/>
              <a:t>Long survival and isoperimetric constant of graph</a:t>
            </a:r>
          </a:p>
          <a:p>
            <a:pPr lvl="1">
              <a:lnSpc>
                <a:spcPct val="80000"/>
              </a:lnSpc>
            </a:pPr>
            <a:r>
              <a:rPr lang="en-GB" sz="1800"/>
              <a:t>Graph adaptation</a:t>
            </a:r>
          </a:p>
          <a:p>
            <a:pPr lvl="2">
              <a:lnSpc>
                <a:spcPct val="80000"/>
              </a:lnSpc>
            </a:pPr>
            <a:r>
              <a:rPr lang="en-GB" sz="1400"/>
              <a:t>Metropolis algorithm and failure resilience</a:t>
            </a: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2"/>
          <p:cNvSpPr>
            <a:spLocks noGrp="1" noChangeArrowheads="1"/>
          </p:cNvSpPr>
          <p:nvPr>
            <p:ph type="title"/>
          </p:nvPr>
        </p:nvSpPr>
        <p:spPr/>
        <p:txBody>
          <a:bodyPr>
            <a:normAutofit fontScale="90000"/>
          </a:bodyPr>
          <a:lstStyle/>
          <a:p>
            <a:r>
              <a:rPr lang="en-GB"/>
              <a:t>Talk outline (2):                        Multi-message dissemination</a:t>
            </a:r>
          </a:p>
        </p:txBody>
      </p:sp>
      <p:sp>
        <p:nvSpPr>
          <p:cNvPr id="160771" name="Rectangle 3"/>
          <p:cNvSpPr>
            <a:spLocks noGrp="1" noChangeArrowheads="1"/>
          </p:cNvSpPr>
          <p:nvPr>
            <p:ph idx="1"/>
          </p:nvPr>
        </p:nvSpPr>
        <p:spPr/>
        <p:txBody>
          <a:bodyPr/>
          <a:lstStyle/>
          <a:p>
            <a:pPr>
              <a:lnSpc>
                <a:spcPct val="80000"/>
              </a:lnSpc>
              <a:buFont typeface="Wingdings" pitchFamily="2" charset="2"/>
              <a:buNone/>
            </a:pPr>
            <a:r>
              <a:rPr lang="en-GB" sz="2600"/>
              <a:t>File dissemination and time to broadcast:</a:t>
            </a:r>
          </a:p>
          <a:p>
            <a:pPr lvl="2">
              <a:lnSpc>
                <a:spcPct val="80000"/>
              </a:lnSpc>
            </a:pPr>
            <a:r>
              <a:rPr lang="en-GB" sz="2500"/>
              <a:t>K+log(N) lower bound</a:t>
            </a:r>
          </a:p>
          <a:p>
            <a:pPr lvl="2">
              <a:lnSpc>
                <a:spcPct val="80000"/>
              </a:lnSpc>
            </a:pPr>
            <a:r>
              <a:rPr lang="en-GB" sz="2500"/>
              <a:t>Random network coding:</a:t>
            </a:r>
          </a:p>
          <a:p>
            <a:pPr lvl="3">
              <a:lnSpc>
                <a:spcPct val="80000"/>
              </a:lnSpc>
            </a:pPr>
            <a:r>
              <a:rPr lang="en-GB" sz="1800"/>
              <a:t>Optimality of “algebraic gossip”</a:t>
            </a:r>
          </a:p>
          <a:p>
            <a:pPr lvl="3">
              <a:lnSpc>
                <a:spcPct val="80000"/>
              </a:lnSpc>
            </a:pPr>
            <a:r>
              <a:rPr lang="en-GB" sz="1800"/>
              <a:t>Badness of random pull </a:t>
            </a:r>
          </a:p>
          <a:p>
            <a:pPr lvl="2">
              <a:lnSpc>
                <a:spcPct val="80000"/>
              </a:lnSpc>
            </a:pPr>
            <a:r>
              <a:rPr lang="en-GB" sz="2100"/>
              <a:t>Optimality without network coding</a:t>
            </a:r>
            <a:endParaRPr lang="en-GB" sz="2500"/>
          </a:p>
          <a:p>
            <a:pPr lvl="3">
              <a:lnSpc>
                <a:spcPct val="80000"/>
              </a:lnSpc>
            </a:pPr>
            <a:r>
              <a:rPr lang="en-GB" sz="1800"/>
              <a:t>Priority push+source coding </a:t>
            </a:r>
          </a:p>
          <a:p>
            <a:pPr lvl="3">
              <a:lnSpc>
                <a:spcPct val="80000"/>
              </a:lnSpc>
            </a:pPr>
            <a:r>
              <a:rPr lang="en-GB" sz="1800"/>
              <a:t>Interleaved push and pull</a:t>
            </a:r>
          </a:p>
          <a:p>
            <a:pPr lvl="3">
              <a:lnSpc>
                <a:spcPct val="80000"/>
              </a:lnSpc>
            </a:pPr>
            <a:endParaRPr lang="en-GB" sz="1800"/>
          </a:p>
          <a:p>
            <a:pPr>
              <a:lnSpc>
                <a:spcPct val="80000"/>
              </a:lnSpc>
              <a:buFont typeface="Wingdings" pitchFamily="2" charset="2"/>
              <a:buNone/>
            </a:pPr>
            <a:r>
              <a:rPr lang="en-GB" sz="2600"/>
              <a:t>Live streaming and broadcast rate:</a:t>
            </a:r>
          </a:p>
          <a:p>
            <a:pPr lvl="2">
              <a:lnSpc>
                <a:spcPct val="80000"/>
              </a:lnSpc>
            </a:pPr>
            <a:r>
              <a:rPr lang="en-GB" sz="2500"/>
              <a:t>The min(min-cut) upper bound</a:t>
            </a:r>
          </a:p>
          <a:p>
            <a:pPr lvl="2">
              <a:lnSpc>
                <a:spcPct val="80000"/>
              </a:lnSpc>
            </a:pPr>
            <a:r>
              <a:rPr lang="en-GB" sz="2500"/>
              <a:t>Optimality of random linear coding</a:t>
            </a:r>
          </a:p>
          <a:p>
            <a:pPr lvl="2">
              <a:lnSpc>
                <a:spcPct val="80000"/>
              </a:lnSpc>
            </a:pPr>
            <a:r>
              <a:rPr lang="en-GB" sz="2500"/>
              <a:t>Optimality of “Random-Useful-Push”</a:t>
            </a:r>
          </a:p>
          <a:p>
            <a:pPr>
              <a:lnSpc>
                <a:spcPct val="80000"/>
              </a:lnSpc>
              <a:buFont typeface="Wingdings" pitchFamily="2" charset="2"/>
              <a:buNone/>
            </a:pPr>
            <a:endParaRPr lang="en-GB" sz="260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Rectangle 2"/>
          <p:cNvSpPr>
            <a:spLocks noGrp="1" noChangeArrowheads="1"/>
          </p:cNvSpPr>
          <p:nvPr>
            <p:ph type="title"/>
          </p:nvPr>
        </p:nvSpPr>
        <p:spPr/>
        <p:txBody>
          <a:bodyPr>
            <a:normAutofit fontScale="90000"/>
          </a:bodyPr>
          <a:lstStyle/>
          <a:p>
            <a:r>
              <a:rPr lang="en-GB"/>
              <a:t>Talk outline (1): Single message dissemination</a:t>
            </a:r>
          </a:p>
        </p:txBody>
      </p:sp>
      <p:sp>
        <p:nvSpPr>
          <p:cNvPr id="230403" name="Rectangle 3"/>
          <p:cNvSpPr>
            <a:spLocks noGrp="1" noChangeArrowheads="1"/>
          </p:cNvSpPr>
          <p:nvPr>
            <p:ph idx="1"/>
          </p:nvPr>
        </p:nvSpPr>
        <p:spPr/>
        <p:txBody>
          <a:bodyPr/>
          <a:lstStyle/>
          <a:p>
            <a:pPr>
              <a:lnSpc>
                <a:spcPct val="80000"/>
              </a:lnSpc>
              <a:buFont typeface="Wingdings" pitchFamily="2" charset="2"/>
              <a:buNone/>
            </a:pPr>
            <a:r>
              <a:rPr lang="en-GB" sz="900"/>
              <a:t>	</a:t>
            </a:r>
            <a:r>
              <a:rPr lang="en-GB" sz="2000" b="1"/>
              <a:t>Unstructured case:</a:t>
            </a:r>
          </a:p>
          <a:p>
            <a:pPr lvl="1">
              <a:lnSpc>
                <a:spcPct val="80000"/>
              </a:lnSpc>
            </a:pPr>
            <a:r>
              <a:rPr lang="en-GB" sz="1800" b="1"/>
              <a:t>Fraction of receivers reached </a:t>
            </a:r>
          </a:p>
          <a:p>
            <a:pPr lvl="2">
              <a:lnSpc>
                <a:spcPct val="80000"/>
              </a:lnSpc>
            </a:pPr>
            <a:r>
              <a:rPr lang="en-GB" sz="1400" b="1"/>
              <a:t>giant components in random graphs;</a:t>
            </a:r>
          </a:p>
          <a:p>
            <a:pPr lvl="2">
              <a:lnSpc>
                <a:spcPct val="80000"/>
              </a:lnSpc>
            </a:pPr>
            <a:r>
              <a:rPr lang="en-GB" sz="1400" b="1"/>
              <a:t>ODE models: impact of “rumour mongering”;</a:t>
            </a:r>
          </a:p>
          <a:p>
            <a:pPr lvl="1">
              <a:lnSpc>
                <a:spcPct val="80000"/>
              </a:lnSpc>
            </a:pPr>
            <a:r>
              <a:rPr lang="en-GB" sz="1800">
                <a:solidFill>
                  <a:schemeClr val="bg2"/>
                </a:solidFill>
              </a:rPr>
              <a:t>Probability of successful broadcast </a:t>
            </a:r>
          </a:p>
          <a:p>
            <a:pPr lvl="2">
              <a:lnSpc>
                <a:spcPct val="80000"/>
              </a:lnSpc>
            </a:pPr>
            <a:r>
              <a:rPr lang="en-GB" sz="1400">
                <a:solidFill>
                  <a:schemeClr val="bg2"/>
                </a:solidFill>
              </a:rPr>
              <a:t>Erdos-Renyi phase transition for graph connectivity</a:t>
            </a:r>
          </a:p>
          <a:p>
            <a:pPr lvl="1">
              <a:lnSpc>
                <a:spcPct val="80000"/>
              </a:lnSpc>
            </a:pPr>
            <a:r>
              <a:rPr lang="en-GB" sz="1800">
                <a:solidFill>
                  <a:schemeClr val="bg2"/>
                </a:solidFill>
              </a:rPr>
              <a:t>Time to successful broadcast </a:t>
            </a:r>
          </a:p>
          <a:p>
            <a:pPr lvl="2">
              <a:lnSpc>
                <a:spcPct val="80000"/>
              </a:lnSpc>
            </a:pPr>
            <a:r>
              <a:rPr lang="en-GB" sz="1400">
                <a:solidFill>
                  <a:schemeClr val="bg2"/>
                </a:solidFill>
              </a:rPr>
              <a:t>Infect and die model: Diameter of random graphs</a:t>
            </a:r>
          </a:p>
          <a:p>
            <a:pPr lvl="2">
              <a:lnSpc>
                <a:spcPct val="80000"/>
              </a:lnSpc>
            </a:pPr>
            <a:r>
              <a:rPr lang="en-GB" sz="1400">
                <a:solidFill>
                  <a:schemeClr val="bg2"/>
                </a:solidFill>
              </a:rPr>
              <a:t>Infect forever model: Pittel’s identity</a:t>
            </a:r>
          </a:p>
          <a:p>
            <a:pPr>
              <a:lnSpc>
                <a:spcPct val="80000"/>
              </a:lnSpc>
              <a:buFont typeface="Wingdings" pitchFamily="2" charset="2"/>
              <a:buNone/>
            </a:pPr>
            <a:endParaRPr lang="en-GB" sz="1400">
              <a:solidFill>
                <a:schemeClr val="bg2"/>
              </a:solidFill>
            </a:endParaRPr>
          </a:p>
          <a:p>
            <a:pPr>
              <a:lnSpc>
                <a:spcPct val="80000"/>
              </a:lnSpc>
              <a:buFont typeface="Wingdings" pitchFamily="2" charset="2"/>
              <a:buNone/>
            </a:pPr>
            <a:r>
              <a:rPr lang="en-GB" sz="1800">
                <a:solidFill>
                  <a:schemeClr val="bg2"/>
                </a:solidFill>
              </a:rPr>
              <a:t>	</a:t>
            </a:r>
            <a:r>
              <a:rPr lang="en-GB" sz="2000">
                <a:solidFill>
                  <a:schemeClr val="bg2"/>
                </a:solidFill>
              </a:rPr>
              <a:t>Topologically structured case:</a:t>
            </a:r>
          </a:p>
          <a:p>
            <a:pPr lvl="1">
              <a:lnSpc>
                <a:spcPct val="80000"/>
              </a:lnSpc>
            </a:pPr>
            <a:r>
              <a:rPr lang="en-GB" sz="1800">
                <a:solidFill>
                  <a:schemeClr val="bg2"/>
                </a:solidFill>
              </a:rPr>
              <a:t>Time to broadcast and graph diameter</a:t>
            </a:r>
          </a:p>
          <a:p>
            <a:pPr lvl="1">
              <a:lnSpc>
                <a:spcPct val="80000"/>
              </a:lnSpc>
            </a:pPr>
            <a:r>
              <a:rPr lang="en-GB" sz="1800">
                <a:solidFill>
                  <a:schemeClr val="bg2"/>
                </a:solidFill>
              </a:rPr>
              <a:t>Time to specific target in interest-based topologies</a:t>
            </a:r>
          </a:p>
          <a:p>
            <a:pPr lvl="1">
              <a:lnSpc>
                <a:spcPct val="80000"/>
              </a:lnSpc>
            </a:pPr>
            <a:r>
              <a:rPr lang="en-GB" sz="1800">
                <a:solidFill>
                  <a:schemeClr val="bg2"/>
                </a:solidFill>
              </a:rPr>
              <a:t>Information persistence:</a:t>
            </a:r>
          </a:p>
          <a:p>
            <a:pPr lvl="2">
              <a:lnSpc>
                <a:spcPct val="80000"/>
              </a:lnSpc>
            </a:pPr>
            <a:r>
              <a:rPr lang="en-GB" sz="1400">
                <a:solidFill>
                  <a:schemeClr val="bg2"/>
                </a:solidFill>
              </a:rPr>
              <a:t>Fast extinction and spectral radius of graph</a:t>
            </a:r>
          </a:p>
          <a:p>
            <a:pPr lvl="2">
              <a:lnSpc>
                <a:spcPct val="80000"/>
              </a:lnSpc>
            </a:pPr>
            <a:r>
              <a:rPr lang="en-GB" sz="1400">
                <a:solidFill>
                  <a:schemeClr val="bg2"/>
                </a:solidFill>
              </a:rPr>
              <a:t>Long survival and isoperimetric constant of graph</a:t>
            </a:r>
          </a:p>
          <a:p>
            <a:pPr lvl="1">
              <a:lnSpc>
                <a:spcPct val="80000"/>
              </a:lnSpc>
            </a:pPr>
            <a:r>
              <a:rPr lang="en-GB" sz="1800">
                <a:solidFill>
                  <a:schemeClr val="bg2"/>
                </a:solidFill>
              </a:rPr>
              <a:t>Graph adaptation</a:t>
            </a:r>
          </a:p>
          <a:p>
            <a:pPr lvl="2">
              <a:lnSpc>
                <a:spcPct val="80000"/>
              </a:lnSpc>
            </a:pPr>
            <a:r>
              <a:rPr lang="en-GB" sz="1400">
                <a:solidFill>
                  <a:schemeClr val="bg2"/>
                </a:solidFill>
              </a:rPr>
              <a:t>Metropolis algorithm and failure resilience</a:t>
            </a: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2"/>
          <p:cNvSpPr>
            <a:spLocks noGrp="1" noChangeArrowheads="1"/>
          </p:cNvSpPr>
          <p:nvPr>
            <p:ph type="title"/>
          </p:nvPr>
        </p:nvSpPr>
        <p:spPr/>
        <p:txBody>
          <a:bodyPr/>
          <a:lstStyle/>
          <a:p>
            <a:r>
              <a:rPr lang="en-GB"/>
              <a:t>Basic Model </a:t>
            </a:r>
          </a:p>
        </p:txBody>
      </p:sp>
      <p:sp>
        <p:nvSpPr>
          <p:cNvPr id="165891" name="Rectangle 3"/>
          <p:cNvSpPr>
            <a:spLocks noGrp="1" noChangeArrowheads="1"/>
          </p:cNvSpPr>
          <p:nvPr>
            <p:ph idx="1"/>
          </p:nvPr>
        </p:nvSpPr>
        <p:spPr/>
        <p:txBody>
          <a:bodyPr/>
          <a:lstStyle/>
          <a:p>
            <a:pPr>
              <a:lnSpc>
                <a:spcPct val="90000"/>
              </a:lnSpc>
            </a:pPr>
            <a:r>
              <a:rPr lang="en-GB" sz="2100"/>
              <a:t>N nodes (think of Internet hosts); </a:t>
            </a:r>
          </a:p>
          <a:p>
            <a:pPr>
              <a:lnSpc>
                <a:spcPct val="90000"/>
              </a:lnSpc>
              <a:buFont typeface="Wingdings" pitchFamily="2" charset="2"/>
              <a:buNone/>
            </a:pPr>
            <a:r>
              <a:rPr lang="en-GB" sz="2100"/>
              <a:t>	results stated in the limit </a:t>
            </a:r>
            <a:r>
              <a:rPr lang="en-GB" sz="2100">
                <a:solidFill>
                  <a:schemeClr val="tx2"/>
                </a:solidFill>
              </a:rPr>
              <a:t>N</a:t>
            </a:r>
            <a:r>
              <a:rPr lang="en-GB" sz="2100">
                <a:solidFill>
                  <a:schemeClr val="tx2"/>
                </a:solidFill>
                <a:sym typeface="Wingdings" pitchFamily="2" charset="2"/>
              </a:rPr>
              <a:t></a:t>
            </a:r>
            <a:r>
              <a:rPr lang="en-US" sz="2100">
                <a:solidFill>
                  <a:schemeClr val="tx2"/>
                </a:solidFill>
                <a:latin typeface="cmsy10" pitchFamily="34" charset="0"/>
                <a:sym typeface="Wingdings" pitchFamily="2" charset="2"/>
              </a:rPr>
              <a:t>1</a:t>
            </a:r>
            <a:endParaRPr lang="en-US" sz="2100">
              <a:solidFill>
                <a:schemeClr val="tx2"/>
              </a:solidFill>
              <a:latin typeface="cmsy10" pitchFamily="34" charset="0"/>
            </a:endParaRPr>
          </a:p>
          <a:p>
            <a:pPr>
              <a:lnSpc>
                <a:spcPct val="90000"/>
              </a:lnSpc>
            </a:pPr>
            <a:endParaRPr lang="en-GB" sz="2100"/>
          </a:p>
          <a:p>
            <a:pPr>
              <a:lnSpc>
                <a:spcPct val="90000"/>
              </a:lnSpc>
            </a:pPr>
            <a:r>
              <a:rPr lang="en-GB" sz="2100"/>
              <a:t>Source node has message to disseminate</a:t>
            </a:r>
          </a:p>
          <a:p>
            <a:pPr>
              <a:lnSpc>
                <a:spcPct val="90000"/>
              </a:lnSpc>
            </a:pPr>
            <a:endParaRPr lang="en-GB" sz="2100"/>
          </a:p>
          <a:p>
            <a:pPr>
              <a:lnSpc>
                <a:spcPct val="90000"/>
              </a:lnSpc>
            </a:pPr>
            <a:r>
              <a:rPr lang="en-GB" sz="2100"/>
              <a:t>Each node forwards message (after receiving it) to random subset of target nodes</a:t>
            </a:r>
          </a:p>
          <a:p>
            <a:pPr>
              <a:lnSpc>
                <a:spcPct val="90000"/>
              </a:lnSpc>
            </a:pPr>
            <a:endParaRPr lang="en-GB" sz="2100"/>
          </a:p>
          <a:p>
            <a:pPr>
              <a:lnSpc>
                <a:spcPct val="90000"/>
              </a:lnSpc>
            </a:pPr>
            <a:r>
              <a:rPr lang="en-GB" sz="2100"/>
              <a:t>Size of subset: </a:t>
            </a:r>
            <a:r>
              <a:rPr lang="en-GB" sz="2100">
                <a:solidFill>
                  <a:schemeClr val="tx2"/>
                </a:solidFill>
              </a:rPr>
              <a:t>k</a:t>
            </a:r>
            <a:r>
              <a:rPr lang="en-GB" sz="2100"/>
              <a:t> with probability </a:t>
            </a:r>
            <a:r>
              <a:rPr lang="en-GB" sz="2100">
                <a:solidFill>
                  <a:schemeClr val="tx2"/>
                </a:solidFill>
              </a:rPr>
              <a:t>q(k)</a:t>
            </a:r>
            <a:endParaRPr lang="en-GB" sz="2100" baseline="-25000">
              <a:solidFill>
                <a:schemeClr val="tx2"/>
              </a:solidFill>
            </a:endParaRPr>
          </a:p>
          <a:p>
            <a:pPr>
              <a:lnSpc>
                <a:spcPct val="90000"/>
              </a:lnSpc>
            </a:pPr>
            <a:endParaRPr lang="en-GB" sz="2100">
              <a:solidFill>
                <a:schemeClr val="tx2"/>
              </a:solidFill>
            </a:endParaRPr>
          </a:p>
          <a:p>
            <a:pPr>
              <a:lnSpc>
                <a:spcPct val="90000"/>
              </a:lnSpc>
            </a:pPr>
            <a:r>
              <a:rPr lang="en-GB" sz="2100"/>
              <a:t>Unstructured case: subset chosen uniformly from all size</a:t>
            </a:r>
            <a:r>
              <a:rPr lang="en-GB" sz="2100">
                <a:solidFill>
                  <a:schemeClr val="accent2"/>
                </a:solidFill>
              </a:rPr>
              <a:t> </a:t>
            </a:r>
            <a:r>
              <a:rPr lang="en-GB" sz="2100">
                <a:solidFill>
                  <a:schemeClr val="tx2"/>
                </a:solidFill>
              </a:rPr>
              <a:t>k</a:t>
            </a:r>
            <a:r>
              <a:rPr lang="en-GB" sz="2100"/>
              <a:t>-subsets</a:t>
            </a: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194" name="Rectangle 2"/>
          <p:cNvSpPr>
            <a:spLocks noGrp="1" noChangeArrowheads="1"/>
          </p:cNvSpPr>
          <p:nvPr>
            <p:ph type="title"/>
          </p:nvPr>
        </p:nvSpPr>
        <p:spPr/>
        <p:txBody>
          <a:bodyPr/>
          <a:lstStyle/>
          <a:p>
            <a:r>
              <a:rPr lang="en-US" dirty="0" smtClean="0"/>
              <a:t>The </a:t>
            </a:r>
            <a:r>
              <a:rPr lang="en-US" dirty="0"/>
              <a:t>“Code Red</a:t>
            </a:r>
            <a:r>
              <a:rPr lang="en-US" dirty="0" smtClean="0"/>
              <a:t>” Internet Worm</a:t>
            </a:r>
            <a:endParaRPr lang="fr-FR" dirty="0"/>
          </a:p>
        </p:txBody>
      </p:sp>
      <p:pic>
        <p:nvPicPr>
          <p:cNvPr id="264196" name="Picture 4" descr="newframes-small-log"/>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757238" y="1735138"/>
            <a:ext cx="7559675" cy="37814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Grp="1" noChangeArrowheads="1"/>
          </p:cNvSpPr>
          <p:nvPr>
            <p:ph type="title"/>
          </p:nvPr>
        </p:nvSpPr>
        <p:spPr/>
        <p:txBody>
          <a:bodyPr/>
          <a:lstStyle/>
          <a:p>
            <a:r>
              <a:rPr lang="en-GB" sz="3500"/>
              <a:t>Fraction reached [Martin-L</a:t>
            </a:r>
            <a:r>
              <a:rPr lang="en-US" sz="3500">
                <a:cs typeface="Arial" charset="0"/>
              </a:rPr>
              <a:t>ö</a:t>
            </a:r>
            <a:r>
              <a:rPr lang="en-GB" sz="3500"/>
              <a:t>f,86]</a:t>
            </a:r>
            <a:endParaRPr lang="en-US" sz="3500"/>
          </a:p>
        </p:txBody>
      </p:sp>
      <p:sp>
        <p:nvSpPr>
          <p:cNvPr id="78851" name="Rectangle 3"/>
          <p:cNvSpPr>
            <a:spLocks noGrp="1" noChangeArrowheads="1"/>
          </p:cNvSpPr>
          <p:nvPr>
            <p:ph type="body" sz="half" idx="1"/>
          </p:nvPr>
        </p:nvSpPr>
        <p:spPr>
          <a:xfrm>
            <a:off x="457200" y="1719263"/>
            <a:ext cx="7772400" cy="4381500"/>
          </a:xfrm>
        </p:spPr>
        <p:txBody>
          <a:bodyPr/>
          <a:lstStyle/>
          <a:p>
            <a:pPr>
              <a:lnSpc>
                <a:spcPct val="80000"/>
              </a:lnSpc>
              <a:buClr>
                <a:schemeClr val="tx1"/>
              </a:buClr>
            </a:pPr>
            <a:r>
              <a:rPr lang="en-GB" sz="1700">
                <a:solidFill>
                  <a:schemeClr val="tx2"/>
                </a:solidFill>
              </a:rPr>
              <a:t>q(k)</a:t>
            </a:r>
            <a:r>
              <a:rPr lang="en-GB" sz="1700"/>
              <a:t> : probability of </a:t>
            </a:r>
            <a:r>
              <a:rPr lang="en-GB" sz="1700">
                <a:solidFill>
                  <a:schemeClr val="tx2"/>
                </a:solidFill>
              </a:rPr>
              <a:t>k</a:t>
            </a:r>
            <a:r>
              <a:rPr lang="en-GB" sz="1700"/>
              <a:t> targets</a:t>
            </a:r>
          </a:p>
          <a:p>
            <a:pPr>
              <a:lnSpc>
                <a:spcPct val="80000"/>
              </a:lnSpc>
              <a:buClr>
                <a:schemeClr val="tx1"/>
              </a:buClr>
            </a:pPr>
            <a:r>
              <a:rPr lang="en-GB" sz="1700">
                <a:solidFill>
                  <a:schemeClr val="tx2"/>
                </a:solidFill>
              </a:rPr>
              <a:t>f= </a:t>
            </a:r>
            <a:r>
              <a:rPr lang="en-GB" sz="1700">
                <a:solidFill>
                  <a:schemeClr val="tx2"/>
                </a:solidFill>
                <a:latin typeface="Symbol" pitchFamily="18" charset="2"/>
                <a:sym typeface="Symbol" pitchFamily="18" charset="2"/>
              </a:rPr>
              <a:t></a:t>
            </a:r>
            <a:r>
              <a:rPr lang="en-GB" sz="1700" baseline="-25000">
                <a:solidFill>
                  <a:schemeClr val="tx2"/>
                </a:solidFill>
                <a:sym typeface="Symbol" pitchFamily="18" charset="2"/>
              </a:rPr>
              <a:t>k</a:t>
            </a:r>
            <a:r>
              <a:rPr lang="en-GB" sz="1700">
                <a:solidFill>
                  <a:schemeClr val="tx2"/>
                </a:solidFill>
              </a:rPr>
              <a:t> k q(k)</a:t>
            </a:r>
            <a:r>
              <a:rPr lang="en-GB" sz="1700"/>
              <a:t> : mean number of targets;</a:t>
            </a:r>
          </a:p>
          <a:p>
            <a:pPr>
              <a:lnSpc>
                <a:spcPct val="80000"/>
              </a:lnSpc>
              <a:buClr>
                <a:schemeClr val="tx1"/>
              </a:buClr>
              <a:buFont typeface="Wingdings" pitchFamily="2" charset="2"/>
              <a:buNone/>
            </a:pPr>
            <a:endParaRPr lang="en-GB" sz="1700"/>
          </a:p>
          <a:p>
            <a:pPr>
              <a:lnSpc>
                <a:spcPct val="80000"/>
              </a:lnSpc>
              <a:buClr>
                <a:schemeClr val="tx1"/>
              </a:buClr>
              <a:buFont typeface="Wingdings" pitchFamily="2" charset="2"/>
              <a:buChar char="è"/>
            </a:pPr>
            <a:r>
              <a:rPr lang="en-GB" sz="1700"/>
              <a:t>Probability of reaching positive fraction tends to </a:t>
            </a:r>
            <a:r>
              <a:rPr lang="en-GB" sz="1700">
                <a:solidFill>
                  <a:schemeClr val="tx2"/>
                </a:solidFill>
              </a:rPr>
              <a:t>1-p</a:t>
            </a:r>
            <a:r>
              <a:rPr lang="en-GB" sz="1700" baseline="-25000">
                <a:solidFill>
                  <a:schemeClr val="tx2"/>
                </a:solidFill>
              </a:rPr>
              <a:t>ext </a:t>
            </a:r>
            <a:r>
              <a:rPr lang="en-GB" sz="1700"/>
              <a:t>where</a:t>
            </a:r>
          </a:p>
          <a:p>
            <a:pPr>
              <a:lnSpc>
                <a:spcPct val="80000"/>
              </a:lnSpc>
              <a:buClr>
                <a:schemeClr val="tx1"/>
              </a:buClr>
              <a:buFont typeface="Wingdings" pitchFamily="2" charset="2"/>
              <a:buChar char="è"/>
            </a:pPr>
            <a:endParaRPr lang="en-GB" sz="1700"/>
          </a:p>
          <a:p>
            <a:pPr>
              <a:lnSpc>
                <a:spcPct val="80000"/>
              </a:lnSpc>
              <a:buClr>
                <a:schemeClr val="tx1"/>
              </a:buClr>
              <a:buFont typeface="Wingdings" pitchFamily="2" charset="2"/>
              <a:buNone/>
            </a:pPr>
            <a:endParaRPr lang="en-GB" sz="1700"/>
          </a:p>
          <a:p>
            <a:pPr>
              <a:lnSpc>
                <a:spcPct val="80000"/>
              </a:lnSpc>
              <a:buClr>
                <a:schemeClr val="tx1"/>
              </a:buClr>
              <a:buFont typeface="Wingdings" pitchFamily="2" charset="2"/>
              <a:buChar char="è"/>
            </a:pPr>
            <a:endParaRPr lang="en-GB" sz="1700"/>
          </a:p>
          <a:p>
            <a:pPr>
              <a:lnSpc>
                <a:spcPct val="80000"/>
              </a:lnSpc>
              <a:buFont typeface="Wingdings" pitchFamily="2" charset="2"/>
              <a:buNone/>
            </a:pPr>
            <a:r>
              <a:rPr lang="en-GB" sz="1700"/>
              <a:t>…conditionally upon which fraction</a:t>
            </a:r>
            <a:r>
              <a:rPr lang="en-GB" sz="1900"/>
              <a:t> </a:t>
            </a:r>
            <a:r>
              <a:rPr lang="en-GB" sz="1900">
                <a:solidFill>
                  <a:schemeClr val="tx2"/>
                </a:solidFill>
                <a:latin typeface="Symbol" pitchFamily="18" charset="2"/>
                <a:sym typeface="Symbol" pitchFamily="18" charset="2"/>
              </a:rPr>
              <a:t></a:t>
            </a:r>
            <a:r>
              <a:rPr lang="en-GB" sz="1900"/>
              <a:t> </a:t>
            </a:r>
            <a:r>
              <a:rPr lang="en-GB" sz="1700">
                <a:sym typeface="Math1" pitchFamily="2" charset="2"/>
              </a:rPr>
              <a:t>of reached nodes:</a:t>
            </a:r>
          </a:p>
          <a:p>
            <a:pPr>
              <a:lnSpc>
                <a:spcPct val="80000"/>
              </a:lnSpc>
            </a:pPr>
            <a:endParaRPr lang="en-GB" sz="1700"/>
          </a:p>
          <a:p>
            <a:pPr>
              <a:lnSpc>
                <a:spcPct val="80000"/>
              </a:lnSpc>
              <a:buClr>
                <a:schemeClr val="tx1"/>
              </a:buClr>
              <a:buFont typeface="Wingdings" pitchFamily="2" charset="2"/>
              <a:buChar char="è"/>
            </a:pPr>
            <a:endParaRPr lang="en-GB" sz="1700"/>
          </a:p>
          <a:p>
            <a:pPr>
              <a:lnSpc>
                <a:spcPct val="80000"/>
              </a:lnSpc>
              <a:buClr>
                <a:schemeClr val="tx1"/>
              </a:buClr>
              <a:buFont typeface="Wingdings" pitchFamily="2" charset="2"/>
              <a:buChar char="è"/>
            </a:pPr>
            <a:endParaRPr lang="en-GB" sz="1700"/>
          </a:p>
          <a:p>
            <a:pPr>
              <a:lnSpc>
                <a:spcPct val="80000"/>
              </a:lnSpc>
              <a:buClr>
                <a:schemeClr val="tx1"/>
              </a:buClr>
              <a:buFont typeface="Wingdings" pitchFamily="2" charset="2"/>
              <a:buChar char="è"/>
            </a:pPr>
            <a:r>
              <a:rPr lang="en-GB" sz="1700"/>
              <a:t> Fixed redundancy level </a:t>
            </a:r>
            <a:r>
              <a:rPr lang="en-GB" sz="1700">
                <a:solidFill>
                  <a:schemeClr val="tx2"/>
                </a:solidFill>
              </a:rPr>
              <a:t>f</a:t>
            </a:r>
            <a:r>
              <a:rPr lang="en-GB" sz="1700"/>
              <a:t> yields fixed fraction </a:t>
            </a:r>
            <a:r>
              <a:rPr lang="en-GB" sz="1900">
                <a:solidFill>
                  <a:schemeClr val="tx2"/>
                </a:solidFill>
                <a:latin typeface="Symbol" pitchFamily="18" charset="2"/>
                <a:sym typeface="Symbol" pitchFamily="18" charset="2"/>
              </a:rPr>
              <a:t></a:t>
            </a:r>
            <a:r>
              <a:rPr lang="en-GB" sz="1700">
                <a:solidFill>
                  <a:schemeClr val="tx2"/>
                </a:solidFill>
                <a:sym typeface="Math1" pitchFamily="2" charset="2"/>
              </a:rPr>
              <a:t>&lt;1</a:t>
            </a:r>
            <a:r>
              <a:rPr lang="en-GB" sz="1700">
                <a:sym typeface="Math1" pitchFamily="2" charset="2"/>
              </a:rPr>
              <a:t> (irrespective of system size).</a:t>
            </a:r>
          </a:p>
          <a:p>
            <a:pPr>
              <a:lnSpc>
                <a:spcPct val="80000"/>
              </a:lnSpc>
              <a:buClr>
                <a:schemeClr val="tx1"/>
              </a:buClr>
              <a:buFont typeface="Wingdings" pitchFamily="2" charset="2"/>
              <a:buChar char="è"/>
            </a:pPr>
            <a:endParaRPr lang="en-GB" sz="1700"/>
          </a:p>
          <a:p>
            <a:pPr>
              <a:lnSpc>
                <a:spcPct val="80000"/>
              </a:lnSpc>
              <a:buClr>
                <a:schemeClr val="accent2"/>
              </a:buClr>
              <a:buFont typeface="Wingdings" pitchFamily="2" charset="2"/>
              <a:buNone/>
            </a:pPr>
            <a:r>
              <a:rPr lang="en-GB" sz="1700">
                <a:sym typeface="Math1" pitchFamily="2" charset="2"/>
              </a:rPr>
              <a:t>Special case: </a:t>
            </a:r>
            <a:r>
              <a:rPr lang="en-GB" sz="1700">
                <a:solidFill>
                  <a:schemeClr val="tx2"/>
                </a:solidFill>
                <a:sym typeface="Math1" pitchFamily="2" charset="2"/>
              </a:rPr>
              <a:t>q(k)</a:t>
            </a:r>
            <a:r>
              <a:rPr lang="en-GB" sz="1700">
                <a:sym typeface="Math1" pitchFamily="2" charset="2"/>
              </a:rPr>
              <a:t> Binomial(</a:t>
            </a:r>
            <a:r>
              <a:rPr lang="en-GB" sz="1700">
                <a:solidFill>
                  <a:schemeClr val="tx2"/>
                </a:solidFill>
                <a:sym typeface="Math1" pitchFamily="2" charset="2"/>
              </a:rPr>
              <a:t>N,p</a:t>
            </a:r>
            <a:r>
              <a:rPr lang="en-GB" sz="1700">
                <a:sym typeface="Math1" pitchFamily="2" charset="2"/>
              </a:rPr>
              <a:t>): Reed-Frost epidemics</a:t>
            </a:r>
            <a:endParaRPr lang="en-US" sz="1700">
              <a:sym typeface="Math1" pitchFamily="2" charset="2"/>
            </a:endParaRPr>
          </a:p>
        </p:txBody>
      </p:sp>
      <p:graphicFrame>
        <p:nvGraphicFramePr>
          <p:cNvPr id="78852" name="Object 4"/>
          <p:cNvGraphicFramePr>
            <a:graphicFrameLocks noGrp="1" noChangeAspect="1"/>
          </p:cNvGraphicFramePr>
          <p:nvPr>
            <p:ph sz="quarter" idx="2"/>
          </p:nvPr>
        </p:nvGraphicFramePr>
        <p:xfrm>
          <a:off x="3090863" y="2852738"/>
          <a:ext cx="2559050" cy="542925"/>
        </p:xfrm>
        <a:graphic>
          <a:graphicData uri="http://schemas.openxmlformats.org/presentationml/2006/ole">
            <mc:AlternateContent xmlns:mc="http://schemas.openxmlformats.org/markup-compatibility/2006">
              <mc:Choice xmlns:v="urn:schemas-microsoft-com:vml" Requires="v">
                <p:oleObj spid="_x0000_s78872" name="Equation" r:id="rId4" imgW="1257120" imgH="266400" progId="Equation.3">
                  <p:embed/>
                </p:oleObj>
              </mc:Choice>
              <mc:Fallback>
                <p:oleObj name="Equation" r:id="rId4" imgW="1257120" imgH="266400" progId="Equation.3">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90863" y="2852738"/>
                        <a:ext cx="2559050" cy="542925"/>
                      </a:xfrm>
                      <a:prstGeom prst="rect">
                        <a:avLst/>
                      </a:prstGeom>
                      <a:solidFill>
                        <a:srgbClr val="FFFF9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8853" name="Object 5"/>
          <p:cNvGraphicFramePr>
            <a:graphicFrameLocks noGrp="1" noChangeAspect="1"/>
          </p:cNvGraphicFramePr>
          <p:nvPr>
            <p:ph sz="quarter" idx="3"/>
          </p:nvPr>
        </p:nvGraphicFramePr>
        <p:xfrm>
          <a:off x="3298825" y="3870325"/>
          <a:ext cx="1630363" cy="420688"/>
        </p:xfrm>
        <a:graphic>
          <a:graphicData uri="http://schemas.openxmlformats.org/presentationml/2006/ole">
            <mc:AlternateContent xmlns:mc="http://schemas.openxmlformats.org/markup-compatibility/2006">
              <mc:Choice xmlns:v="urn:schemas-microsoft-com:vml" Requires="v">
                <p:oleObj spid="_x0000_s78873" name="Equation" r:id="rId6" imgW="787320" imgH="203040" progId="Equation.3">
                  <p:embed/>
                </p:oleObj>
              </mc:Choice>
              <mc:Fallback>
                <p:oleObj name="Equation" r:id="rId6" imgW="787320" imgH="203040" progId="Equation.3">
                  <p:embed/>
                  <p:pic>
                    <p:nvPicPr>
                      <p:cNvPr id="0" name="Object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98825" y="3870325"/>
                        <a:ext cx="1630363" cy="420688"/>
                      </a:xfrm>
                      <a:prstGeom prst="rect">
                        <a:avLst/>
                      </a:prstGeom>
                      <a:solidFill>
                        <a:srgbClr val="FFFF9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p:txBody>
          <a:bodyPr>
            <a:normAutofit fontScale="90000"/>
          </a:bodyPr>
          <a:lstStyle/>
          <a:p>
            <a:r>
              <a:rPr lang="en-GB"/>
              <a:t>Adaptive scheme                   (rumour mongering algorithm)</a:t>
            </a:r>
            <a:endParaRPr lang="en-US"/>
          </a:p>
        </p:txBody>
      </p:sp>
      <p:sp>
        <p:nvSpPr>
          <p:cNvPr id="77827" name="Rectangle 3"/>
          <p:cNvSpPr>
            <a:spLocks noGrp="1" noChangeArrowheads="1"/>
          </p:cNvSpPr>
          <p:nvPr>
            <p:ph idx="1"/>
          </p:nvPr>
        </p:nvSpPr>
        <p:spPr/>
        <p:txBody>
          <a:bodyPr/>
          <a:lstStyle/>
          <a:p>
            <a:pPr>
              <a:lnSpc>
                <a:spcPct val="80000"/>
              </a:lnSpc>
            </a:pPr>
            <a:r>
              <a:rPr lang="en-GB" sz="2100"/>
              <a:t>Temporal dynamics: </a:t>
            </a:r>
          </a:p>
          <a:p>
            <a:pPr>
              <a:lnSpc>
                <a:spcPct val="80000"/>
              </a:lnSpc>
            </a:pPr>
            <a:endParaRPr lang="en-GB" sz="2100"/>
          </a:p>
          <a:p>
            <a:pPr lvl="1">
              <a:lnSpc>
                <a:spcPct val="80000"/>
              </a:lnSpc>
            </a:pPr>
            <a:r>
              <a:rPr lang="en-GB" sz="2000"/>
              <a:t>forward to random targets at instants of  rate </a:t>
            </a:r>
            <a:r>
              <a:rPr lang="en-GB" sz="2000">
                <a:solidFill>
                  <a:schemeClr val="tx2"/>
                </a:solidFill>
              </a:rPr>
              <a:t>f</a:t>
            </a:r>
            <a:r>
              <a:rPr lang="en-GB" sz="2000"/>
              <a:t> Poisson process.</a:t>
            </a:r>
          </a:p>
          <a:p>
            <a:pPr lvl="1">
              <a:lnSpc>
                <a:spcPct val="80000"/>
              </a:lnSpc>
            </a:pPr>
            <a:endParaRPr lang="en-GB" sz="2000"/>
          </a:p>
          <a:p>
            <a:pPr lvl="1">
              <a:lnSpc>
                <a:spcPct val="80000"/>
              </a:lnSpc>
            </a:pPr>
            <a:r>
              <a:rPr lang="en-GB" sz="2000"/>
              <a:t>When receiving a duplicate, stop forwarding with probability</a:t>
            </a:r>
            <a:r>
              <a:rPr lang="en-GB" sz="2000">
                <a:solidFill>
                  <a:schemeClr val="tx2"/>
                </a:solidFill>
              </a:rPr>
              <a:t> p</a:t>
            </a:r>
            <a:r>
              <a:rPr lang="en-GB" sz="2000"/>
              <a:t>;</a:t>
            </a:r>
          </a:p>
          <a:p>
            <a:pPr lvl="1">
              <a:lnSpc>
                <a:spcPct val="80000"/>
              </a:lnSpc>
            </a:pPr>
            <a:endParaRPr lang="en-GB" sz="2000"/>
          </a:p>
          <a:p>
            <a:pPr lvl="1">
              <a:lnSpc>
                <a:spcPct val="80000"/>
              </a:lnSpc>
            </a:pPr>
            <a:r>
              <a:rPr lang="en-GB" sz="2000"/>
              <a:t>Stop forwarding anyway at expiration of Exponential timer with mean 1.</a:t>
            </a:r>
          </a:p>
          <a:p>
            <a:pPr lvl="1">
              <a:lnSpc>
                <a:spcPct val="80000"/>
              </a:lnSpc>
            </a:pPr>
            <a:endParaRPr lang="en-GB" sz="2000"/>
          </a:p>
          <a:p>
            <a:pPr lvl="1">
              <a:lnSpc>
                <a:spcPct val="80000"/>
              </a:lnSpc>
            </a:pPr>
            <a:endParaRPr lang="en-GB" sz="2000"/>
          </a:p>
          <a:p>
            <a:pPr>
              <a:lnSpc>
                <a:spcPct val="80000"/>
              </a:lnSpc>
            </a:pPr>
            <a:r>
              <a:rPr lang="en-GB" sz="2100"/>
              <a:t>When </a:t>
            </a:r>
            <a:r>
              <a:rPr lang="en-GB" sz="2100">
                <a:solidFill>
                  <a:schemeClr val="tx2"/>
                </a:solidFill>
              </a:rPr>
              <a:t>p=0</a:t>
            </a:r>
            <a:r>
              <a:rPr lang="en-GB" sz="2100"/>
              <a:t>, a special case of previous model, with </a:t>
            </a:r>
            <a:r>
              <a:rPr lang="en-GB" sz="2100">
                <a:solidFill>
                  <a:schemeClr val="tx2"/>
                </a:solidFill>
              </a:rPr>
              <a:t>q(k)</a:t>
            </a:r>
            <a:r>
              <a:rPr lang="en-GB" sz="2100"/>
              <a:t> : Geometric distribution, parameter </a:t>
            </a:r>
            <a:r>
              <a:rPr lang="en-GB" sz="2100">
                <a:solidFill>
                  <a:schemeClr val="tx2"/>
                </a:solidFill>
              </a:rPr>
              <a:t>f/(1+f)</a:t>
            </a:r>
            <a:r>
              <a:rPr lang="en-GB" sz="2100"/>
              <a:t> </a:t>
            </a:r>
          </a:p>
          <a:p>
            <a:pPr lvl="1">
              <a:lnSpc>
                <a:spcPct val="80000"/>
              </a:lnSpc>
            </a:pPr>
            <a:endParaRPr lang="en-GB" sz="2000"/>
          </a:p>
          <a:p>
            <a:pPr lvl="1">
              <a:lnSpc>
                <a:spcPct val="80000"/>
              </a:lnSpc>
              <a:buFont typeface="Wingdings" pitchFamily="2" charset="2"/>
              <a:buNone/>
            </a:pPr>
            <a:r>
              <a:rPr lang="en-GB" sz="1600"/>
              <a:t> </a:t>
            </a:r>
          </a:p>
          <a:p>
            <a:pPr lvl="1">
              <a:lnSpc>
                <a:spcPct val="80000"/>
              </a:lnSpc>
              <a:buFont typeface="Wingdings" pitchFamily="2" charset="2"/>
              <a:buNone/>
            </a:pPr>
            <a:endParaRPr lang="en-GB" sz="1600"/>
          </a:p>
          <a:p>
            <a:pPr>
              <a:lnSpc>
                <a:spcPct val="80000"/>
              </a:lnSpc>
            </a:pPr>
            <a:endParaRPr lang="en-GB" sz="1700"/>
          </a:p>
          <a:p>
            <a:pPr>
              <a:lnSpc>
                <a:spcPct val="80000"/>
              </a:lnSpc>
            </a:pPr>
            <a:endParaRPr lang="en-GB" sz="1700"/>
          </a:p>
          <a:p>
            <a:pPr>
              <a:lnSpc>
                <a:spcPct val="80000"/>
              </a:lnSpc>
            </a:pPr>
            <a:endParaRPr lang="en-GB" sz="1700"/>
          </a:p>
          <a:p>
            <a:pPr>
              <a:lnSpc>
                <a:spcPct val="80000"/>
              </a:lnSpc>
            </a:pPr>
            <a:endParaRPr lang="en-US" sz="1700"/>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ChangeArrowheads="1"/>
          </p:cNvSpPr>
          <p:nvPr>
            <p:ph type="title"/>
          </p:nvPr>
        </p:nvSpPr>
        <p:spPr/>
        <p:txBody>
          <a:bodyPr/>
          <a:lstStyle/>
          <a:p>
            <a:r>
              <a:rPr lang="en-GB" sz="3500"/>
              <a:t>Analysis via ODE’s</a:t>
            </a:r>
            <a:br>
              <a:rPr lang="en-GB" sz="3500"/>
            </a:br>
            <a:r>
              <a:rPr lang="en-GB" sz="3500"/>
              <a:t>[Kurtz’s theorem]</a:t>
            </a:r>
            <a:endParaRPr lang="en-US" sz="3500"/>
          </a:p>
        </p:txBody>
      </p:sp>
      <p:sp>
        <p:nvSpPr>
          <p:cNvPr id="79875" name="Rectangle 3"/>
          <p:cNvSpPr>
            <a:spLocks noGrp="1" noChangeArrowheads="1"/>
          </p:cNvSpPr>
          <p:nvPr>
            <p:ph type="body" sz="half" idx="1"/>
          </p:nvPr>
        </p:nvSpPr>
        <p:spPr>
          <a:xfrm>
            <a:off x="457200" y="1600200"/>
            <a:ext cx="7924800" cy="4648200"/>
          </a:xfrm>
        </p:spPr>
        <p:txBody>
          <a:bodyPr/>
          <a:lstStyle/>
          <a:p>
            <a:pPr>
              <a:lnSpc>
                <a:spcPct val="90000"/>
              </a:lnSpc>
            </a:pPr>
            <a:r>
              <a:rPr lang="en-GB" sz="2600"/>
              <a:t>a, r: proportions of active / reached nodes satisfy:</a:t>
            </a:r>
          </a:p>
          <a:p>
            <a:pPr>
              <a:lnSpc>
                <a:spcPct val="90000"/>
              </a:lnSpc>
            </a:pPr>
            <a:endParaRPr lang="en-GB" sz="2600"/>
          </a:p>
          <a:p>
            <a:pPr>
              <a:lnSpc>
                <a:spcPct val="90000"/>
              </a:lnSpc>
            </a:pPr>
            <a:endParaRPr lang="en-GB" sz="2600"/>
          </a:p>
          <a:p>
            <a:pPr>
              <a:lnSpc>
                <a:spcPct val="90000"/>
              </a:lnSpc>
            </a:pPr>
            <a:endParaRPr lang="en-GB" sz="2600"/>
          </a:p>
          <a:p>
            <a:pPr>
              <a:lnSpc>
                <a:spcPct val="90000"/>
              </a:lnSpc>
            </a:pPr>
            <a:r>
              <a:rPr lang="en-GB" sz="2600"/>
              <a:t>Hence:</a:t>
            </a:r>
          </a:p>
          <a:p>
            <a:pPr>
              <a:lnSpc>
                <a:spcPct val="90000"/>
              </a:lnSpc>
            </a:pPr>
            <a:endParaRPr lang="en-GB" sz="2600"/>
          </a:p>
          <a:p>
            <a:pPr>
              <a:lnSpc>
                <a:spcPct val="90000"/>
              </a:lnSpc>
            </a:pPr>
            <a:r>
              <a:rPr lang="en-GB" sz="2600"/>
              <a:t>Final proportion </a:t>
            </a:r>
            <a:r>
              <a:rPr lang="en-GB">
                <a:solidFill>
                  <a:schemeClr val="tx2"/>
                </a:solidFill>
                <a:latin typeface="Symbol" pitchFamily="18" charset="2"/>
                <a:sym typeface="Symbol" pitchFamily="18" charset="2"/>
              </a:rPr>
              <a:t></a:t>
            </a:r>
            <a:r>
              <a:rPr lang="en-GB" sz="2600">
                <a:sym typeface="Math1" pitchFamily="2" charset="2"/>
              </a:rPr>
              <a:t> </a:t>
            </a:r>
            <a:r>
              <a:rPr lang="en-GB" sz="2600"/>
              <a:t>reached solves   </a:t>
            </a:r>
            <a:r>
              <a:rPr lang="en-GB" sz="2600">
                <a:solidFill>
                  <a:schemeClr val="tx2"/>
                </a:solidFill>
              </a:rPr>
              <a:t>a(</a:t>
            </a:r>
            <a:r>
              <a:rPr lang="en-GB">
                <a:solidFill>
                  <a:schemeClr val="tx2"/>
                </a:solidFill>
                <a:latin typeface="Symbol" pitchFamily="18" charset="2"/>
                <a:sym typeface="Symbol" pitchFamily="18" charset="2"/>
              </a:rPr>
              <a:t></a:t>
            </a:r>
            <a:r>
              <a:rPr lang="en-GB" sz="2600">
                <a:solidFill>
                  <a:schemeClr val="tx2"/>
                </a:solidFill>
                <a:sym typeface="Math1" pitchFamily="2" charset="2"/>
              </a:rPr>
              <a:t>)=0</a:t>
            </a:r>
            <a:r>
              <a:rPr lang="en-GB" sz="2600">
                <a:sym typeface="Math1" pitchFamily="2" charset="2"/>
              </a:rPr>
              <a:t>;</a:t>
            </a:r>
          </a:p>
          <a:p>
            <a:pPr>
              <a:lnSpc>
                <a:spcPct val="90000"/>
              </a:lnSpc>
            </a:pPr>
            <a:endParaRPr lang="en-GB" sz="2600"/>
          </a:p>
          <a:p>
            <a:pPr>
              <a:lnSpc>
                <a:spcPct val="90000"/>
              </a:lnSpc>
              <a:buClr>
                <a:schemeClr val="accent2"/>
              </a:buClr>
              <a:buFont typeface="Wingdings" pitchFamily="2" charset="2"/>
              <a:buChar char="è"/>
            </a:pPr>
            <a:r>
              <a:rPr lang="en-GB" sz="2600"/>
              <a:t>Number of messages per node:</a:t>
            </a:r>
          </a:p>
          <a:p>
            <a:pPr>
              <a:lnSpc>
                <a:spcPct val="90000"/>
              </a:lnSpc>
              <a:buClr>
                <a:schemeClr val="accent2"/>
              </a:buClr>
              <a:buFont typeface="Wingdings" pitchFamily="2" charset="2"/>
              <a:buChar char="è"/>
            </a:pPr>
            <a:r>
              <a:rPr lang="en-GB" sz="2600">
                <a:solidFill>
                  <a:schemeClr val="tx2"/>
                </a:solidFill>
              </a:rPr>
              <a:t>p</a:t>
            </a:r>
            <a:r>
              <a:rPr lang="en-GB" sz="2600"/>
              <a:t> does not affect redundancy / reliability trade-off.</a:t>
            </a:r>
            <a:endParaRPr lang="en-US" sz="2600"/>
          </a:p>
        </p:txBody>
      </p:sp>
      <p:graphicFrame>
        <p:nvGraphicFramePr>
          <p:cNvPr id="79876" name="Object 4"/>
          <p:cNvGraphicFramePr>
            <a:graphicFrameLocks noGrp="1" noChangeAspect="1"/>
          </p:cNvGraphicFramePr>
          <p:nvPr>
            <p:ph sz="quarter" idx="2"/>
          </p:nvPr>
        </p:nvGraphicFramePr>
        <p:xfrm>
          <a:off x="1565275" y="2243138"/>
          <a:ext cx="3194050" cy="704850"/>
        </p:xfrm>
        <a:graphic>
          <a:graphicData uri="http://schemas.openxmlformats.org/presentationml/2006/ole">
            <mc:AlternateContent xmlns:mc="http://schemas.openxmlformats.org/markup-compatibility/2006">
              <mc:Choice xmlns:v="urn:schemas-microsoft-com:vml" Requires="v">
                <p:oleObj spid="_x0000_s79916" name="Equation" r:id="rId4" imgW="1841400" imgH="406080" progId="Equation.3">
                  <p:embed/>
                </p:oleObj>
              </mc:Choice>
              <mc:Fallback>
                <p:oleObj name="Equation" r:id="rId4" imgW="1841400" imgH="406080" progId="Equation.3">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65275" y="2243138"/>
                        <a:ext cx="3194050" cy="704850"/>
                      </a:xfrm>
                      <a:prstGeom prst="rect">
                        <a:avLst/>
                      </a:prstGeom>
                      <a:solidFill>
                        <a:srgbClr val="FFFF9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9877" name="Object 5"/>
          <p:cNvGraphicFramePr>
            <a:graphicFrameLocks noGrp="1" noChangeAspect="1"/>
          </p:cNvGraphicFramePr>
          <p:nvPr>
            <p:ph sz="quarter" idx="3"/>
          </p:nvPr>
        </p:nvGraphicFramePr>
        <p:xfrm>
          <a:off x="5205413" y="2239963"/>
          <a:ext cx="1703387" cy="698500"/>
        </p:xfrm>
        <a:graphic>
          <a:graphicData uri="http://schemas.openxmlformats.org/presentationml/2006/ole">
            <mc:AlternateContent xmlns:mc="http://schemas.openxmlformats.org/markup-compatibility/2006">
              <mc:Choice xmlns:v="urn:schemas-microsoft-com:vml" Requires="v">
                <p:oleObj spid="_x0000_s79917" name="Equation" r:id="rId6" imgW="990360" imgH="406080" progId="Equation.3">
                  <p:embed/>
                </p:oleObj>
              </mc:Choice>
              <mc:Fallback>
                <p:oleObj name="Equation" r:id="rId6" imgW="990360" imgH="406080" progId="Equation.3">
                  <p:embed/>
                  <p:pic>
                    <p:nvPicPr>
                      <p:cNvPr id="0" name="Object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205413" y="2239963"/>
                        <a:ext cx="1703387" cy="698500"/>
                      </a:xfrm>
                      <a:prstGeom prst="rect">
                        <a:avLst/>
                      </a:prstGeom>
                      <a:solidFill>
                        <a:srgbClr val="FFFF9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9878" name="Object 6"/>
          <p:cNvGraphicFramePr>
            <a:graphicFrameLocks noChangeAspect="1"/>
          </p:cNvGraphicFramePr>
          <p:nvPr/>
        </p:nvGraphicFramePr>
        <p:xfrm>
          <a:off x="2093913" y="3124200"/>
          <a:ext cx="5791200" cy="968375"/>
        </p:xfrm>
        <a:graphic>
          <a:graphicData uri="http://schemas.openxmlformats.org/presentationml/2006/ole">
            <mc:AlternateContent xmlns:mc="http://schemas.openxmlformats.org/markup-compatibility/2006">
              <mc:Choice xmlns:v="urn:schemas-microsoft-com:vml" Requires="v">
                <p:oleObj spid="_x0000_s79918" name="Equation" r:id="rId8" imgW="2882880" imgH="482400" progId="Equation.3">
                  <p:embed/>
                </p:oleObj>
              </mc:Choice>
              <mc:Fallback>
                <p:oleObj name="Equation" r:id="rId8" imgW="2882880" imgH="482400" progId="Equation.3">
                  <p:embed/>
                  <p:pic>
                    <p:nvPicPr>
                      <p:cNvPr id="0" name="Object 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093913" y="3124200"/>
                        <a:ext cx="5791200" cy="968375"/>
                      </a:xfrm>
                      <a:prstGeom prst="rect">
                        <a:avLst/>
                      </a:prstGeom>
                      <a:solidFill>
                        <a:srgbClr val="FFFF9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9879" name="Object 7"/>
          <p:cNvGraphicFramePr>
            <a:graphicFrameLocks noChangeAspect="1"/>
          </p:cNvGraphicFramePr>
          <p:nvPr/>
        </p:nvGraphicFramePr>
        <p:xfrm>
          <a:off x="5724525" y="5029200"/>
          <a:ext cx="2590800" cy="560388"/>
        </p:xfrm>
        <a:graphic>
          <a:graphicData uri="http://schemas.openxmlformats.org/presentationml/2006/ole">
            <mc:AlternateContent xmlns:mc="http://schemas.openxmlformats.org/markup-compatibility/2006">
              <mc:Choice xmlns:v="urn:schemas-microsoft-com:vml" Requires="v">
                <p:oleObj spid="_x0000_s79919" name="Equation" r:id="rId10" imgW="1054080" imgH="228600" progId="Equation.3">
                  <p:embed/>
                </p:oleObj>
              </mc:Choice>
              <mc:Fallback>
                <p:oleObj name="Equation" r:id="rId10" imgW="1054080" imgH="228600" progId="Equation.3">
                  <p:embed/>
                  <p:pic>
                    <p:nvPicPr>
                      <p:cNvPr id="0" name="Object 7"/>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724525" y="5029200"/>
                        <a:ext cx="2590800" cy="560388"/>
                      </a:xfrm>
                      <a:prstGeom prst="rect">
                        <a:avLst/>
                      </a:prstGeom>
                      <a:solidFill>
                        <a:srgbClr val="FFFF9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ChangeArrowheads="1"/>
          </p:cNvSpPr>
          <p:nvPr>
            <p:ph type="title"/>
          </p:nvPr>
        </p:nvSpPr>
        <p:spPr/>
        <p:txBody>
          <a:bodyPr/>
          <a:lstStyle/>
          <a:p>
            <a:r>
              <a:rPr lang="en-GB" sz="3500"/>
              <a:t>(r,a) trajectories</a:t>
            </a:r>
            <a:endParaRPr lang="en-US" sz="3500"/>
          </a:p>
        </p:txBody>
      </p:sp>
      <p:pic>
        <p:nvPicPr>
          <p:cNvPr id="80899" name="Picture 3"/>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a:xfrm>
            <a:off x="-152400" y="1600200"/>
            <a:ext cx="4724400" cy="39163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lgn="ctr">
                <a:solidFill>
                  <a:schemeClr val="tx1"/>
                </a:solidFill>
                <a:prstDash val="solid"/>
                <a:miter lim="800000"/>
                <a:headEnd type="none" w="med" len="med"/>
                <a:tailEnd type="none" w="med" len="med"/>
              </a14:hiddenLine>
            </a:ext>
          </a:extLst>
        </p:spPr>
      </p:pic>
      <p:pic>
        <p:nvPicPr>
          <p:cNvPr id="80900" name="Picture 4"/>
          <p:cNvPicPr>
            <a:picLocks noGrp="1" noChangeAspect="1" noChangeArrowheads="1"/>
          </p:cNvPicPr>
          <p:nvPr>
            <p:ph sz="half" idx="2"/>
          </p:nvPr>
        </p:nvPicPr>
        <p:blipFill>
          <a:blip r:embed="rId4">
            <a:extLst>
              <a:ext uri="{28A0092B-C50C-407E-A947-70E740481C1C}">
                <a14:useLocalDpi xmlns:a14="http://schemas.microsoft.com/office/drawing/2010/main" val="0"/>
              </a:ext>
            </a:extLst>
          </a:blip>
          <a:srcRect/>
          <a:stretch>
            <a:fillRect/>
          </a:stretch>
        </p:blipFill>
        <p:spPr>
          <a:xfrm>
            <a:off x="4343400" y="1600200"/>
            <a:ext cx="4572000" cy="392588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lgn="ctr">
                <a:solidFill>
                  <a:schemeClr val="tx1"/>
                </a:solidFill>
                <a:prstDash val="solid"/>
                <a:miter lim="800000"/>
                <a:headEnd type="none" w="med" len="med"/>
                <a:tailEnd type="none" w="med" len="med"/>
              </a14:hiddenLine>
            </a:ext>
          </a:extLst>
        </p:spPr>
      </p:pic>
      <p:sp>
        <p:nvSpPr>
          <p:cNvPr id="80901" name="Text Box 5"/>
          <p:cNvSpPr txBox="1">
            <a:spLocks noChangeArrowheads="1"/>
          </p:cNvSpPr>
          <p:nvPr/>
        </p:nvSpPr>
        <p:spPr bwMode="auto">
          <a:xfrm>
            <a:off x="808038" y="5680075"/>
            <a:ext cx="71120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GB" sz="2000"/>
              <a:t>Large </a:t>
            </a:r>
            <a:r>
              <a:rPr lang="en-GB" sz="2000">
                <a:solidFill>
                  <a:schemeClr val="tx2"/>
                </a:solidFill>
              </a:rPr>
              <a:t>f </a:t>
            </a:r>
            <a:r>
              <a:rPr lang="en-GB" sz="2000"/>
              <a:t>and </a:t>
            </a:r>
            <a:r>
              <a:rPr lang="en-GB" sz="2000">
                <a:solidFill>
                  <a:schemeClr val="tx2"/>
                </a:solidFill>
              </a:rPr>
              <a:t>p</a:t>
            </a:r>
            <a:r>
              <a:rPr lang="en-GB" sz="2000"/>
              <a:t>: </a:t>
            </a:r>
          </a:p>
          <a:p>
            <a:r>
              <a:rPr lang="en-GB" sz="2000"/>
              <a:t>achieves large fraction </a:t>
            </a:r>
            <a:r>
              <a:rPr lang="en-GB" sz="2000">
                <a:solidFill>
                  <a:schemeClr val="tx2"/>
                </a:solidFill>
                <a:latin typeface="Symbol" pitchFamily="18" charset="2"/>
                <a:sym typeface="Symbol" pitchFamily="18" charset="2"/>
              </a:rPr>
              <a:t></a:t>
            </a:r>
            <a:r>
              <a:rPr lang="en-GB" sz="2000"/>
              <a:t> while maintaining active fraction low.</a:t>
            </a: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Rectangle 2"/>
          <p:cNvSpPr>
            <a:spLocks noGrp="1" noChangeArrowheads="1"/>
          </p:cNvSpPr>
          <p:nvPr>
            <p:ph type="title"/>
          </p:nvPr>
        </p:nvSpPr>
        <p:spPr/>
        <p:txBody>
          <a:bodyPr>
            <a:normAutofit fontScale="90000"/>
          </a:bodyPr>
          <a:lstStyle/>
          <a:p>
            <a:r>
              <a:rPr lang="en-GB"/>
              <a:t>Talk outline (1): Single message dissemination</a:t>
            </a:r>
          </a:p>
        </p:txBody>
      </p:sp>
      <p:sp>
        <p:nvSpPr>
          <p:cNvPr id="232451" name="Rectangle 3"/>
          <p:cNvSpPr>
            <a:spLocks noGrp="1" noChangeArrowheads="1"/>
          </p:cNvSpPr>
          <p:nvPr>
            <p:ph idx="1"/>
          </p:nvPr>
        </p:nvSpPr>
        <p:spPr/>
        <p:txBody>
          <a:bodyPr/>
          <a:lstStyle/>
          <a:p>
            <a:pPr>
              <a:lnSpc>
                <a:spcPct val="80000"/>
              </a:lnSpc>
              <a:buFont typeface="Wingdings" pitchFamily="2" charset="2"/>
              <a:buNone/>
            </a:pPr>
            <a:r>
              <a:rPr lang="en-GB" sz="900"/>
              <a:t>	</a:t>
            </a:r>
            <a:r>
              <a:rPr lang="en-GB" sz="2000" b="1"/>
              <a:t>Unstructured case:</a:t>
            </a:r>
          </a:p>
          <a:p>
            <a:pPr lvl="1">
              <a:lnSpc>
                <a:spcPct val="80000"/>
              </a:lnSpc>
            </a:pPr>
            <a:r>
              <a:rPr lang="en-GB" sz="1800">
                <a:solidFill>
                  <a:schemeClr val="bg2"/>
                </a:solidFill>
              </a:rPr>
              <a:t>Fraction of receivers reached </a:t>
            </a:r>
          </a:p>
          <a:p>
            <a:pPr lvl="2">
              <a:lnSpc>
                <a:spcPct val="80000"/>
              </a:lnSpc>
            </a:pPr>
            <a:r>
              <a:rPr lang="en-GB" sz="1400">
                <a:solidFill>
                  <a:schemeClr val="bg2"/>
                </a:solidFill>
              </a:rPr>
              <a:t>giant components in random graphs;</a:t>
            </a:r>
          </a:p>
          <a:p>
            <a:pPr lvl="2">
              <a:lnSpc>
                <a:spcPct val="80000"/>
              </a:lnSpc>
            </a:pPr>
            <a:r>
              <a:rPr lang="en-GB" sz="1400">
                <a:solidFill>
                  <a:schemeClr val="bg2"/>
                </a:solidFill>
              </a:rPr>
              <a:t>ODE models: impact of “rumour mongering”;</a:t>
            </a:r>
          </a:p>
          <a:p>
            <a:pPr lvl="1">
              <a:lnSpc>
                <a:spcPct val="80000"/>
              </a:lnSpc>
            </a:pPr>
            <a:r>
              <a:rPr lang="en-GB" sz="1800" b="1"/>
              <a:t>Probability of successful broadcast </a:t>
            </a:r>
          </a:p>
          <a:p>
            <a:pPr lvl="2">
              <a:lnSpc>
                <a:spcPct val="80000"/>
              </a:lnSpc>
            </a:pPr>
            <a:r>
              <a:rPr lang="en-GB" sz="1400" b="1"/>
              <a:t>Erdos-Renyi phase transition for graph connectivity</a:t>
            </a:r>
          </a:p>
          <a:p>
            <a:pPr lvl="1">
              <a:lnSpc>
                <a:spcPct val="80000"/>
              </a:lnSpc>
            </a:pPr>
            <a:r>
              <a:rPr lang="en-GB" sz="1800">
                <a:solidFill>
                  <a:schemeClr val="bg2"/>
                </a:solidFill>
              </a:rPr>
              <a:t>Time to successful broadcast </a:t>
            </a:r>
          </a:p>
          <a:p>
            <a:pPr lvl="2">
              <a:lnSpc>
                <a:spcPct val="80000"/>
              </a:lnSpc>
            </a:pPr>
            <a:r>
              <a:rPr lang="en-GB" sz="1400">
                <a:solidFill>
                  <a:schemeClr val="bg2"/>
                </a:solidFill>
              </a:rPr>
              <a:t>Infect and die model: Diameter of random graphs</a:t>
            </a:r>
          </a:p>
          <a:p>
            <a:pPr lvl="2">
              <a:lnSpc>
                <a:spcPct val="80000"/>
              </a:lnSpc>
            </a:pPr>
            <a:r>
              <a:rPr lang="en-GB" sz="1400">
                <a:solidFill>
                  <a:schemeClr val="bg2"/>
                </a:solidFill>
              </a:rPr>
              <a:t>Infect forever model: Pittel’s identity</a:t>
            </a:r>
          </a:p>
          <a:p>
            <a:pPr>
              <a:lnSpc>
                <a:spcPct val="80000"/>
              </a:lnSpc>
              <a:buFont typeface="Wingdings" pitchFamily="2" charset="2"/>
              <a:buNone/>
            </a:pPr>
            <a:endParaRPr lang="en-GB" sz="1400">
              <a:solidFill>
                <a:schemeClr val="bg2"/>
              </a:solidFill>
            </a:endParaRPr>
          </a:p>
          <a:p>
            <a:pPr>
              <a:lnSpc>
                <a:spcPct val="80000"/>
              </a:lnSpc>
              <a:buFont typeface="Wingdings" pitchFamily="2" charset="2"/>
              <a:buNone/>
            </a:pPr>
            <a:r>
              <a:rPr lang="en-GB" sz="1800">
                <a:solidFill>
                  <a:schemeClr val="bg2"/>
                </a:solidFill>
              </a:rPr>
              <a:t>	</a:t>
            </a:r>
            <a:r>
              <a:rPr lang="en-GB" sz="2000">
                <a:solidFill>
                  <a:schemeClr val="bg2"/>
                </a:solidFill>
              </a:rPr>
              <a:t>Topologically structured case:</a:t>
            </a:r>
          </a:p>
          <a:p>
            <a:pPr lvl="1">
              <a:lnSpc>
                <a:spcPct val="80000"/>
              </a:lnSpc>
            </a:pPr>
            <a:r>
              <a:rPr lang="en-GB" sz="1800">
                <a:solidFill>
                  <a:schemeClr val="bg2"/>
                </a:solidFill>
              </a:rPr>
              <a:t>Time to broadcast and graph diameter</a:t>
            </a:r>
          </a:p>
          <a:p>
            <a:pPr lvl="1">
              <a:lnSpc>
                <a:spcPct val="80000"/>
              </a:lnSpc>
            </a:pPr>
            <a:r>
              <a:rPr lang="en-GB" sz="1800">
                <a:solidFill>
                  <a:schemeClr val="bg2"/>
                </a:solidFill>
              </a:rPr>
              <a:t>Time to specific target in interest-based topologies</a:t>
            </a:r>
          </a:p>
          <a:p>
            <a:pPr lvl="1">
              <a:lnSpc>
                <a:spcPct val="80000"/>
              </a:lnSpc>
            </a:pPr>
            <a:r>
              <a:rPr lang="en-GB" sz="1800">
                <a:solidFill>
                  <a:schemeClr val="bg2"/>
                </a:solidFill>
              </a:rPr>
              <a:t>Information persistence:</a:t>
            </a:r>
          </a:p>
          <a:p>
            <a:pPr lvl="2">
              <a:lnSpc>
                <a:spcPct val="80000"/>
              </a:lnSpc>
            </a:pPr>
            <a:r>
              <a:rPr lang="en-GB" sz="1400">
                <a:solidFill>
                  <a:schemeClr val="bg2"/>
                </a:solidFill>
              </a:rPr>
              <a:t>Fast extinction and spectral radius of graph</a:t>
            </a:r>
          </a:p>
          <a:p>
            <a:pPr lvl="2">
              <a:lnSpc>
                <a:spcPct val="80000"/>
              </a:lnSpc>
            </a:pPr>
            <a:r>
              <a:rPr lang="en-GB" sz="1400">
                <a:solidFill>
                  <a:schemeClr val="bg2"/>
                </a:solidFill>
              </a:rPr>
              <a:t>Long survival and isoperimetric constant of graph</a:t>
            </a:r>
          </a:p>
          <a:p>
            <a:pPr lvl="1">
              <a:lnSpc>
                <a:spcPct val="80000"/>
              </a:lnSpc>
            </a:pPr>
            <a:r>
              <a:rPr lang="en-GB" sz="1800">
                <a:solidFill>
                  <a:schemeClr val="bg2"/>
                </a:solidFill>
              </a:rPr>
              <a:t>Graph adaptation</a:t>
            </a:r>
          </a:p>
          <a:p>
            <a:pPr lvl="2">
              <a:lnSpc>
                <a:spcPct val="80000"/>
              </a:lnSpc>
            </a:pPr>
            <a:r>
              <a:rPr lang="en-GB" sz="1400">
                <a:solidFill>
                  <a:schemeClr val="bg2"/>
                </a:solidFill>
              </a:rPr>
              <a:t>Metropolis algorithm and failure resilience</a:t>
            </a: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title"/>
          </p:nvPr>
        </p:nvSpPr>
        <p:spPr>
          <a:xfrm>
            <a:off x="457200" y="914400"/>
            <a:ext cx="8229600" cy="1143000"/>
          </a:xfrm>
        </p:spPr>
        <p:txBody>
          <a:bodyPr/>
          <a:lstStyle/>
          <a:p>
            <a:r>
              <a:rPr lang="en-GB"/>
              <a:t> </a:t>
            </a:r>
            <a:endParaRPr lang="en-US"/>
          </a:p>
        </p:txBody>
      </p:sp>
      <p:sp>
        <p:nvSpPr>
          <p:cNvPr id="81923" name="Rectangle 3"/>
          <p:cNvSpPr>
            <a:spLocks noChangeArrowheads="1"/>
          </p:cNvSpPr>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GB" sz="3500" b="1">
                <a:solidFill>
                  <a:schemeClr val="tx2"/>
                </a:solidFill>
              </a:rPr>
              <a:t>Communication Graph</a:t>
            </a:r>
            <a:r>
              <a:rPr lang="en-GB" sz="3500" b="1">
                <a:solidFill>
                  <a:srgbClr val="CC3300"/>
                </a:solidFill>
              </a:rPr>
              <a:t> </a:t>
            </a:r>
            <a:r>
              <a:rPr lang="en-GB" sz="3900" b="1">
                <a:solidFill>
                  <a:srgbClr val="CC3300"/>
                </a:solidFill>
              </a:rPr>
              <a:t> </a:t>
            </a:r>
            <a:endParaRPr lang="en-US" sz="3900" b="1">
              <a:solidFill>
                <a:srgbClr val="CC3300"/>
              </a:solidFill>
            </a:endParaRPr>
          </a:p>
        </p:txBody>
      </p:sp>
      <p:sp>
        <p:nvSpPr>
          <p:cNvPr id="81924" name="Rectangle 4"/>
          <p:cNvSpPr>
            <a:spLocks noChangeArrowheads="1"/>
          </p:cNvSpPr>
          <p:nvPr/>
        </p:nvSpPr>
        <p:spPr bwMode="auto">
          <a:xfrm>
            <a:off x="5334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lnSpc>
                <a:spcPct val="90000"/>
              </a:lnSpc>
              <a:spcBef>
                <a:spcPct val="20000"/>
              </a:spcBef>
              <a:buClr>
                <a:schemeClr val="tx1"/>
              </a:buClr>
              <a:buSzPct val="70000"/>
              <a:buFont typeface="Wingdings" pitchFamily="2" charset="2"/>
              <a:buChar char="l"/>
            </a:pPr>
            <a:r>
              <a:rPr lang="en-GB" sz="2100"/>
              <a:t>Nodes </a:t>
            </a:r>
            <a:r>
              <a:rPr lang="en-GB" sz="2100">
                <a:sym typeface="Symbol" pitchFamily="18" charset="2"/>
              </a:rPr>
              <a:t> </a:t>
            </a:r>
            <a:r>
              <a:rPr lang="en-GB" sz="2100"/>
              <a:t>members;</a:t>
            </a:r>
          </a:p>
          <a:p>
            <a:pPr marL="342900" indent="-342900">
              <a:lnSpc>
                <a:spcPct val="90000"/>
              </a:lnSpc>
              <a:spcBef>
                <a:spcPct val="20000"/>
              </a:spcBef>
              <a:buClr>
                <a:schemeClr val="tx1"/>
              </a:buClr>
              <a:buSzPct val="70000"/>
              <a:buFont typeface="Wingdings" pitchFamily="2" charset="2"/>
              <a:buChar char="l"/>
            </a:pPr>
            <a:endParaRPr lang="en-GB" sz="2100"/>
          </a:p>
          <a:p>
            <a:pPr marL="342900" indent="-342900">
              <a:lnSpc>
                <a:spcPct val="90000"/>
              </a:lnSpc>
              <a:spcBef>
                <a:spcPct val="20000"/>
              </a:spcBef>
              <a:buClr>
                <a:schemeClr val="tx2"/>
              </a:buClr>
              <a:buSzPct val="70000"/>
              <a:buFont typeface="Wingdings" pitchFamily="2" charset="2"/>
              <a:buChar char="l"/>
            </a:pPr>
            <a:r>
              <a:rPr lang="en-GB" sz="2100"/>
              <a:t>Source node generates msg;</a:t>
            </a:r>
          </a:p>
          <a:p>
            <a:pPr marL="342900" indent="-342900">
              <a:lnSpc>
                <a:spcPct val="90000"/>
              </a:lnSpc>
              <a:spcBef>
                <a:spcPct val="20000"/>
              </a:spcBef>
              <a:buClr>
                <a:schemeClr val="tx2"/>
              </a:buClr>
              <a:buSzPct val="70000"/>
              <a:buFont typeface="Wingdings" pitchFamily="2" charset="2"/>
              <a:buChar char="l"/>
            </a:pPr>
            <a:endParaRPr lang="en-GB" sz="2100"/>
          </a:p>
          <a:p>
            <a:pPr marL="342900" indent="-342900">
              <a:lnSpc>
                <a:spcPct val="90000"/>
              </a:lnSpc>
              <a:spcBef>
                <a:spcPct val="20000"/>
              </a:spcBef>
              <a:buClr>
                <a:schemeClr val="tx2"/>
              </a:buClr>
              <a:buSzPct val="70000"/>
              <a:buFont typeface="Wingdings" pitchFamily="2" charset="2"/>
              <a:buChar char="l"/>
            </a:pPr>
            <a:r>
              <a:rPr lang="en-GB" sz="2100"/>
              <a:t>Arrows: successful msg transmission;</a:t>
            </a:r>
          </a:p>
          <a:p>
            <a:pPr marL="342900" indent="-342900">
              <a:lnSpc>
                <a:spcPct val="90000"/>
              </a:lnSpc>
              <a:spcBef>
                <a:spcPct val="20000"/>
              </a:spcBef>
              <a:buClr>
                <a:schemeClr val="tx2"/>
              </a:buClr>
              <a:buSzPct val="70000"/>
              <a:buFont typeface="Wingdings" pitchFamily="2" charset="2"/>
              <a:buChar char="l"/>
            </a:pPr>
            <a:endParaRPr lang="en-GB" sz="2100"/>
          </a:p>
          <a:p>
            <a:pPr marL="342900" indent="-342900">
              <a:lnSpc>
                <a:spcPct val="90000"/>
              </a:lnSpc>
              <a:spcBef>
                <a:spcPct val="20000"/>
              </a:spcBef>
              <a:buClr>
                <a:schemeClr val="tx2"/>
              </a:buClr>
              <a:buSzPct val="70000"/>
              <a:buFont typeface="Wingdings" pitchFamily="2" charset="2"/>
              <a:buChar char="l"/>
            </a:pPr>
            <a:r>
              <a:rPr lang="en-GB" sz="2100"/>
              <a:t>Node receives msg if reached by directed path from source</a:t>
            </a:r>
          </a:p>
          <a:p>
            <a:pPr marL="342900" indent="-342900">
              <a:lnSpc>
                <a:spcPct val="90000"/>
              </a:lnSpc>
              <a:spcBef>
                <a:spcPct val="20000"/>
              </a:spcBef>
              <a:buClr>
                <a:schemeClr val="tx2"/>
              </a:buClr>
              <a:buSzPct val="70000"/>
              <a:buFont typeface="Wingdings" pitchFamily="2" charset="2"/>
              <a:buChar char="l"/>
            </a:pPr>
            <a:endParaRPr lang="en-GB" sz="2100"/>
          </a:p>
          <a:p>
            <a:pPr marL="342900" indent="-342900">
              <a:lnSpc>
                <a:spcPct val="90000"/>
              </a:lnSpc>
              <a:spcBef>
                <a:spcPct val="20000"/>
              </a:spcBef>
              <a:buClr>
                <a:schemeClr val="tx1"/>
              </a:buClr>
              <a:buSzPct val="70000"/>
              <a:buFont typeface="Times New Roman" pitchFamily="18" charset="0"/>
              <a:buChar char="è"/>
            </a:pPr>
            <a:r>
              <a:rPr lang="en-GB" sz="2100"/>
              <a:t>Successful propagation if directed path from source to any other node</a:t>
            </a:r>
          </a:p>
          <a:p>
            <a:pPr marL="692150" lvl="1" indent="-347663">
              <a:lnSpc>
                <a:spcPct val="90000"/>
              </a:lnSpc>
              <a:spcBef>
                <a:spcPct val="20000"/>
              </a:spcBef>
              <a:buClr>
                <a:schemeClr val="accent2"/>
              </a:buClr>
              <a:buSzPct val="70000"/>
              <a:buFont typeface="Wingdings" pitchFamily="2" charset="2"/>
              <a:buChar char="l"/>
            </a:pPr>
            <a:endParaRPr lang="en-GB" sz="2000"/>
          </a:p>
          <a:p>
            <a:pPr marL="342900" indent="-342900">
              <a:lnSpc>
                <a:spcPct val="90000"/>
              </a:lnSpc>
              <a:spcBef>
                <a:spcPct val="20000"/>
              </a:spcBef>
              <a:buClr>
                <a:schemeClr val="tx2"/>
              </a:buClr>
              <a:buSzPct val="70000"/>
              <a:buFont typeface="Wingdings" pitchFamily="2" charset="2"/>
              <a:buChar char="l"/>
            </a:pPr>
            <a:endParaRPr lang="en-GB" sz="3000"/>
          </a:p>
          <a:p>
            <a:pPr marL="342900" indent="-342900">
              <a:lnSpc>
                <a:spcPct val="90000"/>
              </a:lnSpc>
              <a:spcBef>
                <a:spcPct val="20000"/>
              </a:spcBef>
              <a:buClr>
                <a:schemeClr val="tx2"/>
              </a:buClr>
              <a:buSzPct val="70000"/>
              <a:buFont typeface="Wingdings" pitchFamily="2" charset="2"/>
              <a:buChar char="l"/>
            </a:pPr>
            <a:endParaRPr lang="en-GB" sz="3000"/>
          </a:p>
          <a:p>
            <a:pPr marL="692150" lvl="1" indent="-347663">
              <a:lnSpc>
                <a:spcPct val="90000"/>
              </a:lnSpc>
              <a:spcBef>
                <a:spcPct val="20000"/>
              </a:spcBef>
              <a:buClr>
                <a:schemeClr val="accent2"/>
              </a:buClr>
              <a:buSzPct val="70000"/>
              <a:buFont typeface="Wingdings" pitchFamily="2" charset="2"/>
              <a:buChar char="l"/>
            </a:pPr>
            <a:endParaRPr lang="en-GB" sz="2600"/>
          </a:p>
          <a:p>
            <a:pPr marL="692150" lvl="1" indent="-347663">
              <a:lnSpc>
                <a:spcPct val="90000"/>
              </a:lnSpc>
              <a:spcBef>
                <a:spcPct val="20000"/>
              </a:spcBef>
              <a:buClr>
                <a:schemeClr val="accent2"/>
              </a:buClr>
              <a:buSzPct val="70000"/>
              <a:buFont typeface="Wingdings" pitchFamily="2" charset="2"/>
              <a:buChar char="l"/>
            </a:pPr>
            <a:endParaRPr lang="en-GB" sz="2600"/>
          </a:p>
          <a:p>
            <a:pPr marL="692150" lvl="1" indent="-347663">
              <a:lnSpc>
                <a:spcPct val="90000"/>
              </a:lnSpc>
              <a:spcBef>
                <a:spcPct val="20000"/>
              </a:spcBef>
              <a:buClr>
                <a:schemeClr val="accent2"/>
              </a:buClr>
              <a:buSzPct val="70000"/>
              <a:buFont typeface="Wingdings" pitchFamily="2" charset="2"/>
              <a:buChar char="l"/>
            </a:pPr>
            <a:endParaRPr lang="en-GB" sz="2600"/>
          </a:p>
          <a:p>
            <a:pPr marL="342900" indent="-342900">
              <a:lnSpc>
                <a:spcPct val="90000"/>
              </a:lnSpc>
              <a:spcBef>
                <a:spcPct val="20000"/>
              </a:spcBef>
              <a:buClr>
                <a:schemeClr val="tx2"/>
              </a:buClr>
              <a:buSzPct val="70000"/>
              <a:buFont typeface="Wingdings" pitchFamily="2" charset="2"/>
              <a:buChar char="l"/>
            </a:pPr>
            <a:endParaRPr lang="en-GB" sz="3000"/>
          </a:p>
          <a:p>
            <a:pPr marL="342900" indent="-342900">
              <a:lnSpc>
                <a:spcPct val="90000"/>
              </a:lnSpc>
              <a:spcBef>
                <a:spcPct val="20000"/>
              </a:spcBef>
              <a:buClr>
                <a:schemeClr val="tx2"/>
              </a:buClr>
              <a:buSzPct val="70000"/>
              <a:buFont typeface="Wingdings" pitchFamily="2" charset="2"/>
              <a:buChar char="l"/>
            </a:pPr>
            <a:endParaRPr lang="en-US" sz="3000"/>
          </a:p>
        </p:txBody>
      </p:sp>
      <p:grpSp>
        <p:nvGrpSpPr>
          <p:cNvPr id="81925" name="Group 5"/>
          <p:cNvGrpSpPr>
            <a:grpSpLocks/>
          </p:cNvGrpSpPr>
          <p:nvPr/>
        </p:nvGrpSpPr>
        <p:grpSpPr bwMode="auto">
          <a:xfrm>
            <a:off x="5791200" y="1447800"/>
            <a:ext cx="2743200" cy="2057400"/>
            <a:chOff x="3744" y="864"/>
            <a:chExt cx="1728" cy="1296"/>
          </a:xfrm>
        </p:grpSpPr>
        <p:sp>
          <p:nvSpPr>
            <p:cNvPr id="81926" name="Oval 6"/>
            <p:cNvSpPr>
              <a:spLocks noChangeArrowheads="1"/>
            </p:cNvSpPr>
            <p:nvPr/>
          </p:nvSpPr>
          <p:spPr bwMode="auto">
            <a:xfrm>
              <a:off x="3744" y="1296"/>
              <a:ext cx="240" cy="240"/>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81927" name="Oval 7"/>
            <p:cNvSpPr>
              <a:spLocks noChangeArrowheads="1"/>
            </p:cNvSpPr>
            <p:nvPr/>
          </p:nvSpPr>
          <p:spPr bwMode="auto">
            <a:xfrm>
              <a:off x="4464" y="1104"/>
              <a:ext cx="240" cy="24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81928" name="Oval 8"/>
            <p:cNvSpPr>
              <a:spLocks noChangeArrowheads="1"/>
            </p:cNvSpPr>
            <p:nvPr/>
          </p:nvSpPr>
          <p:spPr bwMode="auto">
            <a:xfrm>
              <a:off x="4128" y="1584"/>
              <a:ext cx="240" cy="24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81929" name="Oval 9"/>
            <p:cNvSpPr>
              <a:spLocks noChangeArrowheads="1"/>
            </p:cNvSpPr>
            <p:nvPr/>
          </p:nvSpPr>
          <p:spPr bwMode="auto">
            <a:xfrm>
              <a:off x="3936" y="912"/>
              <a:ext cx="240" cy="24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81930" name="Oval 10"/>
            <p:cNvSpPr>
              <a:spLocks noChangeArrowheads="1"/>
            </p:cNvSpPr>
            <p:nvPr/>
          </p:nvSpPr>
          <p:spPr bwMode="auto">
            <a:xfrm>
              <a:off x="5088" y="1248"/>
              <a:ext cx="240" cy="240"/>
            </a:xfrm>
            <a:prstGeom prst="ellipse">
              <a:avLst/>
            </a:prstGeom>
            <a:solidFill>
              <a:srgbClr val="CC33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81931" name="Oval 11"/>
            <p:cNvSpPr>
              <a:spLocks noChangeArrowheads="1"/>
            </p:cNvSpPr>
            <p:nvPr/>
          </p:nvSpPr>
          <p:spPr bwMode="auto">
            <a:xfrm>
              <a:off x="4176" y="1920"/>
              <a:ext cx="240" cy="24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81932" name="Oval 12"/>
            <p:cNvSpPr>
              <a:spLocks noChangeArrowheads="1"/>
            </p:cNvSpPr>
            <p:nvPr/>
          </p:nvSpPr>
          <p:spPr bwMode="auto">
            <a:xfrm>
              <a:off x="4800" y="1680"/>
              <a:ext cx="240" cy="24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81933" name="Oval 13"/>
            <p:cNvSpPr>
              <a:spLocks noChangeArrowheads="1"/>
            </p:cNvSpPr>
            <p:nvPr/>
          </p:nvSpPr>
          <p:spPr bwMode="auto">
            <a:xfrm>
              <a:off x="4944" y="864"/>
              <a:ext cx="240" cy="24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81934" name="Oval 14"/>
            <p:cNvSpPr>
              <a:spLocks noChangeArrowheads="1"/>
            </p:cNvSpPr>
            <p:nvPr/>
          </p:nvSpPr>
          <p:spPr bwMode="auto">
            <a:xfrm>
              <a:off x="5232" y="1680"/>
              <a:ext cx="240" cy="240"/>
            </a:xfrm>
            <a:prstGeom prst="ellipse">
              <a:avLst/>
            </a:prstGeom>
            <a:solidFill>
              <a:srgbClr val="CC33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81935" name="Line 15"/>
            <p:cNvSpPr>
              <a:spLocks noChangeShapeType="1"/>
            </p:cNvSpPr>
            <p:nvPr/>
          </p:nvSpPr>
          <p:spPr bwMode="auto">
            <a:xfrm flipV="1">
              <a:off x="3984" y="1248"/>
              <a:ext cx="480" cy="144"/>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81936" name="Line 16"/>
            <p:cNvSpPr>
              <a:spLocks noChangeShapeType="1"/>
            </p:cNvSpPr>
            <p:nvPr/>
          </p:nvSpPr>
          <p:spPr bwMode="auto">
            <a:xfrm>
              <a:off x="3984" y="1440"/>
              <a:ext cx="816" cy="28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81937" name="Line 17"/>
            <p:cNvSpPr>
              <a:spLocks noChangeShapeType="1"/>
            </p:cNvSpPr>
            <p:nvPr/>
          </p:nvSpPr>
          <p:spPr bwMode="auto">
            <a:xfrm>
              <a:off x="4032" y="1152"/>
              <a:ext cx="192" cy="43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81938" name="Line 18"/>
            <p:cNvSpPr>
              <a:spLocks noChangeShapeType="1"/>
            </p:cNvSpPr>
            <p:nvPr/>
          </p:nvSpPr>
          <p:spPr bwMode="auto">
            <a:xfrm>
              <a:off x="4176" y="1008"/>
              <a:ext cx="336" cy="144"/>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81939" name="Line 19"/>
            <p:cNvSpPr>
              <a:spLocks noChangeShapeType="1"/>
            </p:cNvSpPr>
            <p:nvPr/>
          </p:nvSpPr>
          <p:spPr bwMode="auto">
            <a:xfrm flipV="1">
              <a:off x="4704" y="1008"/>
              <a:ext cx="240" cy="144"/>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81940" name="Line 20"/>
            <p:cNvSpPr>
              <a:spLocks noChangeShapeType="1"/>
            </p:cNvSpPr>
            <p:nvPr/>
          </p:nvSpPr>
          <p:spPr bwMode="auto">
            <a:xfrm flipV="1">
              <a:off x="4320" y="1344"/>
              <a:ext cx="240" cy="24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81941" name="Line 21"/>
            <p:cNvSpPr>
              <a:spLocks noChangeShapeType="1"/>
            </p:cNvSpPr>
            <p:nvPr/>
          </p:nvSpPr>
          <p:spPr bwMode="auto">
            <a:xfrm flipH="1" flipV="1">
              <a:off x="3888" y="1536"/>
              <a:ext cx="288" cy="43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81942" name="Line 22"/>
            <p:cNvSpPr>
              <a:spLocks noChangeShapeType="1"/>
            </p:cNvSpPr>
            <p:nvPr/>
          </p:nvSpPr>
          <p:spPr bwMode="auto">
            <a:xfrm>
              <a:off x="4704" y="1248"/>
              <a:ext cx="192" cy="43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81943" name="Line 23"/>
            <p:cNvSpPr>
              <a:spLocks noChangeShapeType="1"/>
            </p:cNvSpPr>
            <p:nvPr/>
          </p:nvSpPr>
          <p:spPr bwMode="auto">
            <a:xfrm flipH="1">
              <a:off x="4368" y="1392"/>
              <a:ext cx="720" cy="336"/>
            </a:xfrm>
            <a:prstGeom prst="line">
              <a:avLst/>
            </a:prstGeom>
            <a:noFill/>
            <a:ln w="9525">
              <a:solidFill>
                <a:schemeClr val="accent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81944" name="Line 24"/>
            <p:cNvSpPr>
              <a:spLocks noChangeShapeType="1"/>
            </p:cNvSpPr>
            <p:nvPr/>
          </p:nvSpPr>
          <p:spPr bwMode="auto">
            <a:xfrm>
              <a:off x="5280" y="1488"/>
              <a:ext cx="48" cy="192"/>
            </a:xfrm>
            <a:prstGeom prst="line">
              <a:avLst/>
            </a:prstGeom>
            <a:noFill/>
            <a:ln w="9525">
              <a:solidFill>
                <a:schemeClr val="accent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81945" name="Line 25"/>
            <p:cNvSpPr>
              <a:spLocks noChangeShapeType="1"/>
            </p:cNvSpPr>
            <p:nvPr/>
          </p:nvSpPr>
          <p:spPr bwMode="auto">
            <a:xfrm flipH="1">
              <a:off x="5040" y="1824"/>
              <a:ext cx="192" cy="0"/>
            </a:xfrm>
            <a:prstGeom prst="line">
              <a:avLst/>
            </a:prstGeom>
            <a:noFill/>
            <a:ln w="9525">
              <a:solidFill>
                <a:schemeClr val="accent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81946" name="Line 26"/>
            <p:cNvSpPr>
              <a:spLocks noChangeShapeType="1"/>
            </p:cNvSpPr>
            <p:nvPr/>
          </p:nvSpPr>
          <p:spPr bwMode="auto">
            <a:xfrm flipH="1">
              <a:off x="4176" y="912"/>
              <a:ext cx="768" cy="4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81947" name="Line 27"/>
            <p:cNvSpPr>
              <a:spLocks noChangeShapeType="1"/>
            </p:cNvSpPr>
            <p:nvPr/>
          </p:nvSpPr>
          <p:spPr bwMode="auto">
            <a:xfrm flipH="1">
              <a:off x="4416" y="1824"/>
              <a:ext cx="384" cy="144"/>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gr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ChangeArrowheads="1"/>
          </p:cNvSpPr>
          <p:nvPr>
            <p:ph type="title"/>
          </p:nvPr>
        </p:nvSpPr>
        <p:spPr>
          <a:xfrm>
            <a:off x="250825" y="122238"/>
            <a:ext cx="7850188" cy="1295400"/>
          </a:xfrm>
        </p:spPr>
        <p:txBody>
          <a:bodyPr/>
          <a:lstStyle/>
          <a:p>
            <a:r>
              <a:rPr lang="en-GB" sz="3500"/>
              <a:t>Probability of successful broadcast:</a:t>
            </a:r>
            <a:br>
              <a:rPr lang="en-GB" sz="3500"/>
            </a:br>
            <a:r>
              <a:rPr lang="en-GB" sz="3500"/>
              <a:t>Erd</a:t>
            </a:r>
            <a:r>
              <a:rPr lang="en-US" sz="3500">
                <a:cs typeface="Arial" charset="0"/>
              </a:rPr>
              <a:t>ö</a:t>
            </a:r>
            <a:r>
              <a:rPr lang="en-GB" sz="3500"/>
              <a:t>s-Renyi law (59)</a:t>
            </a:r>
            <a:endParaRPr lang="en-US" sz="3500"/>
          </a:p>
        </p:txBody>
      </p:sp>
      <p:sp>
        <p:nvSpPr>
          <p:cNvPr id="82947" name="Rectangle 3"/>
          <p:cNvSpPr>
            <a:spLocks noGrp="1" noChangeArrowheads="1"/>
          </p:cNvSpPr>
          <p:nvPr>
            <p:ph type="body" sz="half" idx="1"/>
          </p:nvPr>
        </p:nvSpPr>
        <p:spPr>
          <a:xfrm>
            <a:off x="457200" y="1719263"/>
            <a:ext cx="7772400" cy="4381500"/>
          </a:xfrm>
        </p:spPr>
        <p:txBody>
          <a:bodyPr/>
          <a:lstStyle/>
          <a:p>
            <a:pPr>
              <a:lnSpc>
                <a:spcPct val="80000"/>
              </a:lnSpc>
              <a:buClr>
                <a:schemeClr val="tx1"/>
              </a:buClr>
            </a:pPr>
            <a:r>
              <a:rPr lang="en-GB" sz="2200"/>
              <a:t>Undirected graph on </a:t>
            </a:r>
            <a:r>
              <a:rPr lang="en-GB" sz="2200">
                <a:solidFill>
                  <a:schemeClr val="tx2"/>
                </a:solidFill>
              </a:rPr>
              <a:t>N</a:t>
            </a:r>
            <a:r>
              <a:rPr lang="en-GB" sz="2200"/>
              <a:t> nodes, each edge present with probability </a:t>
            </a:r>
            <a:r>
              <a:rPr lang="en-GB" sz="2200">
                <a:solidFill>
                  <a:schemeClr val="tx2"/>
                </a:solidFill>
              </a:rPr>
              <a:t>p</a:t>
            </a:r>
            <a:r>
              <a:rPr lang="en-GB" sz="2200" baseline="-25000">
                <a:solidFill>
                  <a:schemeClr val="tx2"/>
                </a:solidFill>
              </a:rPr>
              <a:t>N</a:t>
            </a:r>
            <a:r>
              <a:rPr lang="en-GB" sz="2200"/>
              <a:t>, is connected with probability</a:t>
            </a:r>
          </a:p>
          <a:p>
            <a:pPr>
              <a:lnSpc>
                <a:spcPct val="80000"/>
              </a:lnSpc>
              <a:buClr>
                <a:schemeClr val="tx1"/>
              </a:buClr>
            </a:pPr>
            <a:endParaRPr lang="en-GB" sz="2200"/>
          </a:p>
          <a:p>
            <a:pPr>
              <a:lnSpc>
                <a:spcPct val="80000"/>
              </a:lnSpc>
              <a:buClr>
                <a:schemeClr val="tx1"/>
              </a:buClr>
              <a:buFont typeface="Wingdings" pitchFamily="2" charset="2"/>
              <a:buNone/>
            </a:pPr>
            <a:r>
              <a:rPr lang="en-GB" sz="2200"/>
              <a:t>								</a:t>
            </a:r>
          </a:p>
          <a:p>
            <a:pPr>
              <a:lnSpc>
                <a:spcPct val="80000"/>
              </a:lnSpc>
              <a:buClr>
                <a:schemeClr val="tx1"/>
              </a:buClr>
              <a:buFont typeface="Wingdings" pitchFamily="2" charset="2"/>
              <a:buNone/>
            </a:pPr>
            <a:r>
              <a:rPr lang="en-GB" sz="2200"/>
              <a:t>    provided     </a:t>
            </a:r>
            <a:r>
              <a:rPr lang="en-GB" sz="2200">
                <a:solidFill>
                  <a:schemeClr val="tx2"/>
                </a:solidFill>
              </a:rPr>
              <a:t>f := (N-1)p</a:t>
            </a:r>
            <a:r>
              <a:rPr lang="en-GB" sz="2200" baseline="-25000">
                <a:solidFill>
                  <a:schemeClr val="tx2"/>
                </a:solidFill>
              </a:rPr>
              <a:t>N</a:t>
            </a:r>
            <a:r>
              <a:rPr lang="en-GB" sz="2200">
                <a:solidFill>
                  <a:schemeClr val="tx2"/>
                </a:solidFill>
              </a:rPr>
              <a:t>=log(N)+c+o(1).</a:t>
            </a:r>
          </a:p>
          <a:p>
            <a:pPr>
              <a:lnSpc>
                <a:spcPct val="80000"/>
              </a:lnSpc>
              <a:buClr>
                <a:schemeClr val="tx1"/>
              </a:buClr>
              <a:buFont typeface="Wingdings" pitchFamily="2" charset="2"/>
              <a:buChar char="è"/>
            </a:pPr>
            <a:endParaRPr lang="en-GB" sz="2200"/>
          </a:p>
          <a:p>
            <a:pPr>
              <a:lnSpc>
                <a:spcPct val="80000"/>
              </a:lnSpc>
              <a:buClr>
                <a:schemeClr val="tx1"/>
              </a:buClr>
              <a:buFont typeface="Wingdings" pitchFamily="2" charset="2"/>
              <a:buChar char="è"/>
            </a:pPr>
            <a:r>
              <a:rPr lang="en-GB" sz="2200"/>
              <a:t>Corresponds to Reed-Frost epidemics,</a:t>
            </a:r>
          </a:p>
          <a:p>
            <a:pPr>
              <a:lnSpc>
                <a:spcPct val="80000"/>
              </a:lnSpc>
              <a:buClr>
                <a:schemeClr val="tx1"/>
              </a:buClr>
              <a:buFont typeface="Wingdings" pitchFamily="2" charset="2"/>
              <a:buNone/>
            </a:pPr>
            <a:r>
              <a:rPr lang="en-GB" sz="2200"/>
              <a:t> 	i.e. </a:t>
            </a:r>
            <a:r>
              <a:rPr lang="en-GB" sz="2200">
                <a:solidFill>
                  <a:schemeClr val="tx2"/>
                </a:solidFill>
              </a:rPr>
              <a:t>q(k)</a:t>
            </a:r>
            <a:r>
              <a:rPr lang="en-GB" sz="2200"/>
              <a:t> : Binomial(</a:t>
            </a:r>
            <a:r>
              <a:rPr lang="en-GB" sz="2200">
                <a:solidFill>
                  <a:schemeClr val="tx2"/>
                </a:solidFill>
              </a:rPr>
              <a:t>N-1,p</a:t>
            </a:r>
            <a:r>
              <a:rPr lang="en-GB" sz="2200" baseline="-25000">
                <a:solidFill>
                  <a:schemeClr val="tx2"/>
                </a:solidFill>
              </a:rPr>
              <a:t>N</a:t>
            </a:r>
            <a:r>
              <a:rPr lang="en-GB" sz="2200"/>
              <a:t>). </a:t>
            </a:r>
          </a:p>
          <a:p>
            <a:pPr>
              <a:lnSpc>
                <a:spcPct val="80000"/>
              </a:lnSpc>
              <a:buClr>
                <a:schemeClr val="tx1"/>
              </a:buClr>
              <a:buFont typeface="Wingdings" pitchFamily="2" charset="2"/>
              <a:buChar char="è"/>
            </a:pPr>
            <a:endParaRPr lang="en-GB" sz="2200"/>
          </a:p>
          <a:p>
            <a:pPr>
              <a:lnSpc>
                <a:spcPct val="80000"/>
              </a:lnSpc>
              <a:buClr>
                <a:schemeClr val="tx1"/>
              </a:buClr>
              <a:buFont typeface="Wingdings" pitchFamily="2" charset="2"/>
              <a:buChar char="è"/>
            </a:pPr>
            <a:r>
              <a:rPr lang="en-GB" sz="2200"/>
              <a:t>Non-Binomial </a:t>
            </a:r>
            <a:r>
              <a:rPr lang="en-GB" sz="2200">
                <a:solidFill>
                  <a:schemeClr val="tx2"/>
                </a:solidFill>
              </a:rPr>
              <a:t>q(k)</a:t>
            </a:r>
            <a:r>
              <a:rPr lang="en-GB" sz="2200"/>
              <a:t>: directed path from source to any other node with probability </a:t>
            </a:r>
            <a:r>
              <a:rPr lang="en-GB" sz="2200">
                <a:solidFill>
                  <a:schemeClr val="tx2"/>
                </a:solidFill>
              </a:rPr>
              <a:t>p</a:t>
            </a:r>
            <a:r>
              <a:rPr lang="en-GB" sz="2200" baseline="-25000">
                <a:solidFill>
                  <a:schemeClr val="tx2"/>
                </a:solidFill>
              </a:rPr>
              <a:t>connect</a:t>
            </a:r>
            <a:r>
              <a:rPr lang="en-GB" sz="2200"/>
              <a:t>  under same condition on mean out-degree </a:t>
            </a:r>
            <a:r>
              <a:rPr lang="en-GB" sz="2200">
                <a:solidFill>
                  <a:schemeClr val="tx2"/>
                </a:solidFill>
              </a:rPr>
              <a:t>f</a:t>
            </a:r>
            <a:r>
              <a:rPr lang="en-GB" sz="2200"/>
              <a:t> [Ball&amp;Barbour,90].</a:t>
            </a:r>
          </a:p>
          <a:p>
            <a:pPr lvl="1">
              <a:lnSpc>
                <a:spcPct val="80000"/>
              </a:lnSpc>
              <a:buClr>
                <a:schemeClr val="tx1"/>
              </a:buClr>
              <a:buFont typeface="Wingdings" pitchFamily="2" charset="2"/>
              <a:buNone/>
            </a:pPr>
            <a:r>
              <a:rPr lang="en-GB" sz="2200"/>
              <a:t>    </a:t>
            </a:r>
            <a:endParaRPr lang="en-GB" sz="2200">
              <a:sym typeface="Math1" pitchFamily="2" charset="2"/>
            </a:endParaRPr>
          </a:p>
          <a:p>
            <a:pPr>
              <a:lnSpc>
                <a:spcPct val="80000"/>
              </a:lnSpc>
            </a:pPr>
            <a:endParaRPr lang="en-GB" sz="2200"/>
          </a:p>
          <a:p>
            <a:pPr lvl="1">
              <a:lnSpc>
                <a:spcPct val="80000"/>
              </a:lnSpc>
            </a:pPr>
            <a:endParaRPr lang="en-GB"/>
          </a:p>
          <a:p>
            <a:pPr lvl="1">
              <a:lnSpc>
                <a:spcPct val="80000"/>
              </a:lnSpc>
            </a:pPr>
            <a:endParaRPr lang="en-GB"/>
          </a:p>
          <a:p>
            <a:pPr lvl="1">
              <a:lnSpc>
                <a:spcPct val="80000"/>
              </a:lnSpc>
            </a:pPr>
            <a:endParaRPr lang="en-GB"/>
          </a:p>
          <a:p>
            <a:pPr>
              <a:lnSpc>
                <a:spcPct val="80000"/>
              </a:lnSpc>
            </a:pPr>
            <a:endParaRPr lang="en-GB" sz="2600"/>
          </a:p>
          <a:p>
            <a:pPr>
              <a:lnSpc>
                <a:spcPct val="80000"/>
              </a:lnSpc>
            </a:pPr>
            <a:endParaRPr lang="en-US" sz="2600"/>
          </a:p>
        </p:txBody>
      </p:sp>
      <p:graphicFrame>
        <p:nvGraphicFramePr>
          <p:cNvPr id="82948" name="Object 4"/>
          <p:cNvGraphicFramePr>
            <a:graphicFrameLocks noChangeAspect="1"/>
          </p:cNvGraphicFramePr>
          <p:nvPr/>
        </p:nvGraphicFramePr>
        <p:xfrm>
          <a:off x="2771775" y="2349500"/>
          <a:ext cx="3065463" cy="561975"/>
        </p:xfrm>
        <a:graphic>
          <a:graphicData uri="http://schemas.openxmlformats.org/presentationml/2006/ole">
            <mc:AlternateContent xmlns:mc="http://schemas.openxmlformats.org/markup-compatibility/2006">
              <mc:Choice xmlns:v="urn:schemas-microsoft-com:vml" Requires="v">
                <p:oleObj spid="_x0000_s82958" name="Equation" r:id="rId4" imgW="1523880" imgH="279360" progId="Equation.3">
                  <p:embed/>
                </p:oleObj>
              </mc:Choice>
              <mc:Fallback>
                <p:oleObj name="Equation" r:id="rId4" imgW="1523880" imgH="279360" progId="Equation.3">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71775" y="2349500"/>
                        <a:ext cx="3065463" cy="561975"/>
                      </a:xfrm>
                      <a:prstGeom prst="rect">
                        <a:avLst/>
                      </a:prstGeom>
                      <a:solidFill>
                        <a:srgbClr val="FFFF9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8" name="Rectangle 2"/>
          <p:cNvSpPr>
            <a:spLocks noGrp="1" noChangeArrowheads="1"/>
          </p:cNvSpPr>
          <p:nvPr>
            <p:ph type="title"/>
          </p:nvPr>
        </p:nvSpPr>
        <p:spPr/>
        <p:txBody>
          <a:bodyPr>
            <a:normAutofit fontScale="90000"/>
          </a:bodyPr>
          <a:lstStyle/>
          <a:p>
            <a:r>
              <a:rPr lang="en-GB"/>
              <a:t>Talk outline (1): Single message dissemination</a:t>
            </a:r>
          </a:p>
        </p:txBody>
      </p:sp>
      <p:sp>
        <p:nvSpPr>
          <p:cNvPr id="234499" name="Rectangle 3"/>
          <p:cNvSpPr>
            <a:spLocks noGrp="1" noChangeArrowheads="1"/>
          </p:cNvSpPr>
          <p:nvPr>
            <p:ph idx="1"/>
          </p:nvPr>
        </p:nvSpPr>
        <p:spPr/>
        <p:txBody>
          <a:bodyPr/>
          <a:lstStyle/>
          <a:p>
            <a:pPr>
              <a:lnSpc>
                <a:spcPct val="80000"/>
              </a:lnSpc>
              <a:buFont typeface="Wingdings" pitchFamily="2" charset="2"/>
              <a:buNone/>
            </a:pPr>
            <a:r>
              <a:rPr lang="en-GB" sz="900"/>
              <a:t>	</a:t>
            </a:r>
            <a:r>
              <a:rPr lang="en-GB" sz="2000" b="1"/>
              <a:t>Unstructured case:</a:t>
            </a:r>
          </a:p>
          <a:p>
            <a:pPr lvl="1">
              <a:lnSpc>
                <a:spcPct val="80000"/>
              </a:lnSpc>
            </a:pPr>
            <a:r>
              <a:rPr lang="en-GB" sz="1800">
                <a:solidFill>
                  <a:schemeClr val="bg2"/>
                </a:solidFill>
              </a:rPr>
              <a:t>Fraction of receivers reached </a:t>
            </a:r>
          </a:p>
          <a:p>
            <a:pPr lvl="2">
              <a:lnSpc>
                <a:spcPct val="80000"/>
              </a:lnSpc>
            </a:pPr>
            <a:r>
              <a:rPr lang="en-GB" sz="1400">
                <a:solidFill>
                  <a:schemeClr val="bg2"/>
                </a:solidFill>
              </a:rPr>
              <a:t>giant components in random graphs;</a:t>
            </a:r>
          </a:p>
          <a:p>
            <a:pPr lvl="2">
              <a:lnSpc>
                <a:spcPct val="80000"/>
              </a:lnSpc>
            </a:pPr>
            <a:r>
              <a:rPr lang="en-GB" sz="1400">
                <a:solidFill>
                  <a:schemeClr val="bg2"/>
                </a:solidFill>
              </a:rPr>
              <a:t>ODE models: impact of “rumour mongering”;</a:t>
            </a:r>
          </a:p>
          <a:p>
            <a:pPr lvl="1">
              <a:lnSpc>
                <a:spcPct val="80000"/>
              </a:lnSpc>
            </a:pPr>
            <a:r>
              <a:rPr lang="en-GB" sz="1800">
                <a:solidFill>
                  <a:schemeClr val="bg2"/>
                </a:solidFill>
              </a:rPr>
              <a:t>Probability of successful broadcast </a:t>
            </a:r>
          </a:p>
          <a:p>
            <a:pPr lvl="2">
              <a:lnSpc>
                <a:spcPct val="80000"/>
              </a:lnSpc>
            </a:pPr>
            <a:r>
              <a:rPr lang="en-GB" sz="1400">
                <a:solidFill>
                  <a:schemeClr val="bg2"/>
                </a:solidFill>
              </a:rPr>
              <a:t>Erdos-Renyi phase transition for graph connectivity</a:t>
            </a:r>
          </a:p>
          <a:p>
            <a:pPr lvl="1">
              <a:lnSpc>
                <a:spcPct val="80000"/>
              </a:lnSpc>
            </a:pPr>
            <a:r>
              <a:rPr lang="en-GB" sz="1800" b="1"/>
              <a:t>Time to successful broadcast </a:t>
            </a:r>
          </a:p>
          <a:p>
            <a:pPr lvl="2">
              <a:lnSpc>
                <a:spcPct val="80000"/>
              </a:lnSpc>
            </a:pPr>
            <a:r>
              <a:rPr lang="en-GB" sz="1400" b="1"/>
              <a:t>Infect and die model: Diameter of random graphs</a:t>
            </a:r>
          </a:p>
          <a:p>
            <a:pPr lvl="2">
              <a:lnSpc>
                <a:spcPct val="80000"/>
              </a:lnSpc>
            </a:pPr>
            <a:r>
              <a:rPr lang="en-GB" sz="1400" b="1"/>
              <a:t>Infect forever model: Pittel’s identity</a:t>
            </a:r>
          </a:p>
          <a:p>
            <a:pPr>
              <a:lnSpc>
                <a:spcPct val="80000"/>
              </a:lnSpc>
              <a:buFont typeface="Wingdings" pitchFamily="2" charset="2"/>
              <a:buNone/>
            </a:pPr>
            <a:endParaRPr lang="en-GB" sz="1400" b="1"/>
          </a:p>
          <a:p>
            <a:pPr>
              <a:lnSpc>
                <a:spcPct val="80000"/>
              </a:lnSpc>
              <a:buFont typeface="Wingdings" pitchFamily="2" charset="2"/>
              <a:buNone/>
            </a:pPr>
            <a:r>
              <a:rPr lang="en-GB" sz="1800">
                <a:solidFill>
                  <a:schemeClr val="bg2"/>
                </a:solidFill>
              </a:rPr>
              <a:t>	</a:t>
            </a:r>
            <a:r>
              <a:rPr lang="en-GB" sz="2000">
                <a:solidFill>
                  <a:schemeClr val="bg2"/>
                </a:solidFill>
              </a:rPr>
              <a:t>Topologically structured case:</a:t>
            </a:r>
          </a:p>
          <a:p>
            <a:pPr lvl="1">
              <a:lnSpc>
                <a:spcPct val="80000"/>
              </a:lnSpc>
            </a:pPr>
            <a:r>
              <a:rPr lang="en-GB" sz="1800">
                <a:solidFill>
                  <a:schemeClr val="bg2"/>
                </a:solidFill>
              </a:rPr>
              <a:t>Time to broadcast and graph diameter</a:t>
            </a:r>
          </a:p>
          <a:p>
            <a:pPr lvl="1">
              <a:lnSpc>
                <a:spcPct val="80000"/>
              </a:lnSpc>
            </a:pPr>
            <a:r>
              <a:rPr lang="en-GB" sz="1800">
                <a:solidFill>
                  <a:schemeClr val="bg2"/>
                </a:solidFill>
              </a:rPr>
              <a:t>Time to specific target in interest-based topologies</a:t>
            </a:r>
          </a:p>
          <a:p>
            <a:pPr lvl="1">
              <a:lnSpc>
                <a:spcPct val="80000"/>
              </a:lnSpc>
            </a:pPr>
            <a:r>
              <a:rPr lang="en-GB" sz="1800">
                <a:solidFill>
                  <a:schemeClr val="bg2"/>
                </a:solidFill>
              </a:rPr>
              <a:t>Information persistence:</a:t>
            </a:r>
          </a:p>
          <a:p>
            <a:pPr lvl="2">
              <a:lnSpc>
                <a:spcPct val="80000"/>
              </a:lnSpc>
            </a:pPr>
            <a:r>
              <a:rPr lang="en-GB" sz="1400">
                <a:solidFill>
                  <a:schemeClr val="bg2"/>
                </a:solidFill>
              </a:rPr>
              <a:t>Fast extinction and spectral radius of graph</a:t>
            </a:r>
          </a:p>
          <a:p>
            <a:pPr lvl="2">
              <a:lnSpc>
                <a:spcPct val="80000"/>
              </a:lnSpc>
            </a:pPr>
            <a:r>
              <a:rPr lang="en-GB" sz="1400">
                <a:solidFill>
                  <a:schemeClr val="bg2"/>
                </a:solidFill>
              </a:rPr>
              <a:t>Long survival and isoperimetric constant of graph</a:t>
            </a:r>
          </a:p>
          <a:p>
            <a:pPr lvl="1">
              <a:lnSpc>
                <a:spcPct val="80000"/>
              </a:lnSpc>
            </a:pPr>
            <a:r>
              <a:rPr lang="en-GB" sz="1800">
                <a:solidFill>
                  <a:schemeClr val="bg2"/>
                </a:solidFill>
              </a:rPr>
              <a:t>Graph adaptation</a:t>
            </a:r>
          </a:p>
          <a:p>
            <a:pPr lvl="2">
              <a:lnSpc>
                <a:spcPct val="80000"/>
              </a:lnSpc>
            </a:pPr>
            <a:r>
              <a:rPr lang="en-GB" sz="1400">
                <a:solidFill>
                  <a:schemeClr val="bg2"/>
                </a:solidFill>
              </a:rPr>
              <a:t>Metropolis algorithm and failure resilience</a:t>
            </a: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2"/>
          <p:cNvSpPr>
            <a:spLocks noGrp="1" noChangeArrowheads="1"/>
          </p:cNvSpPr>
          <p:nvPr>
            <p:ph type="title"/>
          </p:nvPr>
        </p:nvSpPr>
        <p:spPr/>
        <p:txBody>
          <a:bodyPr/>
          <a:lstStyle/>
          <a:p>
            <a:r>
              <a:rPr lang="en-GB"/>
              <a:t>Time to successful broadcast</a:t>
            </a:r>
          </a:p>
        </p:txBody>
      </p:sp>
      <p:sp>
        <p:nvSpPr>
          <p:cNvPr id="166915" name="Rectangle 3"/>
          <p:cNvSpPr>
            <a:spLocks noGrp="1" noChangeArrowheads="1"/>
          </p:cNvSpPr>
          <p:nvPr>
            <p:ph type="body" sz="half" idx="1"/>
          </p:nvPr>
        </p:nvSpPr>
        <p:spPr>
          <a:xfrm>
            <a:off x="457200" y="1719263"/>
            <a:ext cx="8075613" cy="4411662"/>
          </a:xfrm>
        </p:spPr>
        <p:txBody>
          <a:bodyPr/>
          <a:lstStyle/>
          <a:p>
            <a:pPr>
              <a:lnSpc>
                <a:spcPct val="80000"/>
              </a:lnSpc>
              <a:buFont typeface="Wingdings" pitchFamily="2" charset="2"/>
              <a:buNone/>
            </a:pPr>
            <a:r>
              <a:rPr lang="en-GB" sz="2400"/>
              <a:t>Infect and die model: </a:t>
            </a:r>
          </a:p>
          <a:p>
            <a:pPr>
              <a:lnSpc>
                <a:spcPct val="80000"/>
              </a:lnSpc>
              <a:buFont typeface="Wingdings" pitchFamily="2" charset="2"/>
              <a:buNone/>
            </a:pPr>
            <a:r>
              <a:rPr lang="en-GB" sz="2000"/>
              <a:t>	once message received, node forwards it in next time slot to all of its targets.</a:t>
            </a:r>
          </a:p>
          <a:p>
            <a:pPr>
              <a:lnSpc>
                <a:spcPct val="80000"/>
              </a:lnSpc>
            </a:pPr>
            <a:endParaRPr lang="en-GB" sz="2000"/>
          </a:p>
          <a:p>
            <a:pPr>
              <a:lnSpc>
                <a:spcPct val="80000"/>
              </a:lnSpc>
              <a:buFont typeface="Wingdings" pitchFamily="2" charset="2"/>
              <a:buNone/>
            </a:pPr>
            <a:r>
              <a:rPr lang="en-GB" sz="2000">
                <a:sym typeface="Wingdings" pitchFamily="2" charset="2"/>
              </a:rPr>
              <a:t>Time to reach node </a:t>
            </a:r>
            <a:r>
              <a:rPr lang="en-GB" sz="2000">
                <a:solidFill>
                  <a:schemeClr val="tx2"/>
                </a:solidFill>
                <a:sym typeface="Wingdings" pitchFamily="2" charset="2"/>
              </a:rPr>
              <a:t>j</a:t>
            </a:r>
            <a:r>
              <a:rPr lang="en-GB" sz="2000">
                <a:sym typeface="Wingdings" pitchFamily="2" charset="2"/>
              </a:rPr>
              <a:t>: </a:t>
            </a:r>
            <a:r>
              <a:rPr lang="en-GB" sz="2000">
                <a:solidFill>
                  <a:schemeClr val="tx2"/>
                </a:solidFill>
                <a:sym typeface="Wingdings" pitchFamily="2" charset="2"/>
              </a:rPr>
              <a:t>d</a:t>
            </a:r>
            <a:r>
              <a:rPr lang="en-GB" sz="2000" baseline="-25000">
                <a:solidFill>
                  <a:schemeClr val="tx2"/>
                </a:solidFill>
                <a:sym typeface="Wingdings" pitchFamily="2" charset="2"/>
              </a:rPr>
              <a:t>G</a:t>
            </a:r>
            <a:r>
              <a:rPr lang="en-GB" sz="2000">
                <a:solidFill>
                  <a:schemeClr val="tx2"/>
                </a:solidFill>
                <a:sym typeface="Wingdings" pitchFamily="2" charset="2"/>
              </a:rPr>
              <a:t>(s,j)</a:t>
            </a:r>
            <a:r>
              <a:rPr lang="en-GB" sz="2000">
                <a:sym typeface="Wingdings" pitchFamily="2" charset="2"/>
              </a:rPr>
              <a:t> where </a:t>
            </a:r>
            <a:r>
              <a:rPr lang="en-GB" sz="2000">
                <a:solidFill>
                  <a:schemeClr val="tx2"/>
                </a:solidFill>
                <a:sym typeface="Wingdings" pitchFamily="2" charset="2"/>
              </a:rPr>
              <a:t>d</a:t>
            </a:r>
            <a:r>
              <a:rPr lang="en-GB" sz="2000" baseline="-25000">
                <a:solidFill>
                  <a:schemeClr val="tx2"/>
                </a:solidFill>
                <a:sym typeface="Wingdings" pitchFamily="2" charset="2"/>
              </a:rPr>
              <a:t>G</a:t>
            </a:r>
            <a:r>
              <a:rPr lang="en-GB" sz="2000">
                <a:solidFill>
                  <a:schemeClr val="tx2"/>
                </a:solidFill>
                <a:sym typeface="Wingdings" pitchFamily="2" charset="2"/>
              </a:rPr>
              <a:t> </a:t>
            </a:r>
            <a:r>
              <a:rPr lang="en-GB" sz="2000">
                <a:sym typeface="Wingdings" pitchFamily="2" charset="2"/>
              </a:rPr>
              <a:t>represents distance in communication graph</a:t>
            </a:r>
          </a:p>
          <a:p>
            <a:pPr>
              <a:lnSpc>
                <a:spcPct val="80000"/>
              </a:lnSpc>
              <a:buFont typeface="Wingdings" pitchFamily="2" charset="2"/>
              <a:buNone/>
            </a:pPr>
            <a:endParaRPr lang="en-GB" sz="2000">
              <a:sym typeface="Wingdings" pitchFamily="2" charset="2"/>
            </a:endParaRPr>
          </a:p>
          <a:p>
            <a:pPr>
              <a:lnSpc>
                <a:spcPct val="80000"/>
              </a:lnSpc>
              <a:buFont typeface="Wingdings" pitchFamily="2" charset="2"/>
              <a:buNone/>
            </a:pPr>
            <a:endParaRPr lang="en-GB" sz="2000">
              <a:sym typeface="Wingdings" pitchFamily="2" charset="2"/>
            </a:endParaRPr>
          </a:p>
          <a:p>
            <a:pPr>
              <a:lnSpc>
                <a:spcPct val="80000"/>
              </a:lnSpc>
              <a:buFont typeface="Wingdings" pitchFamily="2" charset="2"/>
              <a:buNone/>
            </a:pPr>
            <a:r>
              <a:rPr lang="en-GB" sz="2000">
                <a:sym typeface="Wingdings" pitchFamily="2" charset="2"/>
              </a:rPr>
              <a:t>Special case: Erdos-Renyi graph with </a:t>
            </a:r>
            <a:r>
              <a:rPr lang="en-GB" sz="2000">
                <a:solidFill>
                  <a:schemeClr val="tx2"/>
                </a:solidFill>
                <a:sym typeface="Wingdings" pitchFamily="2" charset="2"/>
              </a:rPr>
              <a:t>Np</a:t>
            </a:r>
            <a:r>
              <a:rPr lang="en-GB" sz="2000" baseline="-25000">
                <a:solidFill>
                  <a:schemeClr val="tx2"/>
                </a:solidFill>
                <a:sym typeface="Wingdings" pitchFamily="2" charset="2"/>
              </a:rPr>
              <a:t>N </a:t>
            </a:r>
            <a:r>
              <a:rPr lang="en-GB" sz="2000">
                <a:solidFill>
                  <a:schemeClr val="tx2"/>
                </a:solidFill>
                <a:sym typeface="Wingdings" pitchFamily="2" charset="2"/>
              </a:rPr>
              <a:t>&gt;&gt;log(N)</a:t>
            </a:r>
            <a:r>
              <a:rPr lang="en-GB" sz="2000">
                <a:sym typeface="Wingdings" pitchFamily="2" charset="2"/>
              </a:rPr>
              <a:t>                    (hence connected)</a:t>
            </a:r>
          </a:p>
          <a:p>
            <a:pPr>
              <a:lnSpc>
                <a:spcPct val="80000"/>
              </a:lnSpc>
              <a:buFont typeface="Wingdings" pitchFamily="2" charset="2"/>
              <a:buNone/>
            </a:pPr>
            <a:endParaRPr lang="en-GB" sz="2000">
              <a:sym typeface="Wingdings" pitchFamily="2" charset="2"/>
            </a:endParaRPr>
          </a:p>
          <a:p>
            <a:pPr>
              <a:lnSpc>
                <a:spcPct val="80000"/>
              </a:lnSpc>
              <a:buFont typeface="Wingdings" pitchFamily="2" charset="2"/>
              <a:buNone/>
            </a:pPr>
            <a:r>
              <a:rPr lang="en-GB" sz="2000">
                <a:sym typeface="Wingdings" pitchFamily="2" charset="2"/>
              </a:rPr>
              <a:t> Broadcast time </a:t>
            </a:r>
            <a:r>
              <a:rPr lang="en-GB" sz="2000">
                <a:cs typeface="Arial" charset="0"/>
                <a:sym typeface="Wingdings" pitchFamily="2" charset="2"/>
              </a:rPr>
              <a:t>≤</a:t>
            </a:r>
            <a:r>
              <a:rPr lang="en-GB" sz="2000">
                <a:sym typeface="Wingdings" pitchFamily="2" charset="2"/>
              </a:rPr>
              <a:t> graph diameter </a:t>
            </a:r>
            <a:r>
              <a:rPr lang="en-GB" sz="2000">
                <a:cs typeface="Arial" charset="0"/>
                <a:sym typeface="Wingdings" pitchFamily="2" charset="2"/>
              </a:rPr>
              <a:t>≤</a:t>
            </a:r>
          </a:p>
          <a:p>
            <a:pPr>
              <a:lnSpc>
                <a:spcPct val="80000"/>
              </a:lnSpc>
              <a:buFont typeface="Wingdings" pitchFamily="2" charset="2"/>
              <a:buNone/>
            </a:pPr>
            <a:endParaRPr lang="en-GB" sz="2000">
              <a:sym typeface="Wingdings" pitchFamily="2" charset="2"/>
            </a:endParaRPr>
          </a:p>
          <a:p>
            <a:pPr>
              <a:lnSpc>
                <a:spcPct val="80000"/>
              </a:lnSpc>
              <a:buFont typeface="Wingdings" pitchFamily="2" charset="2"/>
              <a:buNone/>
            </a:pPr>
            <a:r>
              <a:rPr lang="en-GB" sz="2000">
                <a:sym typeface="Wingdings" pitchFamily="2" charset="2"/>
              </a:rPr>
              <a:t>([Bollobas 01]; essentially smallest possible diameter, given upper bound of order </a:t>
            </a:r>
            <a:r>
              <a:rPr lang="en-GB" sz="2000">
                <a:solidFill>
                  <a:schemeClr val="tx2"/>
                </a:solidFill>
                <a:sym typeface="Wingdings" pitchFamily="2" charset="2"/>
              </a:rPr>
              <a:t>Np</a:t>
            </a:r>
            <a:r>
              <a:rPr lang="en-GB" sz="2000" baseline="-25000">
                <a:solidFill>
                  <a:schemeClr val="tx2"/>
                </a:solidFill>
                <a:sym typeface="Wingdings" pitchFamily="2" charset="2"/>
              </a:rPr>
              <a:t>N</a:t>
            </a:r>
            <a:r>
              <a:rPr lang="en-GB" sz="2000">
                <a:sym typeface="Wingdings" pitchFamily="2" charset="2"/>
              </a:rPr>
              <a:t> on node degrees) </a:t>
            </a:r>
          </a:p>
          <a:p>
            <a:pPr>
              <a:lnSpc>
                <a:spcPct val="80000"/>
              </a:lnSpc>
              <a:buFont typeface="Wingdings" pitchFamily="2" charset="2"/>
              <a:buNone/>
            </a:pPr>
            <a:endParaRPr lang="en-GB" sz="2000">
              <a:sym typeface="Wingdings" pitchFamily="2" charset="2"/>
            </a:endParaRPr>
          </a:p>
          <a:p>
            <a:pPr>
              <a:lnSpc>
                <a:spcPct val="80000"/>
              </a:lnSpc>
              <a:buFont typeface="Wingdings" pitchFamily="2" charset="2"/>
              <a:buNone/>
            </a:pPr>
            <a:endParaRPr lang="en-GB" sz="2000">
              <a:sym typeface="Wingdings" pitchFamily="2" charset="2"/>
            </a:endParaRPr>
          </a:p>
          <a:p>
            <a:pPr>
              <a:lnSpc>
                <a:spcPct val="80000"/>
              </a:lnSpc>
              <a:buFont typeface="Wingdings" pitchFamily="2" charset="2"/>
              <a:buNone/>
            </a:pPr>
            <a:endParaRPr lang="en-GB" sz="2000"/>
          </a:p>
        </p:txBody>
      </p:sp>
      <p:graphicFrame>
        <p:nvGraphicFramePr>
          <p:cNvPr id="166916" name="Object 4"/>
          <p:cNvGraphicFramePr>
            <a:graphicFrameLocks noGrp="1" noChangeAspect="1"/>
          </p:cNvGraphicFramePr>
          <p:nvPr>
            <p:ph sz="half" idx="2"/>
          </p:nvPr>
        </p:nvGraphicFramePr>
        <p:xfrm>
          <a:off x="4752975" y="4738688"/>
          <a:ext cx="1662113" cy="706437"/>
        </p:xfrm>
        <a:graphic>
          <a:graphicData uri="http://schemas.openxmlformats.org/presentationml/2006/ole">
            <mc:AlternateContent xmlns:mc="http://schemas.openxmlformats.org/markup-compatibility/2006">
              <mc:Choice xmlns:v="urn:schemas-microsoft-com:vml" Requires="v">
                <p:oleObj spid="_x0000_s166927" name="Equation" r:id="rId4" imgW="1015920" imgH="431640" progId="Equation.3">
                  <p:embed/>
                </p:oleObj>
              </mc:Choice>
              <mc:Fallback>
                <p:oleObj name="Equation" r:id="rId4" imgW="1015920" imgH="431640" progId="Equation.3">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52975" y="4738688"/>
                        <a:ext cx="1662113" cy="706437"/>
                      </a:xfrm>
                      <a:prstGeom prst="rect">
                        <a:avLst/>
                      </a:prstGeom>
                      <a:solidFill>
                        <a:srgbClr val="FFFF9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2"/>
          <p:cNvSpPr>
            <a:spLocks noGrp="1" noChangeArrowheads="1"/>
          </p:cNvSpPr>
          <p:nvPr>
            <p:ph type="title"/>
          </p:nvPr>
        </p:nvSpPr>
        <p:spPr/>
        <p:txBody>
          <a:bodyPr/>
          <a:lstStyle/>
          <a:p>
            <a:r>
              <a:rPr lang="en-GB"/>
              <a:t>Time to successful broadcast</a:t>
            </a:r>
          </a:p>
        </p:txBody>
      </p:sp>
      <p:sp>
        <p:nvSpPr>
          <p:cNvPr id="171011" name="Rectangle 3"/>
          <p:cNvSpPr>
            <a:spLocks noGrp="1" noChangeArrowheads="1"/>
          </p:cNvSpPr>
          <p:nvPr>
            <p:ph type="body" sz="half" idx="1"/>
          </p:nvPr>
        </p:nvSpPr>
        <p:spPr>
          <a:xfrm>
            <a:off x="457200" y="1600200"/>
            <a:ext cx="8291513" cy="4525963"/>
          </a:xfrm>
        </p:spPr>
        <p:txBody>
          <a:bodyPr/>
          <a:lstStyle/>
          <a:p>
            <a:pPr>
              <a:lnSpc>
                <a:spcPct val="80000"/>
              </a:lnSpc>
              <a:buFont typeface="Wingdings" pitchFamily="2" charset="2"/>
              <a:buNone/>
            </a:pPr>
            <a:r>
              <a:rPr lang="en-GB" sz="2400"/>
              <a:t>Infect forever model: </a:t>
            </a:r>
          </a:p>
          <a:p>
            <a:pPr>
              <a:lnSpc>
                <a:spcPct val="80000"/>
              </a:lnSpc>
              <a:buFont typeface="Wingdings" pitchFamily="2" charset="2"/>
              <a:buNone/>
            </a:pPr>
            <a:r>
              <a:rPr lang="en-GB" sz="1700"/>
              <a:t>	</a:t>
            </a:r>
            <a:r>
              <a:rPr lang="en-GB" sz="2000"/>
              <a:t>Once message received, node forwards it in all subsequent time slots to </a:t>
            </a:r>
            <a:r>
              <a:rPr lang="en-GB" sz="2000">
                <a:solidFill>
                  <a:schemeClr val="tx2"/>
                </a:solidFill>
              </a:rPr>
              <a:t>f </a:t>
            </a:r>
            <a:r>
              <a:rPr lang="en-GB" sz="2000"/>
              <a:t>random targets.</a:t>
            </a:r>
          </a:p>
          <a:p>
            <a:pPr>
              <a:lnSpc>
                <a:spcPct val="80000"/>
              </a:lnSpc>
              <a:buFont typeface="Wingdings" pitchFamily="2" charset="2"/>
              <a:buNone/>
            </a:pPr>
            <a:endParaRPr lang="en-GB" sz="2000"/>
          </a:p>
          <a:p>
            <a:pPr>
              <a:lnSpc>
                <a:spcPct val="80000"/>
              </a:lnSpc>
              <a:buFont typeface="Wingdings" pitchFamily="2" charset="2"/>
              <a:buNone/>
            </a:pPr>
            <a:r>
              <a:rPr lang="en-GB" sz="2000">
                <a:sym typeface="Wingdings" pitchFamily="2" charset="2"/>
              </a:rPr>
              <a:t>Time to reach all nodes: </a:t>
            </a:r>
          </a:p>
          <a:p>
            <a:pPr>
              <a:lnSpc>
                <a:spcPct val="80000"/>
              </a:lnSpc>
              <a:buFont typeface="Wingdings" pitchFamily="2" charset="2"/>
              <a:buNone/>
            </a:pPr>
            <a:r>
              <a:rPr lang="en-GB" sz="2000">
                <a:sym typeface="Wingdings" pitchFamily="2" charset="2"/>
              </a:rPr>
              <a:t>[Pittel 87]</a:t>
            </a:r>
          </a:p>
          <a:p>
            <a:pPr>
              <a:lnSpc>
                <a:spcPct val="80000"/>
              </a:lnSpc>
              <a:buFont typeface="Wingdings" pitchFamily="2" charset="2"/>
              <a:buNone/>
            </a:pPr>
            <a:endParaRPr lang="en-GB" sz="2000">
              <a:sym typeface="Wingdings" pitchFamily="2" charset="2"/>
            </a:endParaRPr>
          </a:p>
          <a:p>
            <a:pPr>
              <a:lnSpc>
                <a:spcPct val="80000"/>
              </a:lnSpc>
              <a:buFont typeface="Wingdings" pitchFamily="2" charset="2"/>
              <a:buNone/>
            </a:pPr>
            <a:endParaRPr lang="en-GB" sz="2000">
              <a:sym typeface="Wingdings" pitchFamily="2" charset="2"/>
            </a:endParaRPr>
          </a:p>
          <a:p>
            <a:pPr>
              <a:lnSpc>
                <a:spcPct val="80000"/>
              </a:lnSpc>
              <a:buFont typeface="Wingdings" pitchFamily="2" charset="2"/>
              <a:buNone/>
            </a:pPr>
            <a:r>
              <a:rPr lang="en-GB" sz="2000">
                <a:sym typeface="Wingdings" pitchFamily="2" charset="2"/>
              </a:rPr>
              <a:t>A variant: each node forwards message at instants of rate 1 Poisson process. </a:t>
            </a:r>
          </a:p>
          <a:p>
            <a:pPr>
              <a:lnSpc>
                <a:spcPct val="80000"/>
              </a:lnSpc>
              <a:buFont typeface="Wingdings" pitchFamily="2" charset="2"/>
              <a:buNone/>
            </a:pPr>
            <a:endParaRPr lang="en-GB" sz="2000">
              <a:sym typeface="Wingdings" pitchFamily="2" charset="2"/>
            </a:endParaRPr>
          </a:p>
          <a:p>
            <a:pPr>
              <a:lnSpc>
                <a:spcPct val="80000"/>
              </a:lnSpc>
              <a:buFont typeface="Wingdings" pitchFamily="2" charset="2"/>
              <a:buNone/>
            </a:pPr>
            <a:r>
              <a:rPr lang="en-GB" sz="2000">
                <a:sym typeface="Wingdings" pitchFamily="2" charset="2"/>
              </a:rPr>
              <a:t>Then:</a:t>
            </a:r>
          </a:p>
          <a:p>
            <a:pPr>
              <a:lnSpc>
                <a:spcPct val="80000"/>
              </a:lnSpc>
              <a:buFont typeface="Wingdings" pitchFamily="2" charset="2"/>
              <a:buNone/>
            </a:pPr>
            <a:endParaRPr lang="en-GB" sz="2000">
              <a:sym typeface="Wingdings" pitchFamily="2" charset="2"/>
            </a:endParaRPr>
          </a:p>
          <a:p>
            <a:pPr>
              <a:lnSpc>
                <a:spcPct val="80000"/>
              </a:lnSpc>
              <a:buFont typeface="Wingdings" pitchFamily="2" charset="2"/>
              <a:buNone/>
            </a:pPr>
            <a:r>
              <a:rPr lang="en-GB" sz="2000">
                <a:sym typeface="Wingdings" pitchFamily="2" charset="2"/>
              </a:rPr>
              <a:t>In both cases, logarithmic –hence small- broadcast time.</a:t>
            </a:r>
          </a:p>
          <a:p>
            <a:pPr>
              <a:lnSpc>
                <a:spcPct val="80000"/>
              </a:lnSpc>
              <a:buFont typeface="Wingdings" pitchFamily="2" charset="2"/>
              <a:buNone/>
            </a:pPr>
            <a:endParaRPr lang="en-GB" sz="2000">
              <a:sym typeface="Wingdings" pitchFamily="2" charset="2"/>
            </a:endParaRPr>
          </a:p>
          <a:p>
            <a:pPr>
              <a:lnSpc>
                <a:spcPct val="80000"/>
              </a:lnSpc>
              <a:buFont typeface="Wingdings" pitchFamily="2" charset="2"/>
              <a:buNone/>
            </a:pPr>
            <a:endParaRPr lang="en-GB" sz="2000">
              <a:sym typeface="Wingdings" pitchFamily="2" charset="2"/>
            </a:endParaRPr>
          </a:p>
          <a:p>
            <a:pPr>
              <a:lnSpc>
                <a:spcPct val="80000"/>
              </a:lnSpc>
              <a:buFont typeface="Wingdings" pitchFamily="2" charset="2"/>
              <a:buNone/>
            </a:pPr>
            <a:endParaRPr lang="en-GB" sz="1700"/>
          </a:p>
        </p:txBody>
      </p:sp>
      <p:graphicFrame>
        <p:nvGraphicFramePr>
          <p:cNvPr id="171012" name="Object 4"/>
          <p:cNvGraphicFramePr>
            <a:graphicFrameLocks noGrp="1" noChangeAspect="1"/>
          </p:cNvGraphicFramePr>
          <p:nvPr>
            <p:ph sz="quarter" idx="2"/>
          </p:nvPr>
        </p:nvGraphicFramePr>
        <p:xfrm>
          <a:off x="3614738" y="2662238"/>
          <a:ext cx="3500437" cy="741362"/>
        </p:xfrm>
        <a:graphic>
          <a:graphicData uri="http://schemas.openxmlformats.org/presentationml/2006/ole">
            <mc:AlternateContent xmlns:mc="http://schemas.openxmlformats.org/markup-compatibility/2006">
              <mc:Choice xmlns:v="urn:schemas-microsoft-com:vml" Requires="v">
                <p:oleObj spid="_x0000_s171033" name="Equation" r:id="rId4" imgW="2158920" imgH="457200" progId="Equation.3">
                  <p:embed/>
                </p:oleObj>
              </mc:Choice>
              <mc:Fallback>
                <p:oleObj name="Equation" r:id="rId4" imgW="2158920" imgH="457200" progId="Equation.3">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14738" y="2662238"/>
                        <a:ext cx="3500437" cy="741362"/>
                      </a:xfrm>
                      <a:prstGeom prst="rect">
                        <a:avLst/>
                      </a:prstGeom>
                      <a:solidFill>
                        <a:srgbClr val="FFFF9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71013" name="Object 5"/>
          <p:cNvGraphicFramePr>
            <a:graphicFrameLocks noGrp="1" noChangeAspect="1"/>
          </p:cNvGraphicFramePr>
          <p:nvPr>
            <p:ph sz="quarter" idx="3"/>
          </p:nvPr>
        </p:nvGraphicFramePr>
        <p:xfrm>
          <a:off x="1290638" y="4835525"/>
          <a:ext cx="2095500" cy="349250"/>
        </p:xfrm>
        <a:graphic>
          <a:graphicData uri="http://schemas.openxmlformats.org/presentationml/2006/ole">
            <mc:AlternateContent xmlns:mc="http://schemas.openxmlformats.org/markup-compatibility/2006">
              <mc:Choice xmlns:v="urn:schemas-microsoft-com:vml" Requires="v">
                <p:oleObj spid="_x0000_s171034" name="Equation" r:id="rId6" imgW="1218960" imgH="203040" progId="Equation.3">
                  <p:embed/>
                </p:oleObj>
              </mc:Choice>
              <mc:Fallback>
                <p:oleObj name="Equation" r:id="rId6" imgW="1218960" imgH="203040" progId="Equation.3">
                  <p:embed/>
                  <p:pic>
                    <p:nvPicPr>
                      <p:cNvPr id="0" name="Object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90638" y="4835525"/>
                        <a:ext cx="2095500" cy="349250"/>
                      </a:xfrm>
                      <a:prstGeom prst="rect">
                        <a:avLst/>
                      </a:prstGeom>
                      <a:solidFill>
                        <a:srgbClr val="FFFF9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2"/>
          <p:cNvSpPr>
            <a:spLocks noGrp="1" noChangeArrowheads="1"/>
          </p:cNvSpPr>
          <p:nvPr>
            <p:ph type="title"/>
          </p:nvPr>
        </p:nvSpPr>
        <p:spPr/>
        <p:txBody>
          <a:bodyPr>
            <a:normAutofit/>
          </a:bodyPr>
          <a:lstStyle/>
          <a:p>
            <a:r>
              <a:rPr lang="en-GB" dirty="0" err="1" smtClean="0"/>
              <a:t>Epid</a:t>
            </a:r>
            <a:r>
              <a:rPr lang="en-US" dirty="0" smtClean="0"/>
              <a:t>e</a:t>
            </a:r>
            <a:r>
              <a:rPr lang="en-GB" dirty="0" err="1" smtClean="0"/>
              <a:t>mics</a:t>
            </a:r>
            <a:r>
              <a:rPr lang="en-GB" dirty="0" smtClean="0"/>
              <a:t> </a:t>
            </a:r>
            <a:r>
              <a:rPr lang="en-GB" dirty="0"/>
              <a:t>&amp; rumours</a:t>
            </a:r>
          </a:p>
        </p:txBody>
      </p:sp>
      <p:sp>
        <p:nvSpPr>
          <p:cNvPr id="138243" name="Rectangle 3"/>
          <p:cNvSpPr>
            <a:spLocks noGrp="1" noChangeArrowheads="1"/>
          </p:cNvSpPr>
          <p:nvPr>
            <p:ph idx="1"/>
          </p:nvPr>
        </p:nvSpPr>
        <p:spPr/>
        <p:txBody>
          <a:bodyPr/>
          <a:lstStyle/>
          <a:p>
            <a:pPr>
              <a:lnSpc>
                <a:spcPct val="80000"/>
              </a:lnSpc>
            </a:pPr>
            <a:r>
              <a:rPr lang="en-GB" sz="2000" dirty="0" smtClean="0"/>
              <a:t>Propagate fast</a:t>
            </a:r>
            <a:endParaRPr lang="en-GB" sz="2000" dirty="0"/>
          </a:p>
          <a:p>
            <a:pPr>
              <a:lnSpc>
                <a:spcPct val="80000"/>
              </a:lnSpc>
            </a:pPr>
            <a:r>
              <a:rPr lang="en-GB" sz="2000" dirty="0" smtClean="0"/>
              <a:t>Hard to eradicate </a:t>
            </a:r>
          </a:p>
          <a:p>
            <a:pPr>
              <a:lnSpc>
                <a:spcPct val="80000"/>
              </a:lnSpc>
            </a:pPr>
            <a:r>
              <a:rPr lang="en-GB" sz="2000" dirty="0" smtClean="0"/>
              <a:t>Operate a decentralized algorithm: bas</a:t>
            </a:r>
            <a:r>
              <a:rPr lang="en-US" sz="2000" dirty="0" err="1" smtClean="0">
                <a:cs typeface="Arial" charset="0"/>
              </a:rPr>
              <a:t>ed</a:t>
            </a:r>
            <a:r>
              <a:rPr lang="en-GB" sz="2000" dirty="0" smtClean="0"/>
              <a:t> on local contacts only</a:t>
            </a:r>
            <a:endParaRPr lang="en-GB" sz="2000" dirty="0"/>
          </a:p>
          <a:p>
            <a:pPr>
              <a:lnSpc>
                <a:spcPct val="80000"/>
              </a:lnSpc>
            </a:pPr>
            <a:endParaRPr lang="en-GB" sz="2000" dirty="0"/>
          </a:p>
          <a:p>
            <a:pPr>
              <a:lnSpc>
                <a:spcPct val="80000"/>
              </a:lnSpc>
              <a:buFont typeface="Wingdings" pitchFamily="2" charset="2"/>
              <a:buChar char="à"/>
            </a:pPr>
            <a:r>
              <a:rPr lang="en-GB" sz="2000" dirty="0" smtClean="0"/>
              <a:t>Desirable properties for information dissemination</a:t>
            </a:r>
          </a:p>
          <a:p>
            <a:pPr marL="0" indent="0">
              <a:lnSpc>
                <a:spcPct val="80000"/>
              </a:lnSpc>
              <a:buNone/>
            </a:pPr>
            <a:endParaRPr lang="en-GB" sz="2000" dirty="0"/>
          </a:p>
          <a:p>
            <a:pPr>
              <a:lnSpc>
                <a:spcPct val="80000"/>
              </a:lnSpc>
              <a:buFont typeface="Wingdings" pitchFamily="2" charset="2"/>
              <a:buNone/>
            </a:pPr>
            <a:endParaRPr lang="en-GB" sz="2000" dirty="0"/>
          </a:p>
          <a:p>
            <a:pPr>
              <a:lnSpc>
                <a:spcPct val="80000"/>
              </a:lnSpc>
              <a:buFont typeface="Wingdings" pitchFamily="2" charset="2"/>
              <a:buNone/>
            </a:pPr>
            <a:r>
              <a:rPr lang="en-GB" sz="2000" dirty="0" smtClean="0"/>
              <a:t>A landmark article:</a:t>
            </a:r>
            <a:endParaRPr lang="en-GB" sz="2000" dirty="0"/>
          </a:p>
          <a:p>
            <a:pPr>
              <a:lnSpc>
                <a:spcPct val="80000"/>
              </a:lnSpc>
              <a:buFont typeface="Wingdings" pitchFamily="2" charset="2"/>
              <a:buNone/>
            </a:pPr>
            <a:r>
              <a:rPr lang="en-GB" sz="2000" dirty="0"/>
              <a:t>“Epidemic algorithms for replicated database maintenance” (Demers et al. Xerox PARC, 1987)</a:t>
            </a:r>
          </a:p>
          <a:p>
            <a:pPr>
              <a:lnSpc>
                <a:spcPct val="80000"/>
              </a:lnSpc>
              <a:buFont typeface="Wingdings" pitchFamily="2" charset="2"/>
              <a:buNone/>
            </a:pPr>
            <a:endParaRPr lang="en-GB" sz="2000" dirty="0"/>
          </a:p>
          <a:p>
            <a:pPr>
              <a:lnSpc>
                <a:spcPct val="80000"/>
              </a:lnSpc>
              <a:buFont typeface="Wingdings" pitchFamily="2" charset="2"/>
              <a:buNone/>
            </a:pPr>
            <a:r>
              <a:rPr lang="en-GB" sz="2000" dirty="0">
                <a:sym typeface="Wingdings" pitchFamily="2" charset="2"/>
              </a:rPr>
              <a:t> </a:t>
            </a:r>
            <a:r>
              <a:rPr lang="en-GB" sz="2000" dirty="0" smtClean="0">
                <a:sym typeface="Wingdings" pitchFamily="2" charset="2"/>
              </a:rPr>
              <a:t>Proposed to imitate epidemic propagation for information dissemination</a:t>
            </a:r>
            <a:endParaRPr lang="en-GB" sz="2000" dirty="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546" name="Rectangle 2"/>
          <p:cNvSpPr>
            <a:spLocks noGrp="1" noChangeArrowheads="1"/>
          </p:cNvSpPr>
          <p:nvPr>
            <p:ph type="title"/>
          </p:nvPr>
        </p:nvSpPr>
        <p:spPr/>
        <p:txBody>
          <a:bodyPr>
            <a:normAutofit fontScale="90000"/>
          </a:bodyPr>
          <a:lstStyle/>
          <a:p>
            <a:r>
              <a:rPr lang="en-GB"/>
              <a:t>Talk outline (1): Single message dissemination</a:t>
            </a:r>
          </a:p>
        </p:txBody>
      </p:sp>
      <p:sp>
        <p:nvSpPr>
          <p:cNvPr id="236547" name="Rectangle 3"/>
          <p:cNvSpPr>
            <a:spLocks noGrp="1" noChangeArrowheads="1"/>
          </p:cNvSpPr>
          <p:nvPr>
            <p:ph idx="1"/>
          </p:nvPr>
        </p:nvSpPr>
        <p:spPr/>
        <p:txBody>
          <a:bodyPr/>
          <a:lstStyle/>
          <a:p>
            <a:pPr>
              <a:lnSpc>
                <a:spcPct val="80000"/>
              </a:lnSpc>
              <a:buFont typeface="Wingdings" pitchFamily="2" charset="2"/>
              <a:buNone/>
            </a:pPr>
            <a:r>
              <a:rPr lang="en-GB" sz="900">
                <a:solidFill>
                  <a:schemeClr val="bg2"/>
                </a:solidFill>
              </a:rPr>
              <a:t>	</a:t>
            </a:r>
            <a:r>
              <a:rPr lang="en-GB" sz="2000">
                <a:solidFill>
                  <a:schemeClr val="bg2"/>
                </a:solidFill>
              </a:rPr>
              <a:t>Unstructured case:</a:t>
            </a:r>
          </a:p>
          <a:p>
            <a:pPr lvl="1">
              <a:lnSpc>
                <a:spcPct val="80000"/>
              </a:lnSpc>
            </a:pPr>
            <a:r>
              <a:rPr lang="en-GB" sz="1800">
                <a:solidFill>
                  <a:schemeClr val="bg2"/>
                </a:solidFill>
              </a:rPr>
              <a:t>Fraction of receivers reached </a:t>
            </a:r>
          </a:p>
          <a:p>
            <a:pPr lvl="2">
              <a:lnSpc>
                <a:spcPct val="80000"/>
              </a:lnSpc>
            </a:pPr>
            <a:r>
              <a:rPr lang="en-GB" sz="1400">
                <a:solidFill>
                  <a:schemeClr val="bg2"/>
                </a:solidFill>
              </a:rPr>
              <a:t>giant components in random graphs;</a:t>
            </a:r>
          </a:p>
          <a:p>
            <a:pPr lvl="2">
              <a:lnSpc>
                <a:spcPct val="80000"/>
              </a:lnSpc>
            </a:pPr>
            <a:r>
              <a:rPr lang="en-GB" sz="1400">
                <a:solidFill>
                  <a:schemeClr val="bg2"/>
                </a:solidFill>
              </a:rPr>
              <a:t>ODE models: impact of “rumour mongering”;</a:t>
            </a:r>
          </a:p>
          <a:p>
            <a:pPr lvl="1">
              <a:lnSpc>
                <a:spcPct val="80000"/>
              </a:lnSpc>
            </a:pPr>
            <a:r>
              <a:rPr lang="en-GB" sz="1800">
                <a:solidFill>
                  <a:schemeClr val="bg2"/>
                </a:solidFill>
              </a:rPr>
              <a:t>Probability of successful broadcast </a:t>
            </a:r>
          </a:p>
          <a:p>
            <a:pPr lvl="2">
              <a:lnSpc>
                <a:spcPct val="80000"/>
              </a:lnSpc>
            </a:pPr>
            <a:r>
              <a:rPr lang="en-GB" sz="1400">
                <a:solidFill>
                  <a:schemeClr val="bg2"/>
                </a:solidFill>
              </a:rPr>
              <a:t>Erdos-Renyi phase transition for graph connectivity</a:t>
            </a:r>
          </a:p>
          <a:p>
            <a:pPr lvl="1">
              <a:lnSpc>
                <a:spcPct val="80000"/>
              </a:lnSpc>
            </a:pPr>
            <a:r>
              <a:rPr lang="en-GB" sz="1800">
                <a:solidFill>
                  <a:schemeClr val="bg2"/>
                </a:solidFill>
              </a:rPr>
              <a:t>Time to successful broadcast </a:t>
            </a:r>
          </a:p>
          <a:p>
            <a:pPr lvl="2">
              <a:lnSpc>
                <a:spcPct val="80000"/>
              </a:lnSpc>
            </a:pPr>
            <a:r>
              <a:rPr lang="en-GB" sz="1400">
                <a:solidFill>
                  <a:schemeClr val="bg2"/>
                </a:solidFill>
              </a:rPr>
              <a:t>Infect and die model: Diameter of random graphs</a:t>
            </a:r>
          </a:p>
          <a:p>
            <a:pPr lvl="2">
              <a:lnSpc>
                <a:spcPct val="80000"/>
              </a:lnSpc>
            </a:pPr>
            <a:r>
              <a:rPr lang="en-GB" sz="1400">
                <a:solidFill>
                  <a:schemeClr val="bg2"/>
                </a:solidFill>
              </a:rPr>
              <a:t>Infect forever model: Pittel’s identity</a:t>
            </a:r>
          </a:p>
          <a:p>
            <a:pPr>
              <a:lnSpc>
                <a:spcPct val="80000"/>
              </a:lnSpc>
              <a:buFont typeface="Wingdings" pitchFamily="2" charset="2"/>
              <a:buNone/>
            </a:pPr>
            <a:endParaRPr lang="en-GB" sz="1400">
              <a:solidFill>
                <a:schemeClr val="bg2"/>
              </a:solidFill>
            </a:endParaRPr>
          </a:p>
          <a:p>
            <a:pPr>
              <a:lnSpc>
                <a:spcPct val="80000"/>
              </a:lnSpc>
              <a:buFont typeface="Wingdings" pitchFamily="2" charset="2"/>
              <a:buNone/>
            </a:pPr>
            <a:r>
              <a:rPr lang="en-GB" sz="1800"/>
              <a:t>	</a:t>
            </a:r>
            <a:r>
              <a:rPr lang="en-GB" sz="2000" b="1"/>
              <a:t>Topologically structured case:</a:t>
            </a:r>
          </a:p>
          <a:p>
            <a:pPr lvl="1">
              <a:lnSpc>
                <a:spcPct val="80000"/>
              </a:lnSpc>
            </a:pPr>
            <a:r>
              <a:rPr lang="en-GB" sz="1800" b="1"/>
              <a:t>Time to broadcast and graph diameter</a:t>
            </a:r>
          </a:p>
          <a:p>
            <a:pPr lvl="1">
              <a:lnSpc>
                <a:spcPct val="80000"/>
              </a:lnSpc>
            </a:pPr>
            <a:r>
              <a:rPr lang="en-GB" sz="1800" b="1"/>
              <a:t>Time to specific target in interest-based topologies</a:t>
            </a:r>
          </a:p>
          <a:p>
            <a:pPr lvl="1">
              <a:lnSpc>
                <a:spcPct val="80000"/>
              </a:lnSpc>
            </a:pPr>
            <a:r>
              <a:rPr lang="en-GB" sz="1800">
                <a:solidFill>
                  <a:schemeClr val="bg2"/>
                </a:solidFill>
              </a:rPr>
              <a:t>Information persistence:</a:t>
            </a:r>
          </a:p>
          <a:p>
            <a:pPr lvl="2">
              <a:lnSpc>
                <a:spcPct val="80000"/>
              </a:lnSpc>
            </a:pPr>
            <a:r>
              <a:rPr lang="en-GB" sz="1400">
                <a:solidFill>
                  <a:schemeClr val="bg2"/>
                </a:solidFill>
              </a:rPr>
              <a:t>Fast extinction and spectral radius of graph</a:t>
            </a:r>
          </a:p>
          <a:p>
            <a:pPr lvl="2">
              <a:lnSpc>
                <a:spcPct val="80000"/>
              </a:lnSpc>
            </a:pPr>
            <a:r>
              <a:rPr lang="en-GB" sz="1400">
                <a:solidFill>
                  <a:schemeClr val="bg2"/>
                </a:solidFill>
              </a:rPr>
              <a:t>Long survival and isoperimetric constant of graph</a:t>
            </a:r>
          </a:p>
          <a:p>
            <a:pPr lvl="1">
              <a:lnSpc>
                <a:spcPct val="80000"/>
              </a:lnSpc>
            </a:pPr>
            <a:r>
              <a:rPr lang="en-GB" sz="1800">
                <a:solidFill>
                  <a:schemeClr val="bg2"/>
                </a:solidFill>
              </a:rPr>
              <a:t>Graph adaptation</a:t>
            </a:r>
          </a:p>
          <a:p>
            <a:pPr lvl="2">
              <a:lnSpc>
                <a:spcPct val="80000"/>
              </a:lnSpc>
            </a:pPr>
            <a:r>
              <a:rPr lang="en-GB" sz="1400">
                <a:solidFill>
                  <a:schemeClr val="bg2"/>
                </a:solidFill>
              </a:rPr>
              <a:t>Metropolis algorithm and failure resilience</a:t>
            </a: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ChangeArrowheads="1"/>
          </p:cNvSpPr>
          <p:nvPr>
            <p:ph type="title"/>
          </p:nvPr>
        </p:nvSpPr>
        <p:spPr>
          <a:noFill/>
          <a:extLst>
            <a:ext uri="{909E8E84-426E-40DD-AFC4-6F175D3DCCD1}">
              <a14:hiddenFill xmlns:a14="http://schemas.microsoft.com/office/drawing/2010/main">
                <a:solidFill>
                  <a:srgbClr val="CC3300"/>
                </a:solidFill>
              </a14:hiddenFill>
            </a:ext>
          </a:extLst>
        </p:spPr>
        <p:txBody>
          <a:bodyPr>
            <a:normAutofit fontScale="90000"/>
          </a:bodyPr>
          <a:lstStyle/>
          <a:p>
            <a:r>
              <a:rPr lang="en-GB"/>
              <a:t>Topologically structured scenarios</a:t>
            </a:r>
            <a:endParaRPr lang="en-US" sz="4300"/>
          </a:p>
        </p:txBody>
      </p:sp>
      <p:sp>
        <p:nvSpPr>
          <p:cNvPr id="84995" name="Rectangle 3"/>
          <p:cNvSpPr>
            <a:spLocks noGrp="1" noChangeArrowheads="1"/>
          </p:cNvSpPr>
          <p:nvPr>
            <p:ph type="body" sz="half" idx="1"/>
          </p:nvPr>
        </p:nvSpPr>
        <p:spPr>
          <a:xfrm>
            <a:off x="457200" y="1719263"/>
            <a:ext cx="6275388" cy="4411662"/>
          </a:xfrm>
        </p:spPr>
        <p:txBody>
          <a:bodyPr/>
          <a:lstStyle/>
          <a:p>
            <a:pPr marL="381000" indent="-381000">
              <a:lnSpc>
                <a:spcPct val="80000"/>
              </a:lnSpc>
              <a:buFont typeface="Wingdings" pitchFamily="2" charset="2"/>
              <a:buNone/>
            </a:pPr>
            <a:r>
              <a:rPr lang="en-GB" sz="1600"/>
              <a:t>P2P scenario: nodes organised in an overlay, i.e. graph reflecting “who knows who” relations.</a:t>
            </a:r>
          </a:p>
          <a:p>
            <a:pPr marL="381000" indent="-381000">
              <a:lnSpc>
                <a:spcPct val="80000"/>
              </a:lnSpc>
              <a:buFont typeface="Wingdings" pitchFamily="2" charset="2"/>
              <a:buNone/>
            </a:pPr>
            <a:endParaRPr lang="en-GB" sz="1600"/>
          </a:p>
          <a:p>
            <a:pPr marL="381000" indent="-381000">
              <a:lnSpc>
                <a:spcPct val="80000"/>
              </a:lnSpc>
              <a:buFont typeface="Wingdings" pitchFamily="2" charset="2"/>
              <a:buNone/>
            </a:pPr>
            <a:r>
              <a:rPr lang="en-GB" sz="2300"/>
              <a:t>Broadcast time?</a:t>
            </a:r>
          </a:p>
          <a:p>
            <a:pPr marL="381000" indent="-381000">
              <a:lnSpc>
                <a:spcPct val="80000"/>
              </a:lnSpc>
              <a:buFont typeface="Wingdings" pitchFamily="2" charset="2"/>
              <a:buNone/>
            </a:pPr>
            <a:endParaRPr lang="en-GB" sz="2300"/>
          </a:p>
          <a:p>
            <a:pPr marL="381000" indent="-381000">
              <a:lnSpc>
                <a:spcPct val="80000"/>
              </a:lnSpc>
              <a:buFontTx/>
              <a:buNone/>
            </a:pPr>
            <a:r>
              <a:rPr lang="en-GB" sz="1500"/>
              <a:t>1)	</a:t>
            </a:r>
            <a:r>
              <a:rPr lang="en-GB" sz="1600"/>
              <a:t>Infect and die model: nodes forward message to all overlay neighbours when message received. </a:t>
            </a:r>
          </a:p>
          <a:p>
            <a:pPr marL="381000" indent="-381000">
              <a:lnSpc>
                <a:spcPct val="80000"/>
              </a:lnSpc>
              <a:buFontTx/>
              <a:buChar char="•"/>
            </a:pPr>
            <a:endParaRPr lang="en-GB" sz="1600"/>
          </a:p>
          <a:p>
            <a:pPr marL="381000" indent="-381000">
              <a:lnSpc>
                <a:spcPct val="80000"/>
              </a:lnSpc>
              <a:buFontTx/>
              <a:buNone/>
            </a:pPr>
            <a:r>
              <a:rPr lang="en-GB" sz="1600"/>
              <a:t>	Then: </a:t>
            </a:r>
          </a:p>
          <a:p>
            <a:pPr marL="381000" indent="-381000">
              <a:lnSpc>
                <a:spcPct val="80000"/>
              </a:lnSpc>
              <a:buFontTx/>
              <a:buChar char="•"/>
            </a:pPr>
            <a:endParaRPr lang="en-GB" sz="1600"/>
          </a:p>
          <a:p>
            <a:pPr marL="381000" indent="-381000">
              <a:lnSpc>
                <a:spcPct val="80000"/>
              </a:lnSpc>
              <a:buFont typeface="Wingdings" pitchFamily="2" charset="2"/>
              <a:buNone/>
            </a:pPr>
            <a:r>
              <a:rPr lang="en-GB" sz="1600"/>
              <a:t>2) Random neighbour selection: Node forwards to particular neighbour after random timer (fixed distribution) expires.</a:t>
            </a:r>
          </a:p>
          <a:p>
            <a:pPr marL="381000" indent="-381000">
              <a:lnSpc>
                <a:spcPct val="80000"/>
              </a:lnSpc>
              <a:buFont typeface="Wingdings" pitchFamily="2" charset="2"/>
              <a:buNone/>
            </a:pPr>
            <a:endParaRPr lang="en-GB" sz="1600"/>
          </a:p>
          <a:p>
            <a:pPr marL="381000" indent="-381000">
              <a:lnSpc>
                <a:spcPct val="80000"/>
              </a:lnSpc>
              <a:buFont typeface="Wingdings" pitchFamily="2" charset="2"/>
              <a:buNone/>
            </a:pPr>
            <a:r>
              <a:rPr lang="en-GB" sz="1600"/>
              <a:t>	Then:</a:t>
            </a:r>
          </a:p>
          <a:p>
            <a:pPr marL="381000" indent="-381000">
              <a:lnSpc>
                <a:spcPct val="80000"/>
              </a:lnSpc>
              <a:buFont typeface="Wingdings" pitchFamily="2" charset="2"/>
              <a:buNone/>
            </a:pPr>
            <a:endParaRPr lang="en-GB" sz="1600"/>
          </a:p>
          <a:p>
            <a:pPr marL="381000" indent="-381000">
              <a:lnSpc>
                <a:spcPct val="80000"/>
              </a:lnSpc>
              <a:buFont typeface="Wingdings" pitchFamily="2" charset="2"/>
              <a:buNone/>
            </a:pPr>
            <a:r>
              <a:rPr lang="en-GB" sz="1900">
                <a:sym typeface="Wingdings" pitchFamily="2" charset="2"/>
              </a:rPr>
              <a:t> Graph  diameter dominates performance.</a:t>
            </a:r>
            <a:endParaRPr lang="en-GB" sz="1900"/>
          </a:p>
          <a:p>
            <a:pPr marL="381000" indent="-381000">
              <a:lnSpc>
                <a:spcPct val="80000"/>
              </a:lnSpc>
            </a:pPr>
            <a:endParaRPr lang="en-US" sz="1900"/>
          </a:p>
        </p:txBody>
      </p:sp>
      <p:graphicFrame>
        <p:nvGraphicFramePr>
          <p:cNvPr id="84996" name="Object 4"/>
          <p:cNvGraphicFramePr>
            <a:graphicFrameLocks noGrp="1" noChangeAspect="1"/>
          </p:cNvGraphicFramePr>
          <p:nvPr>
            <p:ph sz="quarter" idx="2"/>
          </p:nvPr>
        </p:nvGraphicFramePr>
        <p:xfrm>
          <a:off x="1677988" y="3714750"/>
          <a:ext cx="4197350" cy="474663"/>
        </p:xfrm>
        <a:graphic>
          <a:graphicData uri="http://schemas.openxmlformats.org/presentationml/2006/ole">
            <mc:AlternateContent xmlns:mc="http://schemas.openxmlformats.org/markup-compatibility/2006">
              <mc:Choice xmlns:v="urn:schemas-microsoft-com:vml" Requires="v">
                <p:oleObj spid="_x0000_s85043" name="Equation" r:id="rId4" imgW="2133360" imgH="241200" progId="Equation.3">
                  <p:embed/>
                </p:oleObj>
              </mc:Choice>
              <mc:Fallback>
                <p:oleObj name="Equation" r:id="rId4" imgW="2133360" imgH="241200" progId="Equation.3">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77988" y="3714750"/>
                        <a:ext cx="4197350" cy="474663"/>
                      </a:xfrm>
                      <a:prstGeom prst="rect">
                        <a:avLst/>
                      </a:prstGeom>
                      <a:solidFill>
                        <a:srgbClr val="FFFF9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4998" name="Object 6"/>
          <p:cNvGraphicFramePr>
            <a:graphicFrameLocks noGrp="1" noChangeAspect="1"/>
          </p:cNvGraphicFramePr>
          <p:nvPr>
            <p:ph sz="quarter" idx="3"/>
          </p:nvPr>
        </p:nvGraphicFramePr>
        <p:xfrm>
          <a:off x="1735138" y="5062538"/>
          <a:ext cx="3195637" cy="382587"/>
        </p:xfrm>
        <a:graphic>
          <a:graphicData uri="http://schemas.openxmlformats.org/presentationml/2006/ole">
            <mc:AlternateContent xmlns:mc="http://schemas.openxmlformats.org/markup-compatibility/2006">
              <mc:Choice xmlns:v="urn:schemas-microsoft-com:vml" Requires="v">
                <p:oleObj spid="_x0000_s85044" name="Equation" r:id="rId6" imgW="1803240" imgH="215640" progId="Equation.3">
                  <p:embed/>
                </p:oleObj>
              </mc:Choice>
              <mc:Fallback>
                <p:oleObj name="Equation" r:id="rId6" imgW="1803240" imgH="215640" progId="Equation.3">
                  <p:embed/>
                  <p:pic>
                    <p:nvPicPr>
                      <p:cNvPr id="0" name="Object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35138" y="5062538"/>
                        <a:ext cx="3195637" cy="382587"/>
                      </a:xfrm>
                      <a:prstGeom prst="rect">
                        <a:avLst/>
                      </a:prstGeom>
                      <a:solidFill>
                        <a:srgbClr val="FFFF9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85000" name="Group 8"/>
          <p:cNvGrpSpPr>
            <a:grpSpLocks/>
          </p:cNvGrpSpPr>
          <p:nvPr/>
        </p:nvGrpSpPr>
        <p:grpSpPr bwMode="auto">
          <a:xfrm>
            <a:off x="6300788" y="1484313"/>
            <a:ext cx="2428875" cy="2057400"/>
            <a:chOff x="3744" y="1440"/>
            <a:chExt cx="1824" cy="1296"/>
          </a:xfrm>
        </p:grpSpPr>
        <p:sp>
          <p:nvSpPr>
            <p:cNvPr id="85001" name="Cloud"/>
            <p:cNvSpPr>
              <a:spLocks noChangeAspect="1" noEditPoints="1" noChangeArrowheads="1"/>
            </p:cNvSpPr>
            <p:nvPr/>
          </p:nvSpPr>
          <p:spPr bwMode="auto">
            <a:xfrm>
              <a:off x="3744" y="1440"/>
              <a:ext cx="1824" cy="1296"/>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rgbClr val="FFBE7D"/>
            </a:solidFill>
            <a:ln w="9525">
              <a:solidFill>
                <a:srgbClr val="000000"/>
              </a:solidFill>
              <a:miter lim="800000"/>
              <a:headEnd/>
              <a:tailEnd/>
            </a:ln>
            <a:effectLst>
              <a:outerShdw dist="107763" dir="2700000" algn="ctr" rotWithShape="0">
                <a:srgbClr val="808080"/>
              </a:outerShdw>
            </a:effectLst>
          </p:spPr>
          <p:txBody>
            <a:bodyPr/>
            <a:lstStyle/>
            <a:p>
              <a:r>
                <a:rPr lang="en-GB"/>
                <a:t>   </a:t>
              </a:r>
              <a:r>
                <a:rPr lang="en-GB" sz="1400"/>
                <a:t>The Internet…</a:t>
              </a:r>
            </a:p>
          </p:txBody>
        </p:sp>
        <p:pic>
          <p:nvPicPr>
            <p:cNvPr id="85002" name="Picture 10" descr="j0285750"/>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932" y="1861"/>
              <a:ext cx="241" cy="232"/>
            </a:xfrm>
            <a:prstGeom prst="rect">
              <a:avLst/>
            </a:prstGeom>
            <a:noFill/>
            <a:extLst>
              <a:ext uri="{909E8E84-426E-40DD-AFC4-6F175D3DCCD1}">
                <a14:hiddenFill xmlns:a14="http://schemas.microsoft.com/office/drawing/2010/main">
                  <a:solidFill>
                    <a:srgbClr val="FFFFFF"/>
                  </a:solidFill>
                </a14:hiddenFill>
              </a:ext>
            </a:extLst>
          </p:spPr>
        </p:pic>
        <p:pic>
          <p:nvPicPr>
            <p:cNvPr id="85003" name="Picture 11" descr="j0285750"/>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307" y="1482"/>
              <a:ext cx="242" cy="232"/>
            </a:xfrm>
            <a:prstGeom prst="rect">
              <a:avLst/>
            </a:prstGeom>
            <a:noFill/>
            <a:extLst>
              <a:ext uri="{909E8E84-426E-40DD-AFC4-6F175D3DCCD1}">
                <a14:hiddenFill xmlns:a14="http://schemas.microsoft.com/office/drawing/2010/main">
                  <a:solidFill>
                    <a:srgbClr val="FFFFFF"/>
                  </a:solidFill>
                </a14:hiddenFill>
              </a:ext>
            </a:extLst>
          </p:spPr>
        </p:pic>
        <p:pic>
          <p:nvPicPr>
            <p:cNvPr id="85004" name="Picture 12" descr="j0285750"/>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327" y="1987"/>
              <a:ext cx="241" cy="232"/>
            </a:xfrm>
            <a:prstGeom prst="rect">
              <a:avLst/>
            </a:prstGeom>
            <a:noFill/>
            <a:extLst>
              <a:ext uri="{909E8E84-426E-40DD-AFC4-6F175D3DCCD1}">
                <a14:hiddenFill xmlns:a14="http://schemas.microsoft.com/office/drawing/2010/main">
                  <a:solidFill>
                    <a:srgbClr val="FFFFFF"/>
                  </a:solidFill>
                </a14:hiddenFill>
              </a:ext>
            </a:extLst>
          </p:spPr>
        </p:pic>
        <p:pic>
          <p:nvPicPr>
            <p:cNvPr id="85005" name="Picture 13" descr="j0285750"/>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146" y="2365"/>
              <a:ext cx="242" cy="233"/>
            </a:xfrm>
            <a:prstGeom prst="rect">
              <a:avLst/>
            </a:prstGeom>
            <a:noFill/>
            <a:extLst>
              <a:ext uri="{909E8E84-426E-40DD-AFC4-6F175D3DCCD1}">
                <a14:hiddenFill xmlns:a14="http://schemas.microsoft.com/office/drawing/2010/main">
                  <a:solidFill>
                    <a:srgbClr val="FFFFFF"/>
                  </a:solidFill>
                </a14:hiddenFill>
              </a:ext>
            </a:extLst>
          </p:spPr>
        </p:pic>
        <p:pic>
          <p:nvPicPr>
            <p:cNvPr id="85006" name="Picture 14" descr="j0285750"/>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790" y="1482"/>
              <a:ext cx="242" cy="232"/>
            </a:xfrm>
            <a:prstGeom prst="rect">
              <a:avLst/>
            </a:prstGeom>
            <a:noFill/>
            <a:extLst>
              <a:ext uri="{909E8E84-426E-40DD-AFC4-6F175D3DCCD1}">
                <a14:hiddenFill xmlns:a14="http://schemas.microsoft.com/office/drawing/2010/main">
                  <a:solidFill>
                    <a:srgbClr val="FFFFFF"/>
                  </a:solidFill>
                </a14:hiddenFill>
              </a:ext>
            </a:extLst>
          </p:spPr>
        </p:pic>
        <p:pic>
          <p:nvPicPr>
            <p:cNvPr id="85007" name="Picture 15" descr="j0285750"/>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166" y="1440"/>
              <a:ext cx="241" cy="232"/>
            </a:xfrm>
            <a:prstGeom prst="rect">
              <a:avLst/>
            </a:prstGeom>
            <a:noFill/>
            <a:extLst>
              <a:ext uri="{909E8E84-426E-40DD-AFC4-6F175D3DCCD1}">
                <a14:hiddenFill xmlns:a14="http://schemas.microsoft.com/office/drawing/2010/main">
                  <a:solidFill>
                    <a:srgbClr val="FFFFFF"/>
                  </a:solidFill>
                </a14:hiddenFill>
              </a:ext>
            </a:extLst>
          </p:spPr>
        </p:pic>
        <p:pic>
          <p:nvPicPr>
            <p:cNvPr id="85008" name="Picture 16" descr="j0285750"/>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441" y="1945"/>
              <a:ext cx="242" cy="232"/>
            </a:xfrm>
            <a:prstGeom prst="rect">
              <a:avLst/>
            </a:prstGeom>
            <a:noFill/>
            <a:extLst>
              <a:ext uri="{909E8E84-426E-40DD-AFC4-6F175D3DCCD1}">
                <a14:hiddenFill xmlns:a14="http://schemas.microsoft.com/office/drawing/2010/main">
                  <a:solidFill>
                    <a:srgbClr val="FFFFFF"/>
                  </a:solidFill>
                </a14:hiddenFill>
              </a:ext>
            </a:extLst>
          </p:spPr>
        </p:pic>
        <p:pic>
          <p:nvPicPr>
            <p:cNvPr id="85009" name="Picture 17" descr="j0285750"/>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978" y="2449"/>
              <a:ext cx="241" cy="233"/>
            </a:xfrm>
            <a:prstGeom prst="rect">
              <a:avLst/>
            </a:prstGeom>
            <a:noFill/>
            <a:extLst>
              <a:ext uri="{909E8E84-426E-40DD-AFC4-6F175D3DCCD1}">
                <a14:hiddenFill xmlns:a14="http://schemas.microsoft.com/office/drawing/2010/main">
                  <a:solidFill>
                    <a:srgbClr val="FFFFFF"/>
                  </a:solidFill>
                </a14:hiddenFill>
              </a:ext>
            </a:extLst>
          </p:spPr>
        </p:pic>
        <p:pic>
          <p:nvPicPr>
            <p:cNvPr id="85010" name="Picture 18" descr="j0285750"/>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978" y="1945"/>
              <a:ext cx="241" cy="232"/>
            </a:xfrm>
            <a:prstGeom prst="rect">
              <a:avLst/>
            </a:prstGeom>
            <a:noFill/>
            <a:extLst>
              <a:ext uri="{909E8E84-426E-40DD-AFC4-6F175D3DCCD1}">
                <a14:hiddenFill xmlns:a14="http://schemas.microsoft.com/office/drawing/2010/main">
                  <a:solidFill>
                    <a:srgbClr val="FFFFFF"/>
                  </a:solidFill>
                </a14:hiddenFill>
              </a:ext>
            </a:extLst>
          </p:spPr>
        </p:pic>
        <p:pic>
          <p:nvPicPr>
            <p:cNvPr id="85011" name="Picture 19" descr="j0285750"/>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549" y="2449"/>
              <a:ext cx="241" cy="233"/>
            </a:xfrm>
            <a:prstGeom prst="rect">
              <a:avLst/>
            </a:prstGeom>
            <a:noFill/>
            <a:extLst>
              <a:ext uri="{909E8E84-426E-40DD-AFC4-6F175D3DCCD1}">
                <a14:hiddenFill xmlns:a14="http://schemas.microsoft.com/office/drawing/2010/main">
                  <a:solidFill>
                    <a:srgbClr val="FFFFFF"/>
                  </a:solidFill>
                </a14:hiddenFill>
              </a:ext>
            </a:extLst>
          </p:spPr>
        </p:pic>
        <p:cxnSp>
          <p:nvCxnSpPr>
            <p:cNvPr id="85012" name="AutoShape 20"/>
            <p:cNvCxnSpPr>
              <a:cxnSpLocks noChangeShapeType="1"/>
            </p:cNvCxnSpPr>
            <p:nvPr/>
          </p:nvCxnSpPr>
          <p:spPr bwMode="auto">
            <a:xfrm>
              <a:off x="4173" y="1987"/>
              <a:ext cx="376" cy="589"/>
            </a:xfrm>
            <a:prstGeom prst="straightConnector1">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5013" name="AutoShape 21"/>
            <p:cNvCxnSpPr>
              <a:cxnSpLocks noChangeShapeType="1"/>
              <a:stCxn id="85005" idx="0"/>
              <a:endCxn id="85008" idx="1"/>
            </p:cNvCxnSpPr>
            <p:nvPr/>
          </p:nvCxnSpPr>
          <p:spPr bwMode="auto">
            <a:xfrm flipV="1">
              <a:off x="4267" y="2061"/>
              <a:ext cx="174" cy="304"/>
            </a:xfrm>
            <a:prstGeom prst="straightConnector1">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5014" name="AutoShape 22"/>
            <p:cNvCxnSpPr>
              <a:cxnSpLocks noChangeShapeType="1"/>
              <a:stCxn id="85005" idx="3"/>
              <a:endCxn id="85010" idx="1"/>
            </p:cNvCxnSpPr>
            <p:nvPr/>
          </p:nvCxnSpPr>
          <p:spPr bwMode="auto">
            <a:xfrm flipV="1">
              <a:off x="4388" y="2061"/>
              <a:ext cx="590" cy="421"/>
            </a:xfrm>
            <a:prstGeom prst="straightConnector1">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5015" name="AutoShape 23"/>
            <p:cNvCxnSpPr>
              <a:cxnSpLocks noChangeShapeType="1"/>
              <a:stCxn id="85008" idx="3"/>
              <a:endCxn id="85009" idx="1"/>
            </p:cNvCxnSpPr>
            <p:nvPr/>
          </p:nvCxnSpPr>
          <p:spPr bwMode="auto">
            <a:xfrm>
              <a:off x="4683" y="2061"/>
              <a:ext cx="295" cy="505"/>
            </a:xfrm>
            <a:prstGeom prst="straightConnector1">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5016" name="AutoShape 24"/>
            <p:cNvCxnSpPr>
              <a:cxnSpLocks noChangeShapeType="1"/>
              <a:stCxn id="85003" idx="1"/>
              <a:endCxn id="85002" idx="0"/>
            </p:cNvCxnSpPr>
            <p:nvPr/>
          </p:nvCxnSpPr>
          <p:spPr bwMode="auto">
            <a:xfrm flipH="1">
              <a:off x="4052" y="1599"/>
              <a:ext cx="255" cy="262"/>
            </a:xfrm>
            <a:prstGeom prst="straightConnector1">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5017" name="AutoShape 25"/>
            <p:cNvCxnSpPr>
              <a:cxnSpLocks noChangeShapeType="1"/>
              <a:stCxn id="85003" idx="3"/>
              <a:endCxn id="85006" idx="1"/>
            </p:cNvCxnSpPr>
            <p:nvPr/>
          </p:nvCxnSpPr>
          <p:spPr bwMode="auto">
            <a:xfrm>
              <a:off x="4549" y="1599"/>
              <a:ext cx="241" cy="0"/>
            </a:xfrm>
            <a:prstGeom prst="straightConnector1">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5018" name="AutoShape 26"/>
            <p:cNvCxnSpPr>
              <a:cxnSpLocks noChangeShapeType="1"/>
              <a:stCxn id="85008" idx="3"/>
              <a:endCxn id="85006" idx="2"/>
            </p:cNvCxnSpPr>
            <p:nvPr/>
          </p:nvCxnSpPr>
          <p:spPr bwMode="auto">
            <a:xfrm flipV="1">
              <a:off x="4683" y="1714"/>
              <a:ext cx="228" cy="347"/>
            </a:xfrm>
            <a:prstGeom prst="straightConnector1">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5019" name="AutoShape 27"/>
            <p:cNvCxnSpPr>
              <a:cxnSpLocks noChangeShapeType="1"/>
              <a:stCxn id="85007" idx="2"/>
              <a:endCxn id="85006" idx="3"/>
            </p:cNvCxnSpPr>
            <p:nvPr/>
          </p:nvCxnSpPr>
          <p:spPr bwMode="auto">
            <a:xfrm flipH="1" flipV="1">
              <a:off x="5032" y="1599"/>
              <a:ext cx="254" cy="73"/>
            </a:xfrm>
            <a:prstGeom prst="straightConnector1">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5020" name="AutoShape 28"/>
            <p:cNvCxnSpPr>
              <a:cxnSpLocks noChangeShapeType="1"/>
              <a:stCxn id="85007" idx="2"/>
              <a:endCxn id="85010" idx="0"/>
            </p:cNvCxnSpPr>
            <p:nvPr/>
          </p:nvCxnSpPr>
          <p:spPr bwMode="auto">
            <a:xfrm flipH="1">
              <a:off x="5099" y="1672"/>
              <a:ext cx="187" cy="273"/>
            </a:xfrm>
            <a:prstGeom prst="straightConnector1">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5021" name="AutoShape 29"/>
            <p:cNvCxnSpPr>
              <a:cxnSpLocks noChangeShapeType="1"/>
              <a:stCxn id="85010" idx="3"/>
              <a:endCxn id="85004" idx="1"/>
            </p:cNvCxnSpPr>
            <p:nvPr/>
          </p:nvCxnSpPr>
          <p:spPr bwMode="auto">
            <a:xfrm>
              <a:off x="5219" y="2061"/>
              <a:ext cx="108" cy="42"/>
            </a:xfrm>
            <a:prstGeom prst="straightConnector1">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5022" name="AutoShape 30"/>
            <p:cNvCxnSpPr>
              <a:cxnSpLocks noChangeShapeType="1"/>
              <a:stCxn id="85004" idx="2"/>
              <a:endCxn id="85009" idx="0"/>
            </p:cNvCxnSpPr>
            <p:nvPr/>
          </p:nvCxnSpPr>
          <p:spPr bwMode="auto">
            <a:xfrm flipH="1">
              <a:off x="5099" y="2219"/>
              <a:ext cx="348" cy="230"/>
            </a:xfrm>
            <a:prstGeom prst="straightConnector1">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5023" name="AutoShape 31"/>
            <p:cNvCxnSpPr>
              <a:cxnSpLocks noChangeShapeType="1"/>
              <a:stCxn id="85011" idx="0"/>
              <a:endCxn id="85008" idx="2"/>
            </p:cNvCxnSpPr>
            <p:nvPr/>
          </p:nvCxnSpPr>
          <p:spPr bwMode="auto">
            <a:xfrm flipH="1" flipV="1">
              <a:off x="4562" y="2177"/>
              <a:ext cx="107" cy="272"/>
            </a:xfrm>
            <a:prstGeom prst="straightConnector1">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5024" name="AutoShape 32"/>
            <p:cNvCxnSpPr>
              <a:cxnSpLocks noChangeShapeType="1"/>
              <a:stCxn id="85011" idx="0"/>
              <a:endCxn id="85010" idx="2"/>
            </p:cNvCxnSpPr>
            <p:nvPr/>
          </p:nvCxnSpPr>
          <p:spPr bwMode="auto">
            <a:xfrm flipV="1">
              <a:off x="4669" y="2177"/>
              <a:ext cx="430" cy="272"/>
            </a:xfrm>
            <a:prstGeom prst="straightConnector1">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Rectangle 2"/>
          <p:cNvSpPr>
            <a:spLocks noGrp="1" noChangeArrowheads="1"/>
          </p:cNvSpPr>
          <p:nvPr>
            <p:ph type="title"/>
          </p:nvPr>
        </p:nvSpPr>
        <p:spPr>
          <a:noFill/>
          <a:extLst>
            <a:ext uri="{909E8E84-426E-40DD-AFC4-6F175D3DCCD1}">
              <a14:hiddenFill xmlns:a14="http://schemas.microsoft.com/office/drawing/2010/main">
                <a:solidFill>
                  <a:srgbClr val="CC3300"/>
                </a:solidFill>
              </a14:hiddenFill>
            </a:ext>
          </a:extLst>
        </p:spPr>
        <p:txBody>
          <a:bodyPr/>
          <a:lstStyle/>
          <a:p>
            <a:r>
              <a:rPr lang="en-GB" sz="3500"/>
              <a:t>When topology reflects interest:</a:t>
            </a:r>
            <a:endParaRPr lang="en-US"/>
          </a:p>
        </p:txBody>
      </p:sp>
      <p:sp>
        <p:nvSpPr>
          <p:cNvPr id="175107" name="Rectangle 3"/>
          <p:cNvSpPr>
            <a:spLocks noGrp="1" noChangeArrowheads="1"/>
          </p:cNvSpPr>
          <p:nvPr>
            <p:ph type="body" sz="half" idx="1"/>
          </p:nvPr>
        </p:nvSpPr>
        <p:spPr>
          <a:xfrm>
            <a:off x="468313" y="1557338"/>
            <a:ext cx="8218487" cy="4525962"/>
          </a:xfrm>
        </p:spPr>
        <p:txBody>
          <a:bodyPr>
            <a:normAutofit lnSpcReduction="10000"/>
          </a:bodyPr>
          <a:lstStyle/>
          <a:p>
            <a:pPr marL="381000" indent="-381000">
              <a:lnSpc>
                <a:spcPct val="80000"/>
              </a:lnSpc>
              <a:buFont typeface="Wingdings" pitchFamily="2" charset="2"/>
              <a:buNone/>
            </a:pPr>
            <a:r>
              <a:rPr lang="en-GB" sz="1800" dirty="0"/>
              <a:t>[</a:t>
            </a:r>
            <a:r>
              <a:rPr lang="en-GB" sz="1800" dirty="0" err="1"/>
              <a:t>Kempe,Kleinberg,Demers</a:t>
            </a:r>
            <a:r>
              <a:rPr lang="en-GB" sz="1800" dirty="0"/>
              <a:t> 01]</a:t>
            </a:r>
          </a:p>
          <a:p>
            <a:pPr marL="381000" indent="-381000">
              <a:lnSpc>
                <a:spcPct val="80000"/>
              </a:lnSpc>
              <a:buFont typeface="Wingdings" pitchFamily="2" charset="2"/>
              <a:buNone/>
            </a:pPr>
            <a:endParaRPr lang="en-GB" sz="1800" dirty="0"/>
          </a:p>
          <a:p>
            <a:pPr marL="381000" indent="-381000">
              <a:lnSpc>
                <a:spcPct val="80000"/>
              </a:lnSpc>
              <a:buFont typeface="Wingdings" pitchFamily="2" charset="2"/>
              <a:buNone/>
            </a:pPr>
            <a:r>
              <a:rPr lang="en-GB" sz="1800" dirty="0"/>
              <a:t>Nodes: arranged in a grid.</a:t>
            </a:r>
          </a:p>
          <a:p>
            <a:pPr marL="381000" indent="-381000">
              <a:lnSpc>
                <a:spcPct val="80000"/>
              </a:lnSpc>
              <a:buFont typeface="Wingdings" pitchFamily="2" charset="2"/>
              <a:buNone/>
            </a:pPr>
            <a:r>
              <a:rPr lang="en-GB" sz="1800" dirty="0"/>
              <a:t>Grid reflects “proximity of interest”: </a:t>
            </a:r>
          </a:p>
          <a:p>
            <a:pPr marL="381000" indent="-381000">
              <a:lnSpc>
                <a:spcPct val="80000"/>
              </a:lnSpc>
              <a:buFont typeface="Wingdings" pitchFamily="2" charset="2"/>
              <a:buNone/>
            </a:pPr>
            <a:r>
              <a:rPr lang="en-GB" sz="1800" dirty="0"/>
              <a:t>nodes close to source according to grid distance want message faster.</a:t>
            </a:r>
          </a:p>
          <a:p>
            <a:pPr marL="381000" indent="-381000">
              <a:lnSpc>
                <a:spcPct val="80000"/>
              </a:lnSpc>
              <a:buFont typeface="Wingdings" pitchFamily="2" charset="2"/>
              <a:buNone/>
            </a:pPr>
            <a:endParaRPr lang="en-GB" sz="1800" dirty="0"/>
          </a:p>
          <a:p>
            <a:pPr marL="381000" indent="-381000">
              <a:lnSpc>
                <a:spcPct val="80000"/>
              </a:lnSpc>
              <a:buFont typeface="Wingdings" pitchFamily="2" charset="2"/>
              <a:buNone/>
            </a:pPr>
            <a:endParaRPr lang="en-GB" sz="1800" dirty="0"/>
          </a:p>
          <a:p>
            <a:pPr marL="381000" indent="-381000">
              <a:lnSpc>
                <a:spcPct val="80000"/>
              </a:lnSpc>
              <a:buFont typeface="Wingdings" pitchFamily="2" charset="2"/>
              <a:buNone/>
            </a:pPr>
            <a:r>
              <a:rPr lang="en-GB" sz="1800" dirty="0"/>
              <a:t>Naïve solution: gossip only along edges of grid.</a:t>
            </a:r>
          </a:p>
          <a:p>
            <a:pPr marL="381000" indent="-381000">
              <a:lnSpc>
                <a:spcPct val="80000"/>
              </a:lnSpc>
              <a:buFont typeface="Wingdings" pitchFamily="2" charset="2"/>
              <a:buNone/>
            </a:pPr>
            <a:r>
              <a:rPr lang="en-GB" sz="1800" dirty="0">
                <a:sym typeface="Wingdings" pitchFamily="2" charset="2"/>
              </a:rPr>
              <a:t>Good for near-by nodes;</a:t>
            </a:r>
            <a:endParaRPr lang="en-GB" sz="1800" dirty="0"/>
          </a:p>
          <a:p>
            <a:pPr marL="381000" indent="-381000">
              <a:lnSpc>
                <a:spcPct val="80000"/>
              </a:lnSpc>
              <a:buFont typeface="Wingdings" pitchFamily="2" charset="2"/>
              <a:buNone/>
            </a:pPr>
            <a:r>
              <a:rPr lang="en-GB" sz="1800" dirty="0">
                <a:sym typeface="Wingdings" pitchFamily="2" charset="2"/>
              </a:rPr>
              <a:t> Bad Worst-case propagation time: grid diameter, i.e.: </a:t>
            </a:r>
            <a:endParaRPr lang="en-GB" sz="1800" dirty="0"/>
          </a:p>
          <a:p>
            <a:pPr marL="381000" indent="-381000">
              <a:lnSpc>
                <a:spcPct val="80000"/>
              </a:lnSpc>
              <a:buFont typeface="Wingdings" pitchFamily="2" charset="2"/>
              <a:buNone/>
            </a:pPr>
            <a:endParaRPr lang="en-GB" sz="1800" dirty="0"/>
          </a:p>
          <a:p>
            <a:pPr marL="381000" indent="-381000">
              <a:lnSpc>
                <a:spcPct val="80000"/>
              </a:lnSpc>
              <a:buFontTx/>
              <a:buNone/>
            </a:pPr>
            <a:endParaRPr lang="en-GB" sz="1800" dirty="0"/>
          </a:p>
          <a:p>
            <a:pPr marL="381000" indent="-381000">
              <a:lnSpc>
                <a:spcPct val="80000"/>
              </a:lnSpc>
              <a:buFont typeface="Wingdings" pitchFamily="2" charset="2"/>
              <a:buNone/>
            </a:pPr>
            <a:r>
              <a:rPr lang="en-GB" sz="1800" dirty="0"/>
              <a:t>Proposed solution: pick </a:t>
            </a:r>
            <a:r>
              <a:rPr lang="en-GB" sz="1800" dirty="0">
                <a:solidFill>
                  <a:schemeClr val="tx2"/>
                </a:solidFill>
                <a:latin typeface="Symbol" pitchFamily="18" charset="2"/>
                <a:sym typeface="Symbol" pitchFamily="18" charset="2"/>
              </a:rPr>
              <a:t></a:t>
            </a:r>
            <a:r>
              <a:rPr lang="en-GB" sz="1800" dirty="0">
                <a:solidFill>
                  <a:schemeClr val="tx2"/>
                </a:solidFill>
              </a:rPr>
              <a:t> </a:t>
            </a:r>
            <a:r>
              <a:rPr lang="en-US" sz="1800" dirty="0">
                <a:solidFill>
                  <a:schemeClr val="tx2"/>
                </a:solidFill>
                <a:latin typeface="cmsy10" pitchFamily="34" charset="0"/>
              </a:rPr>
              <a:t>2</a:t>
            </a:r>
            <a:r>
              <a:rPr lang="en-GB" sz="1800" dirty="0">
                <a:solidFill>
                  <a:schemeClr val="tx2"/>
                </a:solidFill>
              </a:rPr>
              <a:t> ]1,2[</a:t>
            </a:r>
            <a:r>
              <a:rPr lang="en-GB" sz="1800" dirty="0"/>
              <a:t> . </a:t>
            </a:r>
          </a:p>
          <a:p>
            <a:pPr marL="381000" indent="-381000">
              <a:lnSpc>
                <a:spcPct val="80000"/>
              </a:lnSpc>
              <a:buFont typeface="Wingdings" pitchFamily="2" charset="2"/>
              <a:buNone/>
            </a:pPr>
            <a:r>
              <a:rPr lang="en-GB" sz="1800" dirty="0"/>
              <a:t>Let node u choose target v for gossip at random, with prob. </a:t>
            </a:r>
          </a:p>
          <a:p>
            <a:pPr marL="381000" indent="-381000">
              <a:lnSpc>
                <a:spcPct val="80000"/>
              </a:lnSpc>
              <a:buFont typeface="Wingdings" pitchFamily="2" charset="2"/>
              <a:buNone/>
            </a:pPr>
            <a:endParaRPr lang="en-GB" sz="1800" dirty="0"/>
          </a:p>
          <a:p>
            <a:pPr marL="381000" indent="-381000">
              <a:lnSpc>
                <a:spcPct val="80000"/>
              </a:lnSpc>
              <a:buFont typeface="Wingdings" pitchFamily="2" charset="2"/>
              <a:buNone/>
            </a:pPr>
            <a:r>
              <a:rPr lang="en-GB" sz="1800" dirty="0"/>
              <a:t>Then for some </a:t>
            </a:r>
            <a:r>
              <a:rPr lang="en-GB" sz="1800" dirty="0">
                <a:solidFill>
                  <a:schemeClr val="tx2"/>
                </a:solidFill>
                <a:latin typeface="Symbol" pitchFamily="18" charset="2"/>
                <a:sym typeface="Symbol" pitchFamily="18" charset="2"/>
              </a:rPr>
              <a:t></a:t>
            </a:r>
            <a:r>
              <a:rPr lang="en-GB" sz="1800" dirty="0">
                <a:solidFill>
                  <a:schemeClr val="tx2"/>
                </a:solidFill>
              </a:rPr>
              <a:t>&gt;0</a:t>
            </a:r>
            <a:r>
              <a:rPr lang="en-GB" sz="1800" dirty="0"/>
              <a:t>:</a:t>
            </a:r>
          </a:p>
          <a:p>
            <a:pPr marL="381000" indent="-381000">
              <a:lnSpc>
                <a:spcPct val="80000"/>
              </a:lnSpc>
              <a:buFont typeface="Wingdings" pitchFamily="2" charset="2"/>
              <a:buNone/>
            </a:pPr>
            <a:endParaRPr lang="en-GB" sz="1800" dirty="0"/>
          </a:p>
          <a:p>
            <a:pPr marL="381000" indent="-381000">
              <a:lnSpc>
                <a:spcPct val="80000"/>
              </a:lnSpc>
              <a:buFont typeface="Wingdings" pitchFamily="2" charset="2"/>
              <a:buNone/>
            </a:pPr>
            <a:r>
              <a:rPr lang="en-GB" sz="1800" dirty="0"/>
              <a:t>i.e. worst case now poly-logarithmic. </a:t>
            </a:r>
            <a:endParaRPr lang="en-US" sz="1800" dirty="0"/>
          </a:p>
        </p:txBody>
      </p:sp>
      <p:graphicFrame>
        <p:nvGraphicFramePr>
          <p:cNvPr id="175112" name="Object 8"/>
          <p:cNvGraphicFramePr>
            <a:graphicFrameLocks noGrp="1" noChangeAspect="1"/>
          </p:cNvGraphicFramePr>
          <p:nvPr>
            <p:ph sz="quarter" idx="2"/>
          </p:nvPr>
        </p:nvGraphicFramePr>
        <p:xfrm>
          <a:off x="6261100" y="2655888"/>
          <a:ext cx="812800" cy="254000"/>
        </p:xfrm>
        <a:graphic>
          <a:graphicData uri="http://schemas.openxmlformats.org/presentationml/2006/ole">
            <mc:AlternateContent xmlns:mc="http://schemas.openxmlformats.org/markup-compatibility/2006">
              <mc:Choice xmlns:v="urn:schemas-microsoft-com:vml" Requires="v">
                <p:oleObj spid="_x0000_s175169" name="Equation" r:id="rId4" imgW="812520" imgH="253800" progId="Equation.3">
                  <p:embed/>
                </p:oleObj>
              </mc:Choice>
              <mc:Fallback>
                <p:oleObj name="Equation" r:id="rId4" imgW="812520" imgH="253800" progId="Equation.3">
                  <p:embed/>
                  <p:pic>
                    <p:nvPicPr>
                      <p:cNvPr id="0" name="Object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61100" y="2655888"/>
                        <a:ext cx="812800" cy="254000"/>
                      </a:xfrm>
                      <a:prstGeom prst="rect">
                        <a:avLst/>
                      </a:prstGeom>
                      <a:solidFill>
                        <a:srgbClr val="FFFF9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75115" name="Object 11"/>
          <p:cNvGraphicFramePr>
            <a:graphicFrameLocks noGrp="1" noChangeAspect="1"/>
          </p:cNvGraphicFramePr>
          <p:nvPr>
            <p:ph sz="quarter" idx="3"/>
          </p:nvPr>
        </p:nvGraphicFramePr>
        <p:xfrm>
          <a:off x="2655888" y="5513388"/>
          <a:ext cx="2967037" cy="477837"/>
        </p:xfrm>
        <a:graphic>
          <a:graphicData uri="http://schemas.openxmlformats.org/presentationml/2006/ole">
            <mc:AlternateContent xmlns:mc="http://schemas.openxmlformats.org/markup-compatibility/2006">
              <mc:Choice xmlns:v="urn:schemas-microsoft-com:vml" Requires="v">
                <p:oleObj spid="_x0000_s175170" name="Equation" r:id="rId6" imgW="1498320" imgH="241200" progId="Equation.3">
                  <p:embed/>
                </p:oleObj>
              </mc:Choice>
              <mc:Fallback>
                <p:oleObj name="Equation" r:id="rId6" imgW="1498320" imgH="241200" progId="Equation.3">
                  <p:embed/>
                  <p:pic>
                    <p:nvPicPr>
                      <p:cNvPr id="0" name="Object 1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55888" y="5513388"/>
                        <a:ext cx="2967037" cy="477837"/>
                      </a:xfrm>
                      <a:prstGeom prst="rect">
                        <a:avLst/>
                      </a:prstGeom>
                      <a:solidFill>
                        <a:srgbClr val="FFFF9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75110" name="Object 6"/>
          <p:cNvGraphicFramePr>
            <a:graphicFrameLocks noChangeAspect="1"/>
          </p:cNvGraphicFramePr>
          <p:nvPr/>
        </p:nvGraphicFramePr>
        <p:xfrm>
          <a:off x="6300788" y="3860800"/>
          <a:ext cx="889000" cy="444500"/>
        </p:xfrm>
        <a:graphic>
          <a:graphicData uri="http://schemas.openxmlformats.org/presentationml/2006/ole">
            <mc:AlternateContent xmlns:mc="http://schemas.openxmlformats.org/markup-compatibility/2006">
              <mc:Choice xmlns:v="urn:schemas-microsoft-com:vml" Requires="v">
                <p:oleObj spid="_x0000_s175171" name="Equation" r:id="rId8" imgW="482400" imgH="241200" progId="Equation.3">
                  <p:embed/>
                </p:oleObj>
              </mc:Choice>
              <mc:Fallback>
                <p:oleObj name="Equation" r:id="rId8" imgW="482400" imgH="241200" progId="Equation.3">
                  <p:embed/>
                  <p:pic>
                    <p:nvPicPr>
                      <p:cNvPr id="0" name="Object 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300788" y="3860800"/>
                        <a:ext cx="889000" cy="444500"/>
                      </a:xfrm>
                      <a:prstGeom prst="rect">
                        <a:avLst/>
                      </a:prstGeom>
                      <a:solidFill>
                        <a:srgbClr val="FFFF9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75138" name="Group 34"/>
          <p:cNvGrpSpPr>
            <a:grpSpLocks/>
          </p:cNvGrpSpPr>
          <p:nvPr/>
        </p:nvGrpSpPr>
        <p:grpSpPr bwMode="auto">
          <a:xfrm>
            <a:off x="5508625" y="1844675"/>
            <a:ext cx="865188" cy="792163"/>
            <a:chOff x="3969" y="1026"/>
            <a:chExt cx="453" cy="454"/>
          </a:xfrm>
        </p:grpSpPr>
        <p:sp>
          <p:nvSpPr>
            <p:cNvPr id="175117" name="Oval 13"/>
            <p:cNvSpPr>
              <a:spLocks noChangeArrowheads="1"/>
            </p:cNvSpPr>
            <p:nvPr/>
          </p:nvSpPr>
          <p:spPr bwMode="auto">
            <a:xfrm>
              <a:off x="3969" y="1207"/>
              <a:ext cx="90" cy="9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175118" name="Oval 14"/>
            <p:cNvSpPr>
              <a:spLocks noChangeArrowheads="1"/>
            </p:cNvSpPr>
            <p:nvPr/>
          </p:nvSpPr>
          <p:spPr bwMode="auto">
            <a:xfrm>
              <a:off x="4150" y="1207"/>
              <a:ext cx="90" cy="9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175119" name="Oval 15"/>
            <p:cNvSpPr>
              <a:spLocks noChangeArrowheads="1"/>
            </p:cNvSpPr>
            <p:nvPr/>
          </p:nvSpPr>
          <p:spPr bwMode="auto">
            <a:xfrm>
              <a:off x="3969" y="1026"/>
              <a:ext cx="90" cy="9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175120" name="Oval 16"/>
            <p:cNvSpPr>
              <a:spLocks noChangeArrowheads="1"/>
            </p:cNvSpPr>
            <p:nvPr/>
          </p:nvSpPr>
          <p:spPr bwMode="auto">
            <a:xfrm>
              <a:off x="4150" y="1026"/>
              <a:ext cx="90" cy="9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175121" name="Oval 17"/>
            <p:cNvSpPr>
              <a:spLocks noChangeArrowheads="1"/>
            </p:cNvSpPr>
            <p:nvPr/>
          </p:nvSpPr>
          <p:spPr bwMode="auto">
            <a:xfrm>
              <a:off x="4332" y="1207"/>
              <a:ext cx="90" cy="9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175122" name="Oval 18"/>
            <p:cNvSpPr>
              <a:spLocks noChangeArrowheads="1"/>
            </p:cNvSpPr>
            <p:nvPr/>
          </p:nvSpPr>
          <p:spPr bwMode="auto">
            <a:xfrm>
              <a:off x="4332" y="1026"/>
              <a:ext cx="90" cy="9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175123" name="Oval 19"/>
            <p:cNvSpPr>
              <a:spLocks noChangeArrowheads="1"/>
            </p:cNvSpPr>
            <p:nvPr/>
          </p:nvSpPr>
          <p:spPr bwMode="auto">
            <a:xfrm>
              <a:off x="4332" y="1389"/>
              <a:ext cx="90" cy="9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175124" name="Oval 20"/>
            <p:cNvSpPr>
              <a:spLocks noChangeArrowheads="1"/>
            </p:cNvSpPr>
            <p:nvPr/>
          </p:nvSpPr>
          <p:spPr bwMode="auto">
            <a:xfrm>
              <a:off x="4150" y="1389"/>
              <a:ext cx="90" cy="9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175125" name="Oval 21"/>
            <p:cNvSpPr>
              <a:spLocks noChangeArrowheads="1"/>
            </p:cNvSpPr>
            <p:nvPr/>
          </p:nvSpPr>
          <p:spPr bwMode="auto">
            <a:xfrm>
              <a:off x="3969" y="1389"/>
              <a:ext cx="90" cy="9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cxnSp>
          <p:nvCxnSpPr>
            <p:cNvPr id="175126" name="AutoShape 22"/>
            <p:cNvCxnSpPr>
              <a:cxnSpLocks noChangeShapeType="1"/>
              <a:stCxn id="175119" idx="6"/>
              <a:endCxn id="175120" idx="2"/>
            </p:cNvCxnSpPr>
            <p:nvPr/>
          </p:nvCxnSpPr>
          <p:spPr bwMode="auto">
            <a:xfrm>
              <a:off x="4059" y="1072"/>
              <a:ext cx="91" cy="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5127" name="AutoShape 23"/>
            <p:cNvCxnSpPr>
              <a:cxnSpLocks noChangeShapeType="1"/>
              <a:stCxn id="175120" idx="6"/>
              <a:endCxn id="175122" idx="2"/>
            </p:cNvCxnSpPr>
            <p:nvPr/>
          </p:nvCxnSpPr>
          <p:spPr bwMode="auto">
            <a:xfrm>
              <a:off x="4240" y="1072"/>
              <a:ext cx="92" cy="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5128" name="AutoShape 24"/>
            <p:cNvCxnSpPr>
              <a:cxnSpLocks noChangeShapeType="1"/>
              <a:stCxn id="175118" idx="6"/>
              <a:endCxn id="175121" idx="2"/>
            </p:cNvCxnSpPr>
            <p:nvPr/>
          </p:nvCxnSpPr>
          <p:spPr bwMode="auto">
            <a:xfrm>
              <a:off x="4240" y="1253"/>
              <a:ext cx="92" cy="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5129" name="AutoShape 25"/>
            <p:cNvCxnSpPr>
              <a:cxnSpLocks noChangeShapeType="1"/>
              <a:stCxn id="175118" idx="2"/>
              <a:endCxn id="175117" idx="6"/>
            </p:cNvCxnSpPr>
            <p:nvPr/>
          </p:nvCxnSpPr>
          <p:spPr bwMode="auto">
            <a:xfrm flipH="1">
              <a:off x="4059" y="1253"/>
              <a:ext cx="91" cy="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5130" name="AutoShape 26"/>
            <p:cNvCxnSpPr>
              <a:cxnSpLocks noChangeShapeType="1"/>
              <a:stCxn id="175125" idx="6"/>
              <a:endCxn id="175124" idx="2"/>
            </p:cNvCxnSpPr>
            <p:nvPr/>
          </p:nvCxnSpPr>
          <p:spPr bwMode="auto">
            <a:xfrm>
              <a:off x="4059" y="1435"/>
              <a:ext cx="91" cy="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5131" name="AutoShape 27"/>
            <p:cNvCxnSpPr>
              <a:cxnSpLocks noChangeShapeType="1"/>
              <a:stCxn id="175124" idx="6"/>
              <a:endCxn id="175123" idx="2"/>
            </p:cNvCxnSpPr>
            <p:nvPr/>
          </p:nvCxnSpPr>
          <p:spPr bwMode="auto">
            <a:xfrm>
              <a:off x="4240" y="1435"/>
              <a:ext cx="92" cy="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5132" name="AutoShape 28"/>
            <p:cNvCxnSpPr>
              <a:cxnSpLocks noChangeShapeType="1"/>
              <a:stCxn id="175123" idx="0"/>
              <a:endCxn id="175121" idx="4"/>
            </p:cNvCxnSpPr>
            <p:nvPr/>
          </p:nvCxnSpPr>
          <p:spPr bwMode="auto">
            <a:xfrm flipV="1">
              <a:off x="4377" y="1298"/>
              <a:ext cx="0" cy="91"/>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5133" name="AutoShape 29"/>
            <p:cNvCxnSpPr>
              <a:cxnSpLocks noChangeShapeType="1"/>
              <a:stCxn id="175121" idx="0"/>
              <a:endCxn id="175122" idx="4"/>
            </p:cNvCxnSpPr>
            <p:nvPr/>
          </p:nvCxnSpPr>
          <p:spPr bwMode="auto">
            <a:xfrm flipV="1">
              <a:off x="4377" y="1117"/>
              <a:ext cx="0" cy="9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5134" name="AutoShape 30"/>
            <p:cNvCxnSpPr>
              <a:cxnSpLocks noChangeShapeType="1"/>
              <a:stCxn id="175124" idx="0"/>
              <a:endCxn id="175118" idx="4"/>
            </p:cNvCxnSpPr>
            <p:nvPr/>
          </p:nvCxnSpPr>
          <p:spPr bwMode="auto">
            <a:xfrm flipV="1">
              <a:off x="4195" y="1298"/>
              <a:ext cx="0" cy="91"/>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5135" name="AutoShape 31"/>
            <p:cNvCxnSpPr>
              <a:cxnSpLocks noChangeShapeType="1"/>
              <a:stCxn id="175118" idx="0"/>
              <a:endCxn id="175120" idx="4"/>
            </p:cNvCxnSpPr>
            <p:nvPr/>
          </p:nvCxnSpPr>
          <p:spPr bwMode="auto">
            <a:xfrm flipV="1">
              <a:off x="4195" y="1117"/>
              <a:ext cx="0" cy="9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5136" name="AutoShape 32"/>
            <p:cNvCxnSpPr>
              <a:cxnSpLocks noChangeShapeType="1"/>
              <a:stCxn id="175125" idx="0"/>
              <a:endCxn id="175117" idx="4"/>
            </p:cNvCxnSpPr>
            <p:nvPr/>
          </p:nvCxnSpPr>
          <p:spPr bwMode="auto">
            <a:xfrm flipV="1">
              <a:off x="4014" y="1298"/>
              <a:ext cx="0" cy="91"/>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5137" name="AutoShape 33"/>
            <p:cNvCxnSpPr>
              <a:cxnSpLocks noChangeShapeType="1"/>
              <a:stCxn id="175117" idx="0"/>
              <a:endCxn id="175119" idx="4"/>
            </p:cNvCxnSpPr>
            <p:nvPr/>
          </p:nvCxnSpPr>
          <p:spPr bwMode="auto">
            <a:xfrm flipV="1">
              <a:off x="4014" y="1117"/>
              <a:ext cx="0" cy="9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94" name="Rectangle 2"/>
          <p:cNvSpPr>
            <a:spLocks noGrp="1" noChangeArrowheads="1"/>
          </p:cNvSpPr>
          <p:nvPr>
            <p:ph type="title"/>
          </p:nvPr>
        </p:nvSpPr>
        <p:spPr/>
        <p:txBody>
          <a:bodyPr>
            <a:normAutofit fontScale="90000"/>
          </a:bodyPr>
          <a:lstStyle/>
          <a:p>
            <a:r>
              <a:rPr lang="en-GB"/>
              <a:t>Talk outline (1): Single message dissemination</a:t>
            </a:r>
          </a:p>
        </p:txBody>
      </p:sp>
      <p:sp>
        <p:nvSpPr>
          <p:cNvPr id="238595" name="Rectangle 3"/>
          <p:cNvSpPr>
            <a:spLocks noGrp="1" noChangeArrowheads="1"/>
          </p:cNvSpPr>
          <p:nvPr>
            <p:ph idx="1"/>
          </p:nvPr>
        </p:nvSpPr>
        <p:spPr/>
        <p:txBody>
          <a:bodyPr/>
          <a:lstStyle/>
          <a:p>
            <a:pPr>
              <a:lnSpc>
                <a:spcPct val="80000"/>
              </a:lnSpc>
              <a:buFont typeface="Wingdings" pitchFamily="2" charset="2"/>
              <a:buNone/>
            </a:pPr>
            <a:r>
              <a:rPr lang="en-GB" sz="900"/>
              <a:t>	</a:t>
            </a:r>
            <a:r>
              <a:rPr lang="en-GB" sz="2000">
                <a:solidFill>
                  <a:schemeClr val="bg2"/>
                </a:solidFill>
              </a:rPr>
              <a:t>Unstructured case:</a:t>
            </a:r>
          </a:p>
          <a:p>
            <a:pPr lvl="1">
              <a:lnSpc>
                <a:spcPct val="80000"/>
              </a:lnSpc>
            </a:pPr>
            <a:r>
              <a:rPr lang="en-GB" sz="1800">
                <a:solidFill>
                  <a:schemeClr val="bg2"/>
                </a:solidFill>
              </a:rPr>
              <a:t>Fraction of receivers reached </a:t>
            </a:r>
          </a:p>
          <a:p>
            <a:pPr lvl="2">
              <a:lnSpc>
                <a:spcPct val="80000"/>
              </a:lnSpc>
            </a:pPr>
            <a:r>
              <a:rPr lang="en-GB" sz="1400">
                <a:solidFill>
                  <a:schemeClr val="bg2"/>
                </a:solidFill>
              </a:rPr>
              <a:t>giant components in random graphs;</a:t>
            </a:r>
          </a:p>
          <a:p>
            <a:pPr lvl="2">
              <a:lnSpc>
                <a:spcPct val="80000"/>
              </a:lnSpc>
            </a:pPr>
            <a:r>
              <a:rPr lang="en-GB" sz="1400">
                <a:solidFill>
                  <a:schemeClr val="bg2"/>
                </a:solidFill>
              </a:rPr>
              <a:t>ODE models: impact of “rumour mongering”;</a:t>
            </a:r>
          </a:p>
          <a:p>
            <a:pPr lvl="1">
              <a:lnSpc>
                <a:spcPct val="80000"/>
              </a:lnSpc>
            </a:pPr>
            <a:r>
              <a:rPr lang="en-GB" sz="1800">
                <a:solidFill>
                  <a:schemeClr val="bg2"/>
                </a:solidFill>
              </a:rPr>
              <a:t>Probability of successful broadcast </a:t>
            </a:r>
          </a:p>
          <a:p>
            <a:pPr lvl="2">
              <a:lnSpc>
                <a:spcPct val="80000"/>
              </a:lnSpc>
            </a:pPr>
            <a:r>
              <a:rPr lang="en-GB" sz="1400">
                <a:solidFill>
                  <a:schemeClr val="bg2"/>
                </a:solidFill>
              </a:rPr>
              <a:t>Erdos-Renyi phase transition for graph connectivity</a:t>
            </a:r>
          </a:p>
          <a:p>
            <a:pPr lvl="1">
              <a:lnSpc>
                <a:spcPct val="80000"/>
              </a:lnSpc>
            </a:pPr>
            <a:r>
              <a:rPr lang="en-GB" sz="1800">
                <a:solidFill>
                  <a:schemeClr val="bg2"/>
                </a:solidFill>
              </a:rPr>
              <a:t>Time to successful broadcast </a:t>
            </a:r>
          </a:p>
          <a:p>
            <a:pPr lvl="2">
              <a:lnSpc>
                <a:spcPct val="80000"/>
              </a:lnSpc>
            </a:pPr>
            <a:r>
              <a:rPr lang="en-GB" sz="1400">
                <a:solidFill>
                  <a:schemeClr val="bg2"/>
                </a:solidFill>
              </a:rPr>
              <a:t>Infect and die model: Diameter of random graphs</a:t>
            </a:r>
          </a:p>
          <a:p>
            <a:pPr lvl="2">
              <a:lnSpc>
                <a:spcPct val="80000"/>
              </a:lnSpc>
            </a:pPr>
            <a:r>
              <a:rPr lang="en-GB" sz="1400">
                <a:solidFill>
                  <a:schemeClr val="bg2"/>
                </a:solidFill>
              </a:rPr>
              <a:t>Infect forever model: Pittel’s identity</a:t>
            </a:r>
          </a:p>
          <a:p>
            <a:pPr>
              <a:lnSpc>
                <a:spcPct val="80000"/>
              </a:lnSpc>
              <a:buFont typeface="Wingdings" pitchFamily="2" charset="2"/>
              <a:buNone/>
            </a:pPr>
            <a:endParaRPr lang="en-GB" sz="1400">
              <a:solidFill>
                <a:schemeClr val="bg2"/>
              </a:solidFill>
            </a:endParaRPr>
          </a:p>
          <a:p>
            <a:pPr>
              <a:lnSpc>
                <a:spcPct val="80000"/>
              </a:lnSpc>
              <a:buFont typeface="Wingdings" pitchFamily="2" charset="2"/>
              <a:buNone/>
            </a:pPr>
            <a:r>
              <a:rPr lang="en-GB" sz="1800" b="1"/>
              <a:t>	</a:t>
            </a:r>
            <a:r>
              <a:rPr lang="en-GB" sz="2000" b="1"/>
              <a:t>Topologically structured case:</a:t>
            </a:r>
          </a:p>
          <a:p>
            <a:pPr lvl="1">
              <a:lnSpc>
                <a:spcPct val="80000"/>
              </a:lnSpc>
            </a:pPr>
            <a:r>
              <a:rPr lang="en-GB" sz="1800">
                <a:solidFill>
                  <a:schemeClr val="bg2"/>
                </a:solidFill>
              </a:rPr>
              <a:t>Time to broadcast and graph diameter</a:t>
            </a:r>
          </a:p>
          <a:p>
            <a:pPr lvl="1">
              <a:lnSpc>
                <a:spcPct val="80000"/>
              </a:lnSpc>
            </a:pPr>
            <a:r>
              <a:rPr lang="en-GB" sz="1800">
                <a:solidFill>
                  <a:schemeClr val="bg2"/>
                </a:solidFill>
              </a:rPr>
              <a:t>Time to specific target in interest-based topologies</a:t>
            </a:r>
          </a:p>
          <a:p>
            <a:pPr lvl="1">
              <a:lnSpc>
                <a:spcPct val="80000"/>
              </a:lnSpc>
            </a:pPr>
            <a:r>
              <a:rPr lang="en-GB" sz="1800" b="1"/>
              <a:t>Information persistence:</a:t>
            </a:r>
          </a:p>
          <a:p>
            <a:pPr lvl="2">
              <a:lnSpc>
                <a:spcPct val="80000"/>
              </a:lnSpc>
            </a:pPr>
            <a:r>
              <a:rPr lang="en-GB" sz="1400" b="1"/>
              <a:t>Fast extinction and spectral radius of graph</a:t>
            </a:r>
          </a:p>
          <a:p>
            <a:pPr lvl="2">
              <a:lnSpc>
                <a:spcPct val="80000"/>
              </a:lnSpc>
            </a:pPr>
            <a:r>
              <a:rPr lang="en-GB" sz="1400" b="1"/>
              <a:t>Long survival and isoperimetric constant of graph</a:t>
            </a:r>
          </a:p>
          <a:p>
            <a:pPr lvl="1">
              <a:lnSpc>
                <a:spcPct val="80000"/>
              </a:lnSpc>
            </a:pPr>
            <a:r>
              <a:rPr lang="en-GB" sz="1800">
                <a:solidFill>
                  <a:schemeClr val="bg2"/>
                </a:solidFill>
              </a:rPr>
              <a:t>Graph adaptation</a:t>
            </a:r>
          </a:p>
          <a:p>
            <a:pPr lvl="2">
              <a:lnSpc>
                <a:spcPct val="80000"/>
              </a:lnSpc>
            </a:pPr>
            <a:r>
              <a:rPr lang="en-GB" sz="1400">
                <a:solidFill>
                  <a:schemeClr val="bg2"/>
                </a:solidFill>
              </a:rPr>
              <a:t>Metropolis algorithm and failure resilience</a:t>
            </a: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2"/>
          <p:cNvSpPr>
            <a:spLocks noGrp="1" noChangeArrowheads="1"/>
          </p:cNvSpPr>
          <p:nvPr>
            <p:ph type="title"/>
          </p:nvPr>
        </p:nvSpPr>
        <p:spPr/>
        <p:txBody>
          <a:bodyPr>
            <a:normAutofit fontScale="90000"/>
          </a:bodyPr>
          <a:lstStyle/>
          <a:p>
            <a:r>
              <a:rPr lang="en-GB">
                <a:latin typeface="Comic Sans MS" pitchFamily="66" charset="0"/>
              </a:rPr>
              <a:t>Information persistence:</a:t>
            </a:r>
            <a:br>
              <a:rPr lang="en-GB">
                <a:latin typeface="Comic Sans MS" pitchFamily="66" charset="0"/>
              </a:rPr>
            </a:br>
            <a:r>
              <a:rPr lang="en-GB">
                <a:latin typeface="Comic Sans MS" pitchFamily="66" charset="0"/>
              </a:rPr>
              <a:t>Impact of topology</a:t>
            </a:r>
          </a:p>
        </p:txBody>
      </p:sp>
      <p:sp>
        <p:nvSpPr>
          <p:cNvPr id="181251" name="Rectangle 3"/>
          <p:cNvSpPr>
            <a:spLocks noGrp="1" noChangeArrowheads="1"/>
          </p:cNvSpPr>
          <p:nvPr>
            <p:ph idx="1"/>
          </p:nvPr>
        </p:nvSpPr>
        <p:spPr/>
        <p:txBody>
          <a:bodyPr/>
          <a:lstStyle/>
          <a:p>
            <a:pPr>
              <a:lnSpc>
                <a:spcPct val="90000"/>
              </a:lnSpc>
            </a:pPr>
            <a:r>
              <a:rPr lang="en-GB" sz="3400">
                <a:latin typeface="Comic Sans MS" pitchFamily="66" charset="0"/>
              </a:rPr>
              <a:t> Model description</a:t>
            </a:r>
          </a:p>
          <a:p>
            <a:pPr>
              <a:lnSpc>
                <a:spcPct val="90000"/>
              </a:lnSpc>
            </a:pPr>
            <a:r>
              <a:rPr lang="en-GB" sz="3400">
                <a:latin typeface="Comic Sans MS" pitchFamily="66" charset="0"/>
              </a:rPr>
              <a:t>General network topologies:</a:t>
            </a:r>
          </a:p>
          <a:p>
            <a:pPr lvl="1">
              <a:lnSpc>
                <a:spcPct val="90000"/>
              </a:lnSpc>
            </a:pPr>
            <a:r>
              <a:rPr lang="en-GB" sz="2700">
                <a:latin typeface="Comic Sans MS" pitchFamily="66" charset="0"/>
              </a:rPr>
              <a:t>Fast extinction and spectral radius</a:t>
            </a:r>
          </a:p>
          <a:p>
            <a:pPr lvl="1">
              <a:lnSpc>
                <a:spcPct val="90000"/>
              </a:lnSpc>
            </a:pPr>
            <a:r>
              <a:rPr lang="en-GB" sz="2700">
                <a:latin typeface="Comic Sans MS" pitchFamily="66" charset="0"/>
              </a:rPr>
              <a:t>Long survival and isoperimetric constant</a:t>
            </a:r>
          </a:p>
          <a:p>
            <a:pPr>
              <a:lnSpc>
                <a:spcPct val="90000"/>
              </a:lnSpc>
            </a:pPr>
            <a:r>
              <a:rPr lang="en-GB" sz="3400">
                <a:latin typeface="Comic Sans MS" pitchFamily="66" charset="0"/>
              </a:rPr>
              <a:t>Specific network topologies:</a:t>
            </a:r>
          </a:p>
          <a:p>
            <a:pPr lvl="1">
              <a:lnSpc>
                <a:spcPct val="90000"/>
              </a:lnSpc>
            </a:pPr>
            <a:r>
              <a:rPr lang="en-GB" sz="2700">
                <a:latin typeface="Comic Sans MS" pitchFamily="66" charset="0"/>
              </a:rPr>
              <a:t>Complete graphs (BGP routers)</a:t>
            </a:r>
          </a:p>
          <a:p>
            <a:pPr lvl="1">
              <a:lnSpc>
                <a:spcPct val="90000"/>
              </a:lnSpc>
            </a:pPr>
            <a:r>
              <a:rPr lang="en-GB" sz="2700">
                <a:latin typeface="Comic Sans MS" pitchFamily="66" charset="0"/>
              </a:rPr>
              <a:t>Hypercubes (structured P2P networks)</a:t>
            </a:r>
          </a:p>
          <a:p>
            <a:pPr lvl="1">
              <a:lnSpc>
                <a:spcPct val="90000"/>
              </a:lnSpc>
            </a:pPr>
            <a:r>
              <a:rPr lang="en-GB" sz="2700">
                <a:latin typeface="Comic Sans MS" pitchFamily="66" charset="0"/>
              </a:rPr>
              <a:t>Power-law random graphs (Internet AS graph; E-mail address book graph)</a:t>
            </a:r>
          </a:p>
          <a:p>
            <a:pPr lvl="1">
              <a:lnSpc>
                <a:spcPct val="90000"/>
              </a:lnSpc>
            </a:pPr>
            <a:endParaRPr lang="en-GB" sz="3000">
              <a:latin typeface="Comic Sans MS" pitchFamily="66" charset="0"/>
            </a:endParaRP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Rectangle 2"/>
          <p:cNvSpPr>
            <a:spLocks noGrp="1" noChangeArrowheads="1"/>
          </p:cNvSpPr>
          <p:nvPr>
            <p:ph type="title"/>
          </p:nvPr>
        </p:nvSpPr>
        <p:spPr/>
        <p:txBody>
          <a:bodyPr/>
          <a:lstStyle/>
          <a:p>
            <a:r>
              <a:rPr lang="en-GB">
                <a:latin typeface="Comic Sans MS" pitchFamily="66" charset="0"/>
              </a:rPr>
              <a:t>Model description</a:t>
            </a:r>
          </a:p>
        </p:txBody>
      </p:sp>
      <p:sp>
        <p:nvSpPr>
          <p:cNvPr id="182275" name="Rectangle 3"/>
          <p:cNvSpPr>
            <a:spLocks noGrp="1" noChangeArrowheads="1"/>
          </p:cNvSpPr>
          <p:nvPr>
            <p:ph idx="1"/>
          </p:nvPr>
        </p:nvSpPr>
        <p:spPr/>
        <p:txBody>
          <a:bodyPr/>
          <a:lstStyle/>
          <a:p>
            <a:pPr>
              <a:lnSpc>
                <a:spcPct val="90000"/>
              </a:lnSpc>
              <a:buFont typeface="Wingdings" pitchFamily="2" charset="2"/>
              <a:buNone/>
            </a:pPr>
            <a:r>
              <a:rPr lang="en-GB" sz="2800">
                <a:latin typeface="Comic Sans MS" pitchFamily="66" charset="0"/>
              </a:rPr>
              <a:t>Susceptible-Infective-Susceptible Epidemics 	 (also known as contact process; see [Liggett] ):</a:t>
            </a:r>
          </a:p>
          <a:p>
            <a:pPr>
              <a:lnSpc>
                <a:spcPct val="90000"/>
              </a:lnSpc>
              <a:buFont typeface="Wingdings" pitchFamily="2" charset="2"/>
              <a:buNone/>
            </a:pPr>
            <a:endParaRPr lang="en-GB" sz="2800">
              <a:latin typeface="Comic Sans MS" pitchFamily="66" charset="0"/>
            </a:endParaRPr>
          </a:p>
          <a:p>
            <a:pPr>
              <a:lnSpc>
                <a:spcPct val="90000"/>
              </a:lnSpc>
            </a:pPr>
            <a:r>
              <a:rPr lang="en-GB" sz="2800">
                <a:latin typeface="Comic Sans MS" pitchFamily="66" charset="0"/>
              </a:rPr>
              <a:t>Topology: undirected, finite graph </a:t>
            </a:r>
            <a:r>
              <a:rPr lang="en-GB" sz="2800">
                <a:solidFill>
                  <a:schemeClr val="tx2"/>
                </a:solidFill>
                <a:latin typeface="Comic Sans MS" pitchFamily="66" charset="0"/>
              </a:rPr>
              <a:t>G=(V,E)</a:t>
            </a:r>
            <a:r>
              <a:rPr lang="en-GB" sz="2800">
                <a:latin typeface="Comic Sans MS" pitchFamily="66" charset="0"/>
              </a:rPr>
              <a:t> ;</a:t>
            </a:r>
          </a:p>
          <a:p>
            <a:pPr>
              <a:lnSpc>
                <a:spcPct val="90000"/>
              </a:lnSpc>
            </a:pPr>
            <a:r>
              <a:rPr lang="en-GB" sz="2800">
                <a:latin typeface="Comic Sans MS" pitchFamily="66" charset="0"/>
              </a:rPr>
              <a:t>Node </a:t>
            </a:r>
            <a:r>
              <a:rPr lang="en-GB" sz="2800">
                <a:solidFill>
                  <a:schemeClr val="tx2"/>
                </a:solidFill>
                <a:latin typeface="Comic Sans MS" pitchFamily="66" charset="0"/>
              </a:rPr>
              <a:t>v</a:t>
            </a:r>
            <a:r>
              <a:rPr lang="en-US" sz="2800">
                <a:solidFill>
                  <a:schemeClr val="tx2"/>
                </a:solidFill>
                <a:latin typeface="cmsy10" pitchFamily="34" charset="0"/>
              </a:rPr>
              <a:t>2</a:t>
            </a:r>
            <a:r>
              <a:rPr lang="en-GB" sz="2800">
                <a:solidFill>
                  <a:schemeClr val="tx2"/>
                </a:solidFill>
                <a:latin typeface="Comic Sans MS" pitchFamily="66" charset="0"/>
              </a:rPr>
              <a:t> V</a:t>
            </a:r>
            <a:r>
              <a:rPr lang="en-GB" sz="2800">
                <a:latin typeface="Comic Sans MS" pitchFamily="66" charset="0"/>
              </a:rPr>
              <a:t>: infected if </a:t>
            </a:r>
            <a:r>
              <a:rPr lang="en-GB" sz="2800">
                <a:solidFill>
                  <a:schemeClr val="tx2"/>
                </a:solidFill>
                <a:latin typeface="Comic Sans MS" pitchFamily="66" charset="0"/>
              </a:rPr>
              <a:t>X</a:t>
            </a:r>
            <a:r>
              <a:rPr lang="en-GB" sz="2800" baseline="-25000">
                <a:solidFill>
                  <a:schemeClr val="tx2"/>
                </a:solidFill>
                <a:latin typeface="Comic Sans MS" pitchFamily="66" charset="0"/>
              </a:rPr>
              <a:t>v</a:t>
            </a:r>
            <a:r>
              <a:rPr lang="en-GB" sz="2800">
                <a:solidFill>
                  <a:schemeClr val="tx2"/>
                </a:solidFill>
                <a:latin typeface="Comic Sans MS" pitchFamily="66" charset="0"/>
              </a:rPr>
              <a:t>=1</a:t>
            </a:r>
            <a:r>
              <a:rPr lang="en-GB" sz="2800">
                <a:latin typeface="Comic Sans MS" pitchFamily="66" charset="0"/>
              </a:rPr>
              <a:t>, healthy if </a:t>
            </a:r>
            <a:r>
              <a:rPr lang="en-GB" sz="2800">
                <a:solidFill>
                  <a:schemeClr val="tx2"/>
                </a:solidFill>
                <a:latin typeface="Comic Sans MS" pitchFamily="66" charset="0"/>
              </a:rPr>
              <a:t>X</a:t>
            </a:r>
            <a:r>
              <a:rPr lang="en-GB" sz="2800" baseline="-25000">
                <a:solidFill>
                  <a:schemeClr val="tx2"/>
                </a:solidFill>
                <a:latin typeface="Comic Sans MS" pitchFamily="66" charset="0"/>
              </a:rPr>
              <a:t>v</a:t>
            </a:r>
            <a:r>
              <a:rPr lang="en-GB" sz="2800">
                <a:solidFill>
                  <a:schemeClr val="tx2"/>
                </a:solidFill>
                <a:latin typeface="Comic Sans MS" pitchFamily="66" charset="0"/>
              </a:rPr>
              <a:t>=0</a:t>
            </a:r>
            <a:r>
              <a:rPr lang="en-GB" sz="2800">
                <a:latin typeface="Comic Sans MS" pitchFamily="66" charset="0"/>
              </a:rPr>
              <a:t>.</a:t>
            </a:r>
          </a:p>
          <a:p>
            <a:pPr>
              <a:lnSpc>
                <a:spcPct val="90000"/>
              </a:lnSpc>
            </a:pPr>
            <a:r>
              <a:rPr lang="en-GB" sz="2800">
                <a:solidFill>
                  <a:schemeClr val="tx2"/>
                </a:solidFill>
                <a:latin typeface="Comic Sans MS" pitchFamily="66" charset="0"/>
              </a:rPr>
              <a:t>{X</a:t>
            </a:r>
            <a:r>
              <a:rPr lang="en-GB" sz="2800" baseline="-25000">
                <a:solidFill>
                  <a:schemeClr val="tx2"/>
                </a:solidFill>
                <a:latin typeface="Comic Sans MS" pitchFamily="66" charset="0"/>
              </a:rPr>
              <a:t>v</a:t>
            </a:r>
            <a:r>
              <a:rPr lang="en-GB" sz="2800">
                <a:solidFill>
                  <a:schemeClr val="tx2"/>
                </a:solidFill>
                <a:latin typeface="Comic Sans MS" pitchFamily="66" charset="0"/>
              </a:rPr>
              <a:t>}</a:t>
            </a:r>
            <a:r>
              <a:rPr lang="en-GB" sz="2800" baseline="-25000">
                <a:solidFill>
                  <a:schemeClr val="tx2"/>
                </a:solidFill>
                <a:latin typeface="Comic Sans MS" pitchFamily="66" charset="0"/>
              </a:rPr>
              <a:t>v</a:t>
            </a:r>
            <a:r>
              <a:rPr lang="en-US" sz="2800" baseline="-25000">
                <a:solidFill>
                  <a:schemeClr val="tx2"/>
                </a:solidFill>
                <a:latin typeface="cmsy10" pitchFamily="34" charset="0"/>
              </a:rPr>
              <a:t>2</a:t>
            </a:r>
            <a:r>
              <a:rPr lang="en-US" sz="2800" baseline="-25000">
                <a:solidFill>
                  <a:schemeClr val="tx2"/>
                </a:solidFill>
                <a:latin typeface="Comic Sans MS" pitchFamily="66" charset="0"/>
              </a:rPr>
              <a:t> V</a:t>
            </a:r>
            <a:r>
              <a:rPr lang="en-GB" sz="2800">
                <a:latin typeface="Comic Sans MS" pitchFamily="66" charset="0"/>
              </a:rPr>
              <a:t> Markov process with jump rates:</a:t>
            </a:r>
          </a:p>
          <a:p>
            <a:pPr>
              <a:lnSpc>
                <a:spcPct val="90000"/>
              </a:lnSpc>
            </a:pPr>
            <a:r>
              <a:rPr lang="en-GB" sz="2800">
                <a:solidFill>
                  <a:schemeClr val="tx2"/>
                </a:solidFill>
                <a:latin typeface="Comic Sans MS" pitchFamily="66" charset="0"/>
              </a:rPr>
              <a:t>X</a:t>
            </a:r>
            <a:r>
              <a:rPr lang="en-GB" sz="2800" baseline="-25000">
                <a:solidFill>
                  <a:schemeClr val="tx2"/>
                </a:solidFill>
                <a:latin typeface="Comic Sans MS" pitchFamily="66" charset="0"/>
              </a:rPr>
              <a:t>v</a:t>
            </a:r>
            <a:r>
              <a:rPr lang="en-GB" sz="2800">
                <a:solidFill>
                  <a:schemeClr val="tx2"/>
                </a:solidFill>
                <a:latin typeface="Comic Sans MS" pitchFamily="66" charset="0"/>
              </a:rPr>
              <a:t> </a:t>
            </a:r>
            <a:r>
              <a:rPr lang="en-US" sz="2800">
                <a:solidFill>
                  <a:schemeClr val="tx2"/>
                </a:solidFill>
                <a:latin typeface="cmsy10" pitchFamily="34" charset="0"/>
              </a:rPr>
              <a:t>!</a:t>
            </a:r>
            <a:r>
              <a:rPr lang="en-GB" sz="2800">
                <a:solidFill>
                  <a:schemeClr val="tx2"/>
                </a:solidFill>
                <a:latin typeface="Comic Sans MS" pitchFamily="66" charset="0"/>
              </a:rPr>
              <a:t> 1</a:t>
            </a:r>
            <a:r>
              <a:rPr lang="en-GB" sz="2800">
                <a:latin typeface="Comic Sans MS" pitchFamily="66" charset="0"/>
              </a:rPr>
              <a:t> with rate </a:t>
            </a:r>
            <a:r>
              <a:rPr lang="en-GB" sz="2800">
                <a:solidFill>
                  <a:schemeClr val="tx2"/>
                </a:solidFill>
                <a:latin typeface="Symbol" pitchFamily="18" charset="2"/>
                <a:sym typeface="Symbol" pitchFamily="18" charset="2"/>
              </a:rPr>
              <a:t></a:t>
            </a:r>
            <a:r>
              <a:rPr lang="en-GB" sz="2800" baseline="-25000">
                <a:solidFill>
                  <a:schemeClr val="tx2"/>
                </a:solidFill>
                <a:latin typeface="Comic Sans MS" pitchFamily="66" charset="0"/>
                <a:sym typeface="Symbol" pitchFamily="18" charset="2"/>
              </a:rPr>
              <a:t>w</a:t>
            </a:r>
            <a:r>
              <a:rPr lang="en-US" sz="2800" baseline="-25000">
                <a:solidFill>
                  <a:schemeClr val="tx2"/>
                </a:solidFill>
                <a:latin typeface="cmsy10" pitchFamily="34" charset="0"/>
                <a:sym typeface="Symbol" pitchFamily="18" charset="2"/>
              </a:rPr>
              <a:t>»</a:t>
            </a:r>
            <a:r>
              <a:rPr lang="en-US" sz="2800" baseline="-25000">
                <a:solidFill>
                  <a:schemeClr val="tx2"/>
                </a:solidFill>
                <a:latin typeface="Comic Sans MS" pitchFamily="66" charset="0"/>
                <a:sym typeface="Symbol" pitchFamily="18" charset="2"/>
              </a:rPr>
              <a:t> v</a:t>
            </a:r>
            <a:r>
              <a:rPr lang="en-GB" sz="2800">
                <a:solidFill>
                  <a:schemeClr val="tx2"/>
                </a:solidFill>
                <a:latin typeface="Comic Sans MS" pitchFamily="66" charset="0"/>
              </a:rPr>
              <a:t>X</a:t>
            </a:r>
            <a:r>
              <a:rPr lang="en-GB" sz="2800" baseline="-25000">
                <a:solidFill>
                  <a:schemeClr val="tx2"/>
                </a:solidFill>
                <a:latin typeface="Comic Sans MS" pitchFamily="66" charset="0"/>
              </a:rPr>
              <a:t>w</a:t>
            </a:r>
            <a:endParaRPr lang="en-GB" sz="2800">
              <a:solidFill>
                <a:schemeClr val="tx2"/>
              </a:solidFill>
              <a:latin typeface="Comic Sans MS" pitchFamily="66" charset="0"/>
            </a:endParaRPr>
          </a:p>
          <a:p>
            <a:pPr>
              <a:lnSpc>
                <a:spcPct val="90000"/>
              </a:lnSpc>
            </a:pPr>
            <a:r>
              <a:rPr lang="en-GB" sz="2800">
                <a:solidFill>
                  <a:schemeClr val="tx2"/>
                </a:solidFill>
                <a:latin typeface="Comic Sans MS" pitchFamily="66" charset="0"/>
              </a:rPr>
              <a:t>X</a:t>
            </a:r>
            <a:r>
              <a:rPr lang="en-GB" sz="2800" baseline="-25000">
                <a:solidFill>
                  <a:schemeClr val="tx2"/>
                </a:solidFill>
                <a:latin typeface="Comic Sans MS" pitchFamily="66" charset="0"/>
              </a:rPr>
              <a:t>v </a:t>
            </a:r>
            <a:r>
              <a:rPr lang="en-US" sz="2800">
                <a:solidFill>
                  <a:schemeClr val="tx2"/>
                </a:solidFill>
                <a:latin typeface="cmsy10" pitchFamily="34" charset="0"/>
              </a:rPr>
              <a:t>!</a:t>
            </a:r>
            <a:r>
              <a:rPr lang="en-GB" sz="2800">
                <a:solidFill>
                  <a:schemeClr val="tx2"/>
                </a:solidFill>
                <a:latin typeface="Comic Sans MS" pitchFamily="66" charset="0"/>
              </a:rPr>
              <a:t> 0</a:t>
            </a:r>
            <a:r>
              <a:rPr lang="en-GB" sz="2800">
                <a:latin typeface="Comic Sans MS" pitchFamily="66" charset="0"/>
              </a:rPr>
              <a:t> with rate </a:t>
            </a:r>
            <a:r>
              <a:rPr lang="en-GB" sz="2800">
                <a:solidFill>
                  <a:schemeClr val="tx2"/>
                </a:solidFill>
                <a:latin typeface="Symbol" pitchFamily="18" charset="2"/>
                <a:sym typeface="Symbol" pitchFamily="18" charset="2"/>
              </a:rPr>
              <a:t></a:t>
            </a:r>
          </a:p>
        </p:txBody>
      </p:sp>
      <p:grpSp>
        <p:nvGrpSpPr>
          <p:cNvPr id="182276" name="Group 4"/>
          <p:cNvGrpSpPr>
            <a:grpSpLocks/>
          </p:cNvGrpSpPr>
          <p:nvPr/>
        </p:nvGrpSpPr>
        <p:grpSpPr bwMode="auto">
          <a:xfrm>
            <a:off x="5580063" y="4652963"/>
            <a:ext cx="2087562" cy="1368425"/>
            <a:chOff x="3515" y="2931"/>
            <a:chExt cx="1315" cy="862"/>
          </a:xfrm>
        </p:grpSpPr>
        <p:sp>
          <p:nvSpPr>
            <p:cNvPr id="182277" name="AutoShape 5"/>
            <p:cNvSpPr>
              <a:spLocks noChangeArrowheads="1"/>
            </p:cNvSpPr>
            <p:nvPr/>
          </p:nvSpPr>
          <p:spPr bwMode="auto">
            <a:xfrm>
              <a:off x="4649" y="2976"/>
              <a:ext cx="181" cy="181"/>
            </a:xfrm>
            <a:prstGeom prst="octagon">
              <a:avLst>
                <a:gd name="adj" fmla="val 29287"/>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182278" name="AutoShape 6"/>
            <p:cNvSpPr>
              <a:spLocks noChangeArrowheads="1"/>
            </p:cNvSpPr>
            <p:nvPr/>
          </p:nvSpPr>
          <p:spPr bwMode="auto">
            <a:xfrm>
              <a:off x="4241" y="3475"/>
              <a:ext cx="181" cy="181"/>
            </a:xfrm>
            <a:prstGeom prst="octagon">
              <a:avLst>
                <a:gd name="adj" fmla="val 29287"/>
              </a:avLst>
            </a:prstGeom>
            <a:solidFill>
              <a:srgbClr val="00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182279" name="AutoShape 7"/>
            <p:cNvSpPr>
              <a:spLocks noChangeArrowheads="1"/>
            </p:cNvSpPr>
            <p:nvPr/>
          </p:nvSpPr>
          <p:spPr bwMode="auto">
            <a:xfrm>
              <a:off x="4059" y="2931"/>
              <a:ext cx="181" cy="181"/>
            </a:xfrm>
            <a:prstGeom prst="octagon">
              <a:avLst>
                <a:gd name="adj" fmla="val 29287"/>
              </a:avLst>
            </a:prstGeom>
            <a:solidFill>
              <a:srgbClr val="00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182280" name="AutoShape 8"/>
            <p:cNvSpPr>
              <a:spLocks noChangeArrowheads="1"/>
            </p:cNvSpPr>
            <p:nvPr/>
          </p:nvSpPr>
          <p:spPr bwMode="auto">
            <a:xfrm>
              <a:off x="3515" y="3249"/>
              <a:ext cx="181" cy="181"/>
            </a:xfrm>
            <a:prstGeom prst="octagon">
              <a:avLst>
                <a:gd name="adj" fmla="val 29287"/>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182281" name="AutoShape 9"/>
            <p:cNvSpPr>
              <a:spLocks noChangeArrowheads="1"/>
            </p:cNvSpPr>
            <p:nvPr/>
          </p:nvSpPr>
          <p:spPr bwMode="auto">
            <a:xfrm>
              <a:off x="3696" y="3612"/>
              <a:ext cx="181" cy="181"/>
            </a:xfrm>
            <a:prstGeom prst="octagon">
              <a:avLst>
                <a:gd name="adj" fmla="val 29287"/>
              </a:avLst>
            </a:prstGeom>
            <a:solidFill>
              <a:srgbClr val="00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cxnSp>
          <p:nvCxnSpPr>
            <p:cNvPr id="182282" name="AutoShape 10"/>
            <p:cNvCxnSpPr>
              <a:cxnSpLocks noChangeShapeType="1"/>
              <a:stCxn id="182279" idx="3"/>
              <a:endCxn id="182277" idx="1"/>
            </p:cNvCxnSpPr>
            <p:nvPr/>
          </p:nvCxnSpPr>
          <p:spPr bwMode="auto">
            <a:xfrm>
              <a:off x="4240" y="3022"/>
              <a:ext cx="409" cy="45"/>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2283" name="AutoShape 11"/>
            <p:cNvCxnSpPr>
              <a:cxnSpLocks noChangeShapeType="1"/>
              <a:stCxn id="182277" idx="2"/>
              <a:endCxn id="182278" idx="3"/>
            </p:cNvCxnSpPr>
            <p:nvPr/>
          </p:nvCxnSpPr>
          <p:spPr bwMode="auto">
            <a:xfrm flipH="1">
              <a:off x="4422" y="3157"/>
              <a:ext cx="318" cy="409"/>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2284" name="AutoShape 12"/>
            <p:cNvCxnSpPr>
              <a:cxnSpLocks noChangeShapeType="1"/>
              <a:stCxn id="182280" idx="3"/>
              <a:endCxn id="182279" idx="1"/>
            </p:cNvCxnSpPr>
            <p:nvPr/>
          </p:nvCxnSpPr>
          <p:spPr bwMode="auto">
            <a:xfrm flipV="1">
              <a:off x="3696" y="3022"/>
              <a:ext cx="363" cy="318"/>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2285" name="AutoShape 13"/>
            <p:cNvCxnSpPr>
              <a:cxnSpLocks noChangeShapeType="1"/>
              <a:stCxn id="182281" idx="3"/>
              <a:endCxn id="182279" idx="2"/>
            </p:cNvCxnSpPr>
            <p:nvPr/>
          </p:nvCxnSpPr>
          <p:spPr bwMode="auto">
            <a:xfrm flipV="1">
              <a:off x="3877" y="3112"/>
              <a:ext cx="273" cy="591"/>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Rectangle 2"/>
          <p:cNvSpPr>
            <a:spLocks noGrp="1" noChangeArrowheads="1"/>
          </p:cNvSpPr>
          <p:nvPr>
            <p:ph type="title"/>
          </p:nvPr>
        </p:nvSpPr>
        <p:spPr/>
        <p:txBody>
          <a:bodyPr>
            <a:normAutofit fontScale="90000"/>
          </a:bodyPr>
          <a:lstStyle/>
          <a:p>
            <a:r>
              <a:rPr lang="en-GB" sz="3500">
                <a:latin typeface="Comic Sans MS" pitchFamily="66" charset="0"/>
              </a:rPr>
              <a:t>Previous work: </a:t>
            </a:r>
            <a:br>
              <a:rPr lang="en-GB" sz="3500">
                <a:latin typeface="Comic Sans MS" pitchFamily="66" charset="0"/>
              </a:rPr>
            </a:br>
            <a:r>
              <a:rPr lang="en-GB" sz="3500">
                <a:latin typeface="Comic Sans MS" pitchFamily="66" charset="0"/>
              </a:rPr>
              <a:t>Finite Grids</a:t>
            </a:r>
          </a:p>
        </p:txBody>
      </p:sp>
      <p:sp>
        <p:nvSpPr>
          <p:cNvPr id="184323" name="Rectangle 3"/>
          <p:cNvSpPr>
            <a:spLocks noGrp="1" noChangeArrowheads="1"/>
          </p:cNvSpPr>
          <p:nvPr>
            <p:ph idx="1"/>
          </p:nvPr>
        </p:nvSpPr>
        <p:spPr/>
        <p:txBody>
          <a:bodyPr/>
          <a:lstStyle/>
          <a:p>
            <a:pPr>
              <a:lnSpc>
                <a:spcPct val="90000"/>
              </a:lnSpc>
              <a:buFont typeface="Wingdings" pitchFamily="2" charset="2"/>
              <a:buNone/>
            </a:pPr>
            <a:r>
              <a:rPr lang="en-GB" sz="2400">
                <a:latin typeface="Comic Sans MS" pitchFamily="66" charset="0"/>
              </a:rPr>
              <a:t>Phase transition: critical value for </a:t>
            </a:r>
            <a:r>
              <a:rPr lang="en-GB" sz="2400">
                <a:solidFill>
                  <a:schemeClr val="tx2"/>
                </a:solidFill>
                <a:latin typeface="Comic Sans MS" pitchFamily="66" charset="0"/>
                <a:sym typeface="Symbol" pitchFamily="18" charset="2"/>
              </a:rPr>
              <a:t></a:t>
            </a:r>
            <a:r>
              <a:rPr lang="en-GB" sz="2400">
                <a:solidFill>
                  <a:schemeClr val="tx2"/>
                </a:solidFill>
                <a:latin typeface="Comic Sans MS" pitchFamily="66" charset="0"/>
              </a:rPr>
              <a:t>/</a:t>
            </a:r>
            <a:r>
              <a:rPr lang="en-GB" sz="2400">
                <a:solidFill>
                  <a:schemeClr val="tx2"/>
                </a:solidFill>
                <a:latin typeface="Comic Sans MS" pitchFamily="66" charset="0"/>
                <a:sym typeface="Symbol" pitchFamily="18" charset="2"/>
              </a:rPr>
              <a:t></a:t>
            </a:r>
            <a:r>
              <a:rPr lang="en-GB" sz="2400">
                <a:latin typeface="Comic Sans MS" pitchFamily="66" charset="0"/>
              </a:rPr>
              <a:t>,</a:t>
            </a:r>
          </a:p>
          <a:p>
            <a:pPr>
              <a:lnSpc>
                <a:spcPct val="90000"/>
              </a:lnSpc>
              <a:buFont typeface="Wingdings" pitchFamily="2" charset="2"/>
              <a:buNone/>
            </a:pPr>
            <a:endParaRPr lang="en-GB" sz="2400">
              <a:latin typeface="Comic Sans MS" pitchFamily="66" charset="0"/>
            </a:endParaRPr>
          </a:p>
          <a:p>
            <a:pPr>
              <a:lnSpc>
                <a:spcPct val="90000"/>
              </a:lnSpc>
              <a:buFont typeface="Wingdings" pitchFamily="2" charset="2"/>
              <a:buNone/>
            </a:pPr>
            <a:r>
              <a:rPr lang="en-GB" sz="2400">
                <a:latin typeface="Comic Sans MS" pitchFamily="66" charset="0"/>
              </a:rPr>
              <a:t>above which: epidemics survive for long time </a:t>
            </a:r>
          </a:p>
          <a:p>
            <a:pPr>
              <a:lnSpc>
                <a:spcPct val="90000"/>
              </a:lnSpc>
              <a:buFont typeface="Wingdings" pitchFamily="2" charset="2"/>
              <a:buNone/>
            </a:pPr>
            <a:r>
              <a:rPr lang="en-GB" sz="2400">
                <a:latin typeface="Comic Sans MS" pitchFamily="66" charset="0"/>
              </a:rPr>
              <a:t>(exponential in number of nodes, </a:t>
            </a:r>
            <a:r>
              <a:rPr lang="en-GB" sz="2400">
                <a:solidFill>
                  <a:schemeClr val="tx2"/>
                </a:solidFill>
                <a:latin typeface="Comic Sans MS" pitchFamily="66" charset="0"/>
              </a:rPr>
              <a:t>n</a:t>
            </a:r>
            <a:r>
              <a:rPr lang="en-GB" sz="2400">
                <a:latin typeface="Comic Sans MS" pitchFamily="66" charset="0"/>
              </a:rPr>
              <a:t>);</a:t>
            </a:r>
          </a:p>
          <a:p>
            <a:pPr>
              <a:lnSpc>
                <a:spcPct val="90000"/>
              </a:lnSpc>
              <a:buFont typeface="Wingdings" pitchFamily="2" charset="2"/>
              <a:buNone/>
            </a:pPr>
            <a:endParaRPr lang="en-GB" sz="2400">
              <a:latin typeface="Comic Sans MS" pitchFamily="66" charset="0"/>
            </a:endParaRPr>
          </a:p>
          <a:p>
            <a:pPr>
              <a:lnSpc>
                <a:spcPct val="90000"/>
              </a:lnSpc>
              <a:buFont typeface="Wingdings" pitchFamily="2" charset="2"/>
              <a:buNone/>
            </a:pPr>
            <a:r>
              <a:rPr lang="en-GB" sz="2400">
                <a:latin typeface="Comic Sans MS" pitchFamily="66" charset="0"/>
              </a:rPr>
              <a:t>below which: epidemics die out quickly </a:t>
            </a:r>
          </a:p>
          <a:p>
            <a:pPr>
              <a:lnSpc>
                <a:spcPct val="90000"/>
              </a:lnSpc>
              <a:buFont typeface="Wingdings" pitchFamily="2" charset="2"/>
              <a:buNone/>
            </a:pPr>
            <a:r>
              <a:rPr lang="en-GB" sz="2400">
                <a:latin typeface="Comic Sans MS" pitchFamily="66" charset="0"/>
              </a:rPr>
              <a:t>(time logarithmic in </a:t>
            </a:r>
            <a:r>
              <a:rPr lang="en-GB" sz="2400">
                <a:solidFill>
                  <a:schemeClr val="tx2"/>
                </a:solidFill>
                <a:latin typeface="Comic Sans MS" pitchFamily="66" charset="0"/>
              </a:rPr>
              <a:t>n</a:t>
            </a:r>
            <a:r>
              <a:rPr lang="en-GB" sz="2400">
                <a:latin typeface="Comic Sans MS" pitchFamily="66" charset="0"/>
              </a:rPr>
              <a:t>).</a:t>
            </a:r>
          </a:p>
          <a:p>
            <a:pPr>
              <a:lnSpc>
                <a:spcPct val="90000"/>
              </a:lnSpc>
              <a:buFont typeface="Wingdings" pitchFamily="2" charset="2"/>
              <a:buNone/>
            </a:pPr>
            <a:endParaRPr lang="en-GB" sz="2400">
              <a:latin typeface="Comic Sans MS" pitchFamily="66" charset="0"/>
            </a:endParaRPr>
          </a:p>
          <a:p>
            <a:pPr>
              <a:lnSpc>
                <a:spcPct val="90000"/>
              </a:lnSpc>
              <a:buFont typeface="Wingdings" pitchFamily="2" charset="2"/>
              <a:buNone/>
            </a:pPr>
            <a:r>
              <a:rPr lang="en-GB" sz="2400">
                <a:latin typeface="Comic Sans MS" pitchFamily="66" charset="0"/>
              </a:rPr>
              <a:t>[Durrett-Liu], [Durrett-Schonmann]</a:t>
            </a:r>
            <a:endParaRPr lang="en-GB" sz="2400">
              <a:latin typeface="Comic Sans MS" pitchFamily="66" charset="0"/>
              <a:sym typeface="Symbol" pitchFamily="18" charset="2"/>
            </a:endParaRPr>
          </a:p>
          <a:p>
            <a:pPr>
              <a:lnSpc>
                <a:spcPct val="90000"/>
              </a:lnSpc>
              <a:buFont typeface="Wingdings" pitchFamily="2" charset="2"/>
              <a:buNone/>
            </a:pPr>
            <a:endParaRPr lang="en-GB" sz="2400">
              <a:latin typeface="Comic Sans MS" pitchFamily="66" charset="0"/>
              <a:sym typeface="Symbol" pitchFamily="18" charset="2"/>
            </a:endParaRPr>
          </a:p>
          <a:p>
            <a:pPr>
              <a:lnSpc>
                <a:spcPct val="90000"/>
              </a:lnSpc>
            </a:pPr>
            <a:endParaRPr lang="en-GB"/>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6370" name="Picture 2" descr="contact_proces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700213"/>
            <a:ext cx="5003800" cy="5041900"/>
          </a:xfrm>
          <a:prstGeom prst="rect">
            <a:avLst/>
          </a:prstGeom>
          <a:noFill/>
          <a:extLst>
            <a:ext uri="{909E8E84-426E-40DD-AFC4-6F175D3DCCD1}">
              <a14:hiddenFill xmlns:a14="http://schemas.microsoft.com/office/drawing/2010/main">
                <a:solidFill>
                  <a:srgbClr val="FFFFFF"/>
                </a:solidFill>
              </a14:hiddenFill>
            </a:ext>
          </a:extLst>
        </p:spPr>
      </p:pic>
      <p:pic>
        <p:nvPicPr>
          <p:cNvPr id="186371" name="Picture 3" descr="time_contac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43438" y="1700213"/>
            <a:ext cx="4335462" cy="4968875"/>
          </a:xfrm>
          <a:prstGeom prst="rect">
            <a:avLst/>
          </a:prstGeom>
          <a:noFill/>
          <a:extLst>
            <a:ext uri="{909E8E84-426E-40DD-AFC4-6F175D3DCCD1}">
              <a14:hiddenFill xmlns:a14="http://schemas.microsoft.com/office/drawing/2010/main">
                <a:solidFill>
                  <a:srgbClr val="FFFFFF"/>
                </a:solidFill>
              </a14:hiddenFill>
            </a:ext>
          </a:extLst>
        </p:spPr>
      </p:pic>
      <p:sp>
        <p:nvSpPr>
          <p:cNvPr id="186372" name="Rectangle 4"/>
          <p:cNvSpPr>
            <a:spLocks noGrp="1" noChangeArrowheads="1"/>
          </p:cNvSpPr>
          <p:nvPr>
            <p:ph type="title"/>
          </p:nvPr>
        </p:nvSpPr>
        <p:spPr/>
        <p:txBody>
          <a:bodyPr/>
          <a:lstStyle/>
          <a:p>
            <a:r>
              <a:rPr lang="en-GB" sz="3300">
                <a:latin typeface="Comic Sans MS" pitchFamily="66" charset="0"/>
              </a:rPr>
              <a:t>Finite Grids illustrated </a:t>
            </a:r>
            <a:br>
              <a:rPr lang="en-GB" sz="3300">
                <a:latin typeface="Comic Sans MS" pitchFamily="66" charset="0"/>
              </a:rPr>
            </a:br>
            <a:r>
              <a:rPr lang="en-GB" sz="3300">
                <a:latin typeface="Comic Sans MS" pitchFamily="66" charset="0"/>
              </a:rPr>
              <a:t>(supercritical case)</a:t>
            </a: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Rectangle 2"/>
          <p:cNvSpPr>
            <a:spLocks noGrp="1" noChangeArrowheads="1"/>
          </p:cNvSpPr>
          <p:nvPr>
            <p:ph type="title"/>
          </p:nvPr>
        </p:nvSpPr>
        <p:spPr/>
        <p:txBody>
          <a:bodyPr>
            <a:normAutofit fontScale="90000"/>
          </a:bodyPr>
          <a:lstStyle/>
          <a:p>
            <a:r>
              <a:rPr lang="en-GB">
                <a:latin typeface="Comic Sans MS" pitchFamily="66" charset="0"/>
              </a:rPr>
              <a:t>Fast extinction and spectral radius</a:t>
            </a:r>
          </a:p>
        </p:txBody>
      </p:sp>
      <p:sp>
        <p:nvSpPr>
          <p:cNvPr id="188419" name="Rectangle 3"/>
          <p:cNvSpPr>
            <a:spLocks noGrp="1" noChangeArrowheads="1"/>
          </p:cNvSpPr>
          <p:nvPr>
            <p:ph idx="1"/>
          </p:nvPr>
        </p:nvSpPr>
        <p:spPr>
          <a:noFill/>
        </p:spPr>
        <p:txBody>
          <a:bodyPr/>
          <a:lstStyle/>
          <a:p>
            <a:pPr>
              <a:buFont typeface="Wingdings" pitchFamily="2" charset="2"/>
              <a:buNone/>
            </a:pPr>
            <a:r>
              <a:rPr lang="en-GB" sz="2400">
                <a:latin typeface="Comic Sans MS" pitchFamily="66" charset="0"/>
              </a:rPr>
              <a:t>Let </a:t>
            </a:r>
            <a:r>
              <a:rPr lang="en-GB" sz="2400">
                <a:solidFill>
                  <a:schemeClr val="tx2"/>
                </a:solidFill>
                <a:latin typeface="Symbol" pitchFamily="18" charset="2"/>
                <a:sym typeface="Symbol" pitchFamily="18" charset="2"/>
              </a:rPr>
              <a:t></a:t>
            </a:r>
            <a:r>
              <a:rPr lang="en-GB" sz="2400">
                <a:latin typeface="Comic Sans MS" pitchFamily="66" charset="0"/>
              </a:rPr>
              <a:t> be the spectral radius of the graph’s adjacency matrix, </a:t>
            </a:r>
            <a:r>
              <a:rPr lang="en-GB" sz="2400">
                <a:solidFill>
                  <a:schemeClr val="tx2"/>
                </a:solidFill>
                <a:latin typeface="Comic Sans MS" pitchFamily="66" charset="0"/>
              </a:rPr>
              <a:t>A</a:t>
            </a:r>
            <a:r>
              <a:rPr lang="en-GB" sz="2400">
                <a:latin typeface="Comic Sans MS" pitchFamily="66" charset="0"/>
              </a:rPr>
              <a:t>, and </a:t>
            </a:r>
            <a:r>
              <a:rPr lang="en-GB" sz="2400">
                <a:solidFill>
                  <a:schemeClr val="tx2"/>
                </a:solidFill>
                <a:latin typeface="Comic Sans MS" pitchFamily="66" charset="0"/>
              </a:rPr>
              <a:t>n=|V|</a:t>
            </a:r>
            <a:r>
              <a:rPr lang="en-GB" sz="2400">
                <a:latin typeface="Comic Sans MS" pitchFamily="66" charset="0"/>
              </a:rPr>
              <a:t> .</a:t>
            </a:r>
          </a:p>
          <a:p>
            <a:endParaRPr lang="en-GB" sz="2400">
              <a:latin typeface="Comic Sans MS" pitchFamily="66" charset="0"/>
            </a:endParaRPr>
          </a:p>
          <a:p>
            <a:pPr>
              <a:buFont typeface="Wingdings" pitchFamily="2" charset="2"/>
              <a:buNone/>
            </a:pPr>
            <a:r>
              <a:rPr lang="en-GB" sz="2400">
                <a:latin typeface="Comic Sans MS" pitchFamily="66" charset="0"/>
              </a:rPr>
              <a:t>Then, 		</a:t>
            </a:r>
            <a:r>
              <a:rPr lang="en-GB" sz="2400">
                <a:solidFill>
                  <a:schemeClr val="tx2"/>
                </a:solidFill>
                <a:latin typeface="Comic Sans MS" pitchFamily="66" charset="0"/>
              </a:rPr>
              <a:t>P(X(t) </a:t>
            </a:r>
            <a:r>
              <a:rPr lang="en-GB" sz="2400">
                <a:solidFill>
                  <a:schemeClr val="tx2"/>
                </a:solidFill>
                <a:latin typeface="Symbol" pitchFamily="18" charset="2"/>
                <a:sym typeface="Symbol" pitchFamily="18" charset="2"/>
              </a:rPr>
              <a:t></a:t>
            </a:r>
            <a:r>
              <a:rPr lang="en-GB" sz="2400">
                <a:solidFill>
                  <a:schemeClr val="tx2"/>
                </a:solidFill>
                <a:latin typeface="Comic Sans MS" pitchFamily="66" charset="0"/>
              </a:rPr>
              <a:t> 0) </a:t>
            </a:r>
            <a:r>
              <a:rPr lang="en-US" sz="2400">
                <a:solidFill>
                  <a:schemeClr val="tx2"/>
                </a:solidFill>
                <a:latin typeface="cmsy10" pitchFamily="34" charset="0"/>
              </a:rPr>
              <a:t>·</a:t>
            </a:r>
            <a:r>
              <a:rPr lang="en-GB" sz="2400">
                <a:solidFill>
                  <a:schemeClr val="tx2"/>
                </a:solidFill>
                <a:latin typeface="Comic Sans MS" pitchFamily="66" charset="0"/>
              </a:rPr>
              <a:t> n exp([</a:t>
            </a:r>
            <a:r>
              <a:rPr lang="en-GB" sz="2400">
                <a:solidFill>
                  <a:schemeClr val="tx2"/>
                </a:solidFill>
                <a:latin typeface="Symbol" pitchFamily="18" charset="2"/>
                <a:sym typeface="Symbol" pitchFamily="18" charset="2"/>
              </a:rPr>
              <a:t></a:t>
            </a:r>
            <a:r>
              <a:rPr lang="en-GB" sz="2400">
                <a:solidFill>
                  <a:schemeClr val="tx2"/>
                </a:solidFill>
                <a:latin typeface="Comic Sans MS" pitchFamily="66" charset="0"/>
              </a:rPr>
              <a:t> </a:t>
            </a:r>
            <a:r>
              <a:rPr lang="en-GB" sz="2400">
                <a:solidFill>
                  <a:schemeClr val="tx2"/>
                </a:solidFill>
                <a:latin typeface="Symbol" pitchFamily="18" charset="2"/>
                <a:sym typeface="Symbol" pitchFamily="18" charset="2"/>
              </a:rPr>
              <a:t></a:t>
            </a:r>
            <a:r>
              <a:rPr lang="en-GB" sz="2400">
                <a:solidFill>
                  <a:schemeClr val="tx2"/>
                </a:solidFill>
                <a:latin typeface="Comic Sans MS" pitchFamily="66" charset="0"/>
              </a:rPr>
              <a:t> -</a:t>
            </a:r>
            <a:r>
              <a:rPr lang="en-GB" sz="2400">
                <a:solidFill>
                  <a:schemeClr val="tx2"/>
                </a:solidFill>
                <a:latin typeface="Symbol" pitchFamily="18" charset="2"/>
                <a:sym typeface="Symbol" pitchFamily="18" charset="2"/>
              </a:rPr>
              <a:t></a:t>
            </a:r>
            <a:r>
              <a:rPr lang="en-GB" sz="2400">
                <a:solidFill>
                  <a:schemeClr val="tx2"/>
                </a:solidFill>
                <a:latin typeface="Comic Sans MS" pitchFamily="66" charset="0"/>
              </a:rPr>
              <a:t>]t)</a:t>
            </a:r>
            <a:endParaRPr lang="en-GB" sz="2400">
              <a:solidFill>
                <a:schemeClr val="tx2"/>
              </a:solidFill>
              <a:latin typeface="Comic Sans MS" pitchFamily="66" charset="0"/>
              <a:sym typeface="Symbol" pitchFamily="18" charset="2"/>
            </a:endParaRPr>
          </a:p>
          <a:p>
            <a:pPr>
              <a:buFont typeface="Wingdings" pitchFamily="2" charset="2"/>
              <a:buNone/>
            </a:pPr>
            <a:endParaRPr lang="en-GB" sz="2400">
              <a:solidFill>
                <a:schemeClr val="tx2"/>
              </a:solidFill>
              <a:latin typeface="Comic Sans MS" pitchFamily="66" charset="0"/>
            </a:endParaRPr>
          </a:p>
          <a:p>
            <a:pPr>
              <a:buFont typeface="Wingdings" pitchFamily="2" charset="2"/>
              <a:buNone/>
            </a:pPr>
            <a:r>
              <a:rPr lang="en-GB" sz="2400">
                <a:latin typeface="Comic Sans MS" pitchFamily="66" charset="0"/>
              </a:rPr>
              <a:t>Hence, when 	</a:t>
            </a:r>
            <a:r>
              <a:rPr lang="en-GB" sz="2400">
                <a:solidFill>
                  <a:schemeClr val="tx2"/>
                </a:solidFill>
                <a:latin typeface="Symbol" pitchFamily="18" charset="2"/>
                <a:sym typeface="Symbol" pitchFamily="18" charset="2"/>
              </a:rPr>
              <a:t></a:t>
            </a:r>
            <a:r>
              <a:rPr lang="en-GB" sz="2400">
                <a:solidFill>
                  <a:schemeClr val="tx2"/>
                </a:solidFill>
                <a:latin typeface="Comic Sans MS" pitchFamily="66" charset="0"/>
              </a:rPr>
              <a:t> </a:t>
            </a:r>
            <a:r>
              <a:rPr lang="en-GB" sz="2400">
                <a:solidFill>
                  <a:schemeClr val="tx2"/>
                </a:solidFill>
                <a:latin typeface="Symbol" pitchFamily="18" charset="2"/>
                <a:sym typeface="Symbol" pitchFamily="18" charset="2"/>
              </a:rPr>
              <a:t></a:t>
            </a:r>
            <a:r>
              <a:rPr lang="en-GB" sz="2400">
                <a:solidFill>
                  <a:schemeClr val="tx2"/>
                </a:solidFill>
                <a:latin typeface="Comic Sans MS" pitchFamily="66" charset="0"/>
              </a:rPr>
              <a:t> &lt; </a:t>
            </a:r>
            <a:r>
              <a:rPr lang="en-GB" sz="2400">
                <a:solidFill>
                  <a:schemeClr val="tx2"/>
                </a:solidFill>
                <a:latin typeface="Symbol" pitchFamily="18" charset="2"/>
                <a:sym typeface="Symbol" pitchFamily="18" charset="2"/>
              </a:rPr>
              <a:t></a:t>
            </a:r>
            <a:r>
              <a:rPr lang="en-GB" sz="2400">
                <a:latin typeface="Comic Sans MS" pitchFamily="66" charset="0"/>
              </a:rPr>
              <a:t>,</a:t>
            </a:r>
          </a:p>
          <a:p>
            <a:pPr>
              <a:buFont typeface="Wingdings" pitchFamily="2" charset="2"/>
              <a:buNone/>
            </a:pPr>
            <a:endParaRPr lang="en-GB" sz="2400">
              <a:latin typeface="Comic Sans MS" pitchFamily="66" charset="0"/>
            </a:endParaRPr>
          </a:p>
          <a:p>
            <a:pPr>
              <a:buFont typeface="Wingdings" pitchFamily="2" charset="2"/>
              <a:buNone/>
            </a:pPr>
            <a:r>
              <a:rPr lang="en-GB" sz="2400">
                <a:latin typeface="Comic Sans MS" pitchFamily="66" charset="0"/>
              </a:rPr>
              <a:t>Survival time </a:t>
            </a:r>
            <a:r>
              <a:rPr lang="en-GB" sz="2400">
                <a:solidFill>
                  <a:schemeClr val="tx2"/>
                </a:solidFill>
                <a:latin typeface="Comic Sans MS" pitchFamily="66" charset="0"/>
              </a:rPr>
              <a:t>T</a:t>
            </a:r>
            <a:r>
              <a:rPr lang="en-GB" sz="2400">
                <a:latin typeface="Comic Sans MS" pitchFamily="66" charset="0"/>
              </a:rPr>
              <a:t> satisfies:</a:t>
            </a:r>
          </a:p>
          <a:p>
            <a:pPr>
              <a:buFont typeface="Wingdings" pitchFamily="2" charset="2"/>
              <a:buNone/>
            </a:pPr>
            <a:r>
              <a:rPr lang="en-GB" sz="2400">
                <a:latin typeface="Comic Sans MS" pitchFamily="66" charset="0"/>
              </a:rPr>
              <a:t>			</a:t>
            </a:r>
            <a:r>
              <a:rPr lang="en-GB" sz="2400">
                <a:solidFill>
                  <a:schemeClr val="tx2"/>
                </a:solidFill>
                <a:latin typeface="Comic Sans MS" pitchFamily="66" charset="0"/>
              </a:rPr>
              <a:t>E(T) </a:t>
            </a:r>
            <a:r>
              <a:rPr lang="en-US" sz="2400">
                <a:solidFill>
                  <a:schemeClr val="tx2"/>
                </a:solidFill>
                <a:latin typeface="cmsy10" pitchFamily="34" charset="0"/>
              </a:rPr>
              <a:t>·</a:t>
            </a:r>
            <a:r>
              <a:rPr lang="en-GB" sz="2400">
                <a:solidFill>
                  <a:schemeClr val="tx2"/>
                </a:solidFill>
                <a:latin typeface="Comic Sans MS" pitchFamily="66" charset="0"/>
              </a:rPr>
              <a:t> [log(n)+1]/[ </a:t>
            </a:r>
            <a:r>
              <a:rPr lang="en-GB" sz="2400">
                <a:solidFill>
                  <a:schemeClr val="tx2"/>
                </a:solidFill>
                <a:latin typeface="Symbol" pitchFamily="18" charset="2"/>
                <a:sym typeface="Symbol" pitchFamily="18" charset="2"/>
              </a:rPr>
              <a:t></a:t>
            </a:r>
            <a:r>
              <a:rPr lang="en-GB" sz="2400">
                <a:solidFill>
                  <a:schemeClr val="tx2"/>
                </a:solidFill>
                <a:latin typeface="Comic Sans MS" pitchFamily="66" charset="0"/>
              </a:rPr>
              <a:t>-</a:t>
            </a:r>
            <a:r>
              <a:rPr lang="en-GB" sz="2400">
                <a:solidFill>
                  <a:schemeClr val="tx2"/>
                </a:solidFill>
                <a:latin typeface="Symbol" pitchFamily="18" charset="2"/>
                <a:sym typeface="Symbol" pitchFamily="18" charset="2"/>
              </a:rPr>
              <a:t> </a:t>
            </a:r>
            <a:r>
              <a:rPr lang="en-GB" sz="2400">
                <a:solidFill>
                  <a:schemeClr val="tx2"/>
                </a:solidFill>
                <a:latin typeface="Comic Sans MS" pitchFamily="66" charset="0"/>
              </a:rPr>
              <a:t>]</a:t>
            </a: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Rectangle 2"/>
          <p:cNvSpPr>
            <a:spLocks noGrp="1" noChangeArrowheads="1"/>
          </p:cNvSpPr>
          <p:nvPr>
            <p:ph type="title"/>
          </p:nvPr>
        </p:nvSpPr>
        <p:spPr/>
        <p:txBody>
          <a:bodyPr/>
          <a:lstStyle/>
          <a:p>
            <a:r>
              <a:rPr lang="en-GB" sz="3500">
                <a:latin typeface="Comic Sans MS" pitchFamily="66" charset="0"/>
              </a:rPr>
              <a:t>Long survival and isoperimetric constant </a:t>
            </a:r>
          </a:p>
        </p:txBody>
      </p:sp>
      <p:sp>
        <p:nvSpPr>
          <p:cNvPr id="189443" name="Rectangle 3"/>
          <p:cNvSpPr>
            <a:spLocks noGrp="1" noChangeArrowheads="1"/>
          </p:cNvSpPr>
          <p:nvPr>
            <p:ph type="body" sz="half" idx="1"/>
          </p:nvPr>
        </p:nvSpPr>
        <p:spPr>
          <a:xfrm>
            <a:off x="566738" y="1752600"/>
            <a:ext cx="8253412" cy="4340225"/>
          </a:xfrm>
          <a:noFill/>
        </p:spPr>
        <p:txBody>
          <a:bodyPr/>
          <a:lstStyle/>
          <a:p>
            <a:pPr>
              <a:buFont typeface="Wingdings" pitchFamily="2" charset="2"/>
              <a:buNone/>
            </a:pPr>
            <a:endParaRPr lang="en-US" sz="2000" baseline="-25000">
              <a:latin typeface="Comic Sans MS" pitchFamily="66" charset="0"/>
            </a:endParaRPr>
          </a:p>
          <a:p>
            <a:pPr>
              <a:buFont typeface="Wingdings" pitchFamily="2" charset="2"/>
              <a:buNone/>
            </a:pPr>
            <a:r>
              <a:rPr lang="en-US" sz="2400">
                <a:latin typeface="Comic Sans MS" pitchFamily="66" charset="0"/>
              </a:rPr>
              <a:t>Graph isoperimetric constant:</a:t>
            </a:r>
            <a:endParaRPr lang="en-US" sz="2000">
              <a:latin typeface="Comic Sans MS" pitchFamily="66" charset="0"/>
            </a:endParaRPr>
          </a:p>
          <a:p>
            <a:endParaRPr lang="en-GB" sz="2400">
              <a:solidFill>
                <a:schemeClr val="hlink"/>
              </a:solidFill>
              <a:latin typeface="Comic Sans MS" pitchFamily="66" charset="0"/>
            </a:endParaRPr>
          </a:p>
          <a:p>
            <a:endParaRPr lang="en-GB" sz="2400">
              <a:solidFill>
                <a:schemeClr val="hlink"/>
              </a:solidFill>
              <a:latin typeface="Comic Sans MS" pitchFamily="66" charset="0"/>
            </a:endParaRPr>
          </a:p>
          <a:p>
            <a:endParaRPr lang="en-GB" sz="2400">
              <a:solidFill>
                <a:schemeClr val="hlink"/>
              </a:solidFill>
              <a:latin typeface="Comic Sans MS" pitchFamily="66" charset="0"/>
            </a:endParaRPr>
          </a:p>
          <a:p>
            <a:endParaRPr lang="en-GB" sz="2400">
              <a:solidFill>
                <a:schemeClr val="hlink"/>
              </a:solidFill>
              <a:latin typeface="Comic Sans MS" pitchFamily="66" charset="0"/>
            </a:endParaRPr>
          </a:p>
          <a:p>
            <a:pPr>
              <a:buFont typeface="Wingdings" pitchFamily="2" charset="2"/>
              <a:buNone/>
            </a:pPr>
            <a:endParaRPr lang="en-GB" sz="2400">
              <a:latin typeface="Comic Sans MS" pitchFamily="66" charset="0"/>
            </a:endParaRPr>
          </a:p>
          <a:p>
            <a:pPr>
              <a:buFont typeface="Wingdings" pitchFamily="2" charset="2"/>
              <a:buNone/>
            </a:pPr>
            <a:endParaRPr lang="en-GB" sz="2400">
              <a:latin typeface="Comic Sans MS" pitchFamily="66" charset="0"/>
            </a:endParaRPr>
          </a:p>
          <a:p>
            <a:pPr>
              <a:buFont typeface="Wingdings" pitchFamily="2" charset="2"/>
              <a:buNone/>
            </a:pPr>
            <a:r>
              <a:rPr lang="en-GB" sz="2400"/>
              <a:t> </a:t>
            </a:r>
            <a:r>
              <a:rPr lang="en-GB" sz="2400">
                <a:solidFill>
                  <a:schemeClr val="tx2"/>
                </a:solidFill>
                <a:latin typeface="Symbol" pitchFamily="18" charset="2"/>
                <a:sym typeface="Symbol" pitchFamily="18" charset="2"/>
              </a:rPr>
              <a:t></a:t>
            </a:r>
            <a:r>
              <a:rPr lang="en-GB" sz="2400" baseline="-25000">
                <a:solidFill>
                  <a:schemeClr val="tx2"/>
                </a:solidFill>
                <a:latin typeface="Comic Sans MS" pitchFamily="66" charset="0"/>
                <a:sym typeface="Symbol" pitchFamily="18" charset="2"/>
              </a:rPr>
              <a:t>n/2</a:t>
            </a:r>
            <a:r>
              <a:rPr lang="en-GB" sz="2400">
                <a:latin typeface="Comic Sans MS" pitchFamily="66" charset="0"/>
              </a:rPr>
              <a:t>  related to “spectral gap”, </a:t>
            </a:r>
            <a:r>
              <a:rPr lang="en-GB" sz="2400">
                <a:solidFill>
                  <a:schemeClr val="tx2"/>
                </a:solidFill>
                <a:latin typeface="Symbol" pitchFamily="18" charset="2"/>
                <a:sym typeface="Symbol" pitchFamily="18" charset="2"/>
              </a:rPr>
              <a:t></a:t>
            </a:r>
            <a:r>
              <a:rPr lang="en-GB" sz="2400">
                <a:latin typeface="Comic Sans MS" pitchFamily="66" charset="0"/>
              </a:rPr>
              <a:t> of random walk on graph (in particular, </a:t>
            </a:r>
            <a:r>
              <a:rPr lang="en-GB" sz="2400">
                <a:solidFill>
                  <a:schemeClr val="tx2"/>
                </a:solidFill>
                <a:latin typeface="Symbol" pitchFamily="18" charset="2"/>
                <a:sym typeface="Symbol" pitchFamily="18" charset="2"/>
              </a:rPr>
              <a:t></a:t>
            </a:r>
            <a:r>
              <a:rPr lang="en-GB" sz="2400" baseline="-25000">
                <a:solidFill>
                  <a:schemeClr val="tx2"/>
                </a:solidFill>
                <a:latin typeface="Comic Sans MS" pitchFamily="66" charset="0"/>
                <a:sym typeface="Symbol" pitchFamily="18" charset="2"/>
              </a:rPr>
              <a:t>n/2</a:t>
            </a:r>
            <a:r>
              <a:rPr lang="en-US" sz="2400">
                <a:solidFill>
                  <a:schemeClr val="tx2"/>
                </a:solidFill>
                <a:latin typeface="cmsy10" pitchFamily="34" charset="0"/>
                <a:sym typeface="Symbol" pitchFamily="18" charset="2"/>
              </a:rPr>
              <a:t>¸</a:t>
            </a:r>
            <a:r>
              <a:rPr lang="en-GB" sz="2400">
                <a:solidFill>
                  <a:schemeClr val="tx2"/>
                </a:solidFill>
                <a:latin typeface="Comic Sans MS" pitchFamily="66" charset="0"/>
              </a:rPr>
              <a:t> </a:t>
            </a:r>
            <a:r>
              <a:rPr lang="en-GB" sz="2400">
                <a:solidFill>
                  <a:schemeClr val="tx2"/>
                </a:solidFill>
                <a:latin typeface="Symbol" pitchFamily="18" charset="2"/>
                <a:sym typeface="Symbol" pitchFamily="18" charset="2"/>
              </a:rPr>
              <a:t></a:t>
            </a:r>
            <a:r>
              <a:rPr lang="en-GB" sz="2400">
                <a:solidFill>
                  <a:schemeClr val="tx2"/>
                </a:solidFill>
                <a:latin typeface="Comic Sans MS" pitchFamily="66" charset="0"/>
              </a:rPr>
              <a:t>/2</a:t>
            </a:r>
            <a:r>
              <a:rPr lang="en-GB" sz="2400">
                <a:latin typeface="Comic Sans MS" pitchFamily="66" charset="0"/>
              </a:rPr>
              <a:t> )</a:t>
            </a:r>
            <a:endParaRPr lang="en-GB" sz="2400">
              <a:solidFill>
                <a:schemeClr val="hlink"/>
              </a:solidFill>
              <a:latin typeface="Comic Sans MS" pitchFamily="66" charset="0"/>
            </a:endParaRPr>
          </a:p>
        </p:txBody>
      </p:sp>
      <p:graphicFrame>
        <p:nvGraphicFramePr>
          <p:cNvPr id="189444" name="Object 4"/>
          <p:cNvGraphicFramePr>
            <a:graphicFrameLocks noGrp="1" noChangeAspect="1"/>
          </p:cNvGraphicFramePr>
          <p:nvPr>
            <p:ph sz="half" idx="2"/>
          </p:nvPr>
        </p:nvGraphicFramePr>
        <p:xfrm>
          <a:off x="503238" y="2636838"/>
          <a:ext cx="3368675" cy="1190625"/>
        </p:xfrm>
        <a:graphic>
          <a:graphicData uri="http://schemas.openxmlformats.org/presentationml/2006/ole">
            <mc:AlternateContent xmlns:mc="http://schemas.openxmlformats.org/markup-compatibility/2006">
              <mc:Choice xmlns:v="urn:schemas-microsoft-com:vml" Requires="v">
                <p:oleObj spid="_x0000_s189478" name="Equation" r:id="rId4" imgW="1257120" imgH="444240" progId="Equation.3">
                  <p:embed/>
                </p:oleObj>
              </mc:Choice>
              <mc:Fallback>
                <p:oleObj name="Equation" r:id="rId4" imgW="1257120" imgH="444240" progId="Equation.3">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3238" y="2636838"/>
                        <a:ext cx="3368675" cy="1190625"/>
                      </a:xfrm>
                      <a:prstGeom prst="rect">
                        <a:avLst/>
                      </a:prstGeom>
                      <a:solidFill>
                        <a:srgbClr val="FFFF9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89445" name="AutoShape 5"/>
          <p:cNvSpPr>
            <a:spLocks noChangeArrowheads="1"/>
          </p:cNvSpPr>
          <p:nvPr/>
        </p:nvSpPr>
        <p:spPr bwMode="auto">
          <a:xfrm>
            <a:off x="7596188" y="4076700"/>
            <a:ext cx="287337" cy="287338"/>
          </a:xfrm>
          <a:prstGeom prst="octagon">
            <a:avLst>
              <a:gd name="adj" fmla="val 29287"/>
            </a:avLst>
          </a:prstGeom>
          <a:solidFill>
            <a:srgbClr val="00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189446" name="AutoShape 6"/>
          <p:cNvSpPr>
            <a:spLocks noChangeArrowheads="1"/>
          </p:cNvSpPr>
          <p:nvPr/>
        </p:nvSpPr>
        <p:spPr bwMode="auto">
          <a:xfrm>
            <a:off x="7308850" y="4508500"/>
            <a:ext cx="287338" cy="287338"/>
          </a:xfrm>
          <a:prstGeom prst="octagon">
            <a:avLst>
              <a:gd name="adj" fmla="val 29287"/>
            </a:avLst>
          </a:prstGeom>
          <a:solidFill>
            <a:srgbClr val="00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189447" name="AutoShape 7"/>
          <p:cNvSpPr>
            <a:spLocks noChangeArrowheads="1"/>
          </p:cNvSpPr>
          <p:nvPr/>
        </p:nvSpPr>
        <p:spPr bwMode="auto">
          <a:xfrm>
            <a:off x="6948488" y="4005263"/>
            <a:ext cx="287337" cy="287337"/>
          </a:xfrm>
          <a:prstGeom prst="octagon">
            <a:avLst>
              <a:gd name="adj" fmla="val 29287"/>
            </a:avLst>
          </a:prstGeom>
          <a:solidFill>
            <a:srgbClr val="00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189448" name="AutoShape 8"/>
          <p:cNvSpPr>
            <a:spLocks noChangeArrowheads="1"/>
          </p:cNvSpPr>
          <p:nvPr/>
        </p:nvSpPr>
        <p:spPr bwMode="auto">
          <a:xfrm>
            <a:off x="6084888" y="4365625"/>
            <a:ext cx="287337" cy="287338"/>
          </a:xfrm>
          <a:prstGeom prst="octagon">
            <a:avLst>
              <a:gd name="adj" fmla="val 29287"/>
            </a:avLst>
          </a:prstGeom>
          <a:solidFill>
            <a:srgbClr val="00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189449" name="AutoShape 9"/>
          <p:cNvSpPr>
            <a:spLocks noChangeArrowheads="1"/>
          </p:cNvSpPr>
          <p:nvPr/>
        </p:nvSpPr>
        <p:spPr bwMode="auto">
          <a:xfrm>
            <a:off x="6588125" y="4508500"/>
            <a:ext cx="287338" cy="287338"/>
          </a:xfrm>
          <a:prstGeom prst="octagon">
            <a:avLst>
              <a:gd name="adj" fmla="val 29287"/>
            </a:avLst>
          </a:prstGeom>
          <a:solidFill>
            <a:srgbClr val="00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cxnSp>
        <p:nvCxnSpPr>
          <p:cNvPr id="189450" name="AutoShape 10"/>
          <p:cNvCxnSpPr>
            <a:cxnSpLocks noChangeShapeType="1"/>
            <a:stCxn id="189447" idx="3"/>
            <a:endCxn id="189445" idx="1"/>
          </p:cNvCxnSpPr>
          <p:nvPr/>
        </p:nvCxnSpPr>
        <p:spPr bwMode="auto">
          <a:xfrm>
            <a:off x="7235825" y="4149725"/>
            <a:ext cx="360363" cy="71438"/>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9451" name="AutoShape 11"/>
          <p:cNvCxnSpPr>
            <a:cxnSpLocks noChangeShapeType="1"/>
            <a:stCxn id="189445" idx="2"/>
            <a:endCxn id="189446" idx="3"/>
          </p:cNvCxnSpPr>
          <p:nvPr/>
        </p:nvCxnSpPr>
        <p:spPr bwMode="auto">
          <a:xfrm flipH="1">
            <a:off x="7596188" y="4364038"/>
            <a:ext cx="144462" cy="288925"/>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9452" name="AutoShape 12"/>
          <p:cNvCxnSpPr>
            <a:cxnSpLocks noChangeShapeType="1"/>
            <a:stCxn id="189448" idx="3"/>
            <a:endCxn id="189447" idx="1"/>
          </p:cNvCxnSpPr>
          <p:nvPr/>
        </p:nvCxnSpPr>
        <p:spPr bwMode="auto">
          <a:xfrm flipV="1">
            <a:off x="6372225" y="4149725"/>
            <a:ext cx="576263" cy="360363"/>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9453" name="AutoShape 13"/>
          <p:cNvCxnSpPr>
            <a:cxnSpLocks noChangeShapeType="1"/>
            <a:stCxn id="189449" idx="3"/>
            <a:endCxn id="189447" idx="2"/>
          </p:cNvCxnSpPr>
          <p:nvPr/>
        </p:nvCxnSpPr>
        <p:spPr bwMode="auto">
          <a:xfrm flipV="1">
            <a:off x="6875463" y="4292600"/>
            <a:ext cx="217487" cy="360363"/>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9454" name="AutoShape 14"/>
          <p:cNvSpPr>
            <a:spLocks noChangeArrowheads="1"/>
          </p:cNvSpPr>
          <p:nvPr/>
        </p:nvSpPr>
        <p:spPr bwMode="auto">
          <a:xfrm>
            <a:off x="6659563" y="3429000"/>
            <a:ext cx="287337" cy="287338"/>
          </a:xfrm>
          <a:prstGeom prst="octagon">
            <a:avLst>
              <a:gd name="adj" fmla="val 29287"/>
            </a:avLst>
          </a:prstGeom>
          <a:solidFill>
            <a:srgbClr val="99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189455" name="AutoShape 15"/>
          <p:cNvSpPr>
            <a:spLocks noChangeArrowheads="1"/>
          </p:cNvSpPr>
          <p:nvPr/>
        </p:nvSpPr>
        <p:spPr bwMode="auto">
          <a:xfrm>
            <a:off x="7380288" y="3213100"/>
            <a:ext cx="287337" cy="287338"/>
          </a:xfrm>
          <a:prstGeom prst="octagon">
            <a:avLst>
              <a:gd name="adj" fmla="val 29287"/>
            </a:avLst>
          </a:prstGeom>
          <a:solidFill>
            <a:srgbClr val="99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189456" name="AutoShape 16"/>
          <p:cNvSpPr>
            <a:spLocks noChangeArrowheads="1"/>
          </p:cNvSpPr>
          <p:nvPr/>
        </p:nvSpPr>
        <p:spPr bwMode="auto">
          <a:xfrm>
            <a:off x="7956550" y="2565400"/>
            <a:ext cx="287338" cy="287338"/>
          </a:xfrm>
          <a:prstGeom prst="octagon">
            <a:avLst>
              <a:gd name="adj" fmla="val 29287"/>
            </a:avLst>
          </a:prstGeom>
          <a:solidFill>
            <a:srgbClr val="99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189457" name="AutoShape 17"/>
          <p:cNvSpPr>
            <a:spLocks noChangeArrowheads="1"/>
          </p:cNvSpPr>
          <p:nvPr/>
        </p:nvSpPr>
        <p:spPr bwMode="auto">
          <a:xfrm>
            <a:off x="8243888" y="3716338"/>
            <a:ext cx="287337" cy="287337"/>
          </a:xfrm>
          <a:prstGeom prst="octagon">
            <a:avLst>
              <a:gd name="adj" fmla="val 29287"/>
            </a:avLst>
          </a:prstGeom>
          <a:solidFill>
            <a:srgbClr val="99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189458" name="AutoShape 18"/>
          <p:cNvSpPr>
            <a:spLocks noChangeArrowheads="1"/>
          </p:cNvSpPr>
          <p:nvPr/>
        </p:nvSpPr>
        <p:spPr bwMode="auto">
          <a:xfrm>
            <a:off x="7885113" y="4437063"/>
            <a:ext cx="287337" cy="287337"/>
          </a:xfrm>
          <a:prstGeom prst="octagon">
            <a:avLst>
              <a:gd name="adj" fmla="val 29287"/>
            </a:avLst>
          </a:prstGeom>
          <a:solidFill>
            <a:srgbClr val="00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cxnSp>
        <p:nvCxnSpPr>
          <p:cNvPr id="189459" name="AutoShape 19"/>
          <p:cNvCxnSpPr>
            <a:cxnSpLocks noChangeShapeType="1"/>
            <a:stCxn id="189448" idx="0"/>
            <a:endCxn id="189454" idx="1"/>
          </p:cNvCxnSpPr>
          <p:nvPr/>
        </p:nvCxnSpPr>
        <p:spPr bwMode="auto">
          <a:xfrm flipV="1">
            <a:off x="6229350" y="3573463"/>
            <a:ext cx="430213" cy="792162"/>
          </a:xfrm>
          <a:prstGeom prst="straightConnector1">
            <a:avLst/>
          </a:prstGeom>
          <a:noFill/>
          <a:ln w="254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9460" name="AutoShape 20"/>
          <p:cNvCxnSpPr>
            <a:cxnSpLocks noChangeShapeType="1"/>
            <a:stCxn id="189447" idx="0"/>
          </p:cNvCxnSpPr>
          <p:nvPr/>
        </p:nvCxnSpPr>
        <p:spPr bwMode="auto">
          <a:xfrm flipH="1" flipV="1">
            <a:off x="6873875" y="3716338"/>
            <a:ext cx="219075" cy="288925"/>
          </a:xfrm>
          <a:prstGeom prst="straightConnector1">
            <a:avLst/>
          </a:prstGeom>
          <a:noFill/>
          <a:ln w="254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9461" name="AutoShape 21"/>
          <p:cNvCxnSpPr>
            <a:cxnSpLocks noChangeShapeType="1"/>
            <a:stCxn id="189445" idx="0"/>
          </p:cNvCxnSpPr>
          <p:nvPr/>
        </p:nvCxnSpPr>
        <p:spPr bwMode="auto">
          <a:xfrm flipH="1" flipV="1">
            <a:off x="7523163" y="3500438"/>
            <a:ext cx="217487" cy="576262"/>
          </a:xfrm>
          <a:prstGeom prst="straightConnector1">
            <a:avLst/>
          </a:prstGeom>
          <a:noFill/>
          <a:ln w="254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9462" name="AutoShape 22"/>
          <p:cNvCxnSpPr>
            <a:cxnSpLocks noChangeShapeType="1"/>
            <a:stCxn id="189458" idx="0"/>
          </p:cNvCxnSpPr>
          <p:nvPr/>
        </p:nvCxnSpPr>
        <p:spPr bwMode="auto">
          <a:xfrm flipV="1">
            <a:off x="8029575" y="4005263"/>
            <a:ext cx="357188" cy="431800"/>
          </a:xfrm>
          <a:prstGeom prst="straightConnector1">
            <a:avLst/>
          </a:prstGeom>
          <a:noFill/>
          <a:ln w="254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9463" name="AutoShape 23"/>
          <p:cNvCxnSpPr>
            <a:cxnSpLocks noChangeShapeType="1"/>
            <a:stCxn id="189445" idx="0"/>
            <a:endCxn id="189456" idx="2"/>
          </p:cNvCxnSpPr>
          <p:nvPr/>
        </p:nvCxnSpPr>
        <p:spPr bwMode="auto">
          <a:xfrm flipV="1">
            <a:off x="7740650" y="2852738"/>
            <a:ext cx="360363" cy="1223962"/>
          </a:xfrm>
          <a:prstGeom prst="straightConnector1">
            <a:avLst/>
          </a:prstGeom>
          <a:noFill/>
          <a:ln w="254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9464" name="AutoShape 24"/>
          <p:cNvSpPr>
            <a:spLocks noChangeArrowheads="1"/>
          </p:cNvSpPr>
          <p:nvPr/>
        </p:nvSpPr>
        <p:spPr bwMode="auto">
          <a:xfrm>
            <a:off x="4932363" y="2492375"/>
            <a:ext cx="1584325" cy="504825"/>
          </a:xfrm>
          <a:prstGeom prst="wedgeRoundRectCallout">
            <a:avLst>
              <a:gd name="adj1" fmla="val -102306"/>
              <a:gd name="adj2" fmla="val 29245"/>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en-GB"/>
              <a:t>“perimeter”</a:t>
            </a:r>
          </a:p>
        </p:txBody>
      </p:sp>
      <p:sp>
        <p:nvSpPr>
          <p:cNvPr id="189465" name="AutoShape 25"/>
          <p:cNvSpPr>
            <a:spLocks noChangeArrowheads="1"/>
          </p:cNvSpPr>
          <p:nvPr/>
        </p:nvSpPr>
        <p:spPr bwMode="auto">
          <a:xfrm>
            <a:off x="4140200" y="3611563"/>
            <a:ext cx="1295400" cy="393700"/>
          </a:xfrm>
          <a:prstGeom prst="wedgeRoundRectCallout">
            <a:avLst>
              <a:gd name="adj1" fmla="val -92523"/>
              <a:gd name="adj2" fmla="val -67741"/>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en-GB"/>
              <a:t>“area”</a:t>
            </a:r>
          </a:p>
        </p:txBody>
      </p:sp>
      <p:sp>
        <p:nvSpPr>
          <p:cNvPr id="189466" name="Freeform 26"/>
          <p:cNvSpPr>
            <a:spLocks/>
          </p:cNvSpPr>
          <p:nvPr/>
        </p:nvSpPr>
        <p:spPr bwMode="auto">
          <a:xfrm>
            <a:off x="5580063" y="3644900"/>
            <a:ext cx="2951162" cy="947738"/>
          </a:xfrm>
          <a:custGeom>
            <a:avLst/>
            <a:gdLst>
              <a:gd name="T0" fmla="*/ 0 w 1769"/>
              <a:gd name="T1" fmla="*/ 688 h 688"/>
              <a:gd name="T2" fmla="*/ 317 w 1769"/>
              <a:gd name="T3" fmla="*/ 325 h 688"/>
              <a:gd name="T4" fmla="*/ 998 w 1769"/>
              <a:gd name="T5" fmla="*/ 98 h 688"/>
              <a:gd name="T6" fmla="*/ 1361 w 1769"/>
              <a:gd name="T7" fmla="*/ 98 h 688"/>
              <a:gd name="T8" fmla="*/ 1769 w 1769"/>
              <a:gd name="T9" fmla="*/ 688 h 688"/>
            </a:gdLst>
            <a:ahLst/>
            <a:cxnLst>
              <a:cxn ang="0">
                <a:pos x="T0" y="T1"/>
              </a:cxn>
              <a:cxn ang="0">
                <a:pos x="T2" y="T3"/>
              </a:cxn>
              <a:cxn ang="0">
                <a:pos x="T4" y="T5"/>
              </a:cxn>
              <a:cxn ang="0">
                <a:pos x="T6" y="T7"/>
              </a:cxn>
              <a:cxn ang="0">
                <a:pos x="T8" y="T9"/>
              </a:cxn>
            </a:cxnLst>
            <a:rect l="0" t="0" r="r" b="b"/>
            <a:pathLst>
              <a:path w="1769" h="688">
                <a:moveTo>
                  <a:pt x="0" y="688"/>
                </a:moveTo>
                <a:cubicBezTo>
                  <a:pt x="75" y="555"/>
                  <a:pt x="151" y="423"/>
                  <a:pt x="317" y="325"/>
                </a:cubicBezTo>
                <a:cubicBezTo>
                  <a:pt x="483" y="227"/>
                  <a:pt x="824" y="136"/>
                  <a:pt x="998" y="98"/>
                </a:cubicBezTo>
                <a:cubicBezTo>
                  <a:pt x="1172" y="60"/>
                  <a:pt x="1233" y="0"/>
                  <a:pt x="1361" y="98"/>
                </a:cubicBezTo>
                <a:cubicBezTo>
                  <a:pt x="1489" y="196"/>
                  <a:pt x="1629" y="442"/>
                  <a:pt x="1769" y="688"/>
                </a:cubicBezTo>
              </a:path>
            </a:pathLst>
          </a:custGeom>
          <a:noFill/>
          <a:ln w="9525" cap="flat">
            <a:solidFill>
              <a:schemeClr val="tx1"/>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cxnSp>
        <p:nvCxnSpPr>
          <p:cNvPr id="189467" name="AutoShape 27"/>
          <p:cNvCxnSpPr>
            <a:cxnSpLocks noChangeShapeType="1"/>
            <a:stCxn id="189456" idx="1"/>
            <a:endCxn id="189455" idx="0"/>
          </p:cNvCxnSpPr>
          <p:nvPr/>
        </p:nvCxnSpPr>
        <p:spPr bwMode="auto">
          <a:xfrm flipH="1">
            <a:off x="7524750" y="2709863"/>
            <a:ext cx="431800" cy="503237"/>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9468" name="AutoShape 28"/>
          <p:cNvCxnSpPr>
            <a:cxnSpLocks noChangeShapeType="1"/>
            <a:stCxn id="189456" idx="2"/>
            <a:endCxn id="189457" idx="0"/>
          </p:cNvCxnSpPr>
          <p:nvPr/>
        </p:nvCxnSpPr>
        <p:spPr bwMode="auto">
          <a:xfrm>
            <a:off x="8101013" y="2852738"/>
            <a:ext cx="287337" cy="86360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2"/>
          <p:cNvSpPr>
            <a:spLocks noGrp="1" noChangeArrowheads="1"/>
          </p:cNvSpPr>
          <p:nvPr>
            <p:ph type="title"/>
          </p:nvPr>
        </p:nvSpPr>
        <p:spPr/>
        <p:txBody>
          <a:bodyPr/>
          <a:lstStyle/>
          <a:p>
            <a:r>
              <a:rPr lang="fr-FR" dirty="0" err="1" smtClean="0"/>
              <a:t>Recent</a:t>
            </a:r>
            <a:r>
              <a:rPr lang="fr-FR" dirty="0" smtClean="0">
                <a:cs typeface="Arial" charset="0"/>
              </a:rPr>
              <a:t> </a:t>
            </a:r>
            <a:r>
              <a:rPr lang="fr-FR" dirty="0">
                <a:cs typeface="Arial" charset="0"/>
              </a:rPr>
              <a:t>r</a:t>
            </a:r>
            <a:r>
              <a:rPr lang="fr-FR" dirty="0"/>
              <a:t>egain </a:t>
            </a:r>
            <a:r>
              <a:rPr lang="fr-FR" dirty="0" smtClean="0"/>
              <a:t>of </a:t>
            </a:r>
            <a:r>
              <a:rPr lang="fr-FR" dirty="0" err="1" smtClean="0"/>
              <a:t>int</a:t>
            </a:r>
            <a:r>
              <a:rPr lang="fr-FR" dirty="0" err="1" smtClean="0">
                <a:cs typeface="Arial" charset="0"/>
              </a:rPr>
              <a:t>erest</a:t>
            </a:r>
            <a:endParaRPr lang="fr-FR" dirty="0">
              <a:cs typeface="Arial" charset="0"/>
            </a:endParaRPr>
          </a:p>
        </p:txBody>
      </p:sp>
      <p:sp>
        <p:nvSpPr>
          <p:cNvPr id="139267" name="Rectangle 3"/>
          <p:cNvSpPr>
            <a:spLocks noGrp="1" noChangeArrowheads="1"/>
          </p:cNvSpPr>
          <p:nvPr>
            <p:ph idx="1"/>
          </p:nvPr>
        </p:nvSpPr>
        <p:spPr/>
        <p:txBody>
          <a:bodyPr>
            <a:normAutofit fontScale="92500" lnSpcReduction="10000"/>
          </a:bodyPr>
          <a:lstStyle/>
          <a:p>
            <a:pPr>
              <a:lnSpc>
                <a:spcPct val="80000"/>
              </a:lnSpc>
            </a:pPr>
            <a:r>
              <a:rPr lang="fr-FR" sz="2200" dirty="0" err="1" smtClean="0"/>
              <a:t>Emerging</a:t>
            </a:r>
            <a:r>
              <a:rPr lang="fr-FR" sz="2200" dirty="0" smtClean="0"/>
              <a:t> Networks (as </a:t>
            </a:r>
            <a:r>
              <a:rPr lang="fr-FR" sz="2200" dirty="0" err="1" smtClean="0"/>
              <a:t>opposed</a:t>
            </a:r>
            <a:r>
              <a:rPr lang="fr-FR" sz="2200" dirty="0" smtClean="0"/>
              <a:t> to </a:t>
            </a:r>
            <a:r>
              <a:rPr lang="fr-FR" sz="2200" dirty="0" err="1" smtClean="0"/>
              <a:t>engineered</a:t>
            </a:r>
            <a:r>
              <a:rPr lang="fr-FR" sz="2200" dirty="0" smtClean="0"/>
              <a:t>, </a:t>
            </a:r>
            <a:r>
              <a:rPr lang="fr-FR" sz="2200" dirty="0" err="1" smtClean="0"/>
              <a:t>tightly</a:t>
            </a:r>
            <a:r>
              <a:rPr lang="fr-FR" sz="2200" dirty="0" smtClean="0"/>
              <a:t> </a:t>
            </a:r>
            <a:r>
              <a:rPr lang="fr-FR" sz="2200" dirty="0" err="1" smtClean="0"/>
              <a:t>managed</a:t>
            </a:r>
            <a:r>
              <a:rPr lang="fr-FR" sz="2200" dirty="0" smtClean="0"/>
              <a:t> communication networks) </a:t>
            </a:r>
          </a:p>
          <a:p>
            <a:pPr lvl="1">
              <a:lnSpc>
                <a:spcPct val="80000"/>
              </a:lnSpc>
            </a:pPr>
            <a:r>
              <a:rPr lang="en-US" sz="1800" dirty="0" smtClean="0"/>
              <a:t>Peer-to-Peer systems</a:t>
            </a:r>
          </a:p>
          <a:p>
            <a:pPr lvl="1">
              <a:lnSpc>
                <a:spcPct val="80000"/>
              </a:lnSpc>
            </a:pPr>
            <a:r>
              <a:rPr lang="en-US" sz="1800" dirty="0" smtClean="0"/>
              <a:t>Wireless ad hoc and sensor networks</a:t>
            </a:r>
          </a:p>
          <a:p>
            <a:pPr lvl="1">
              <a:lnSpc>
                <a:spcPct val="80000"/>
              </a:lnSpc>
            </a:pPr>
            <a:r>
              <a:rPr lang="en-US" sz="1800" dirty="0" smtClean="0"/>
              <a:t>Online </a:t>
            </a:r>
            <a:r>
              <a:rPr lang="en-US" sz="1800" dirty="0"/>
              <a:t>s</a:t>
            </a:r>
            <a:r>
              <a:rPr lang="en-US" sz="1800" dirty="0" smtClean="0"/>
              <a:t>ocial networks</a:t>
            </a:r>
          </a:p>
          <a:p>
            <a:pPr lvl="1">
              <a:lnSpc>
                <a:spcPct val="80000"/>
              </a:lnSpc>
            </a:pPr>
            <a:endParaRPr lang="fr-FR" sz="1800" dirty="0" smtClean="0"/>
          </a:p>
          <a:p>
            <a:pPr>
              <a:lnSpc>
                <a:spcPct val="80000"/>
              </a:lnSpc>
            </a:pPr>
            <a:endParaRPr lang="fr-FR" sz="2200" dirty="0">
              <a:cs typeface="Arial" charset="0"/>
            </a:endParaRPr>
          </a:p>
          <a:p>
            <a:pPr marL="457200" lvl="1" indent="0">
              <a:lnSpc>
                <a:spcPct val="80000"/>
              </a:lnSpc>
              <a:buNone/>
            </a:pPr>
            <a:r>
              <a:rPr lang="fr-FR" sz="2100" dirty="0" smtClean="0">
                <a:sym typeface="Wingdings" pitchFamily="2" charset="2"/>
              </a:rPr>
              <a:t> </a:t>
            </a:r>
            <a:r>
              <a:rPr lang="fr-FR" sz="2100" dirty="0" err="1" smtClean="0">
                <a:sym typeface="Wingdings" pitchFamily="2" charset="2"/>
              </a:rPr>
              <a:t>raise</a:t>
            </a:r>
            <a:r>
              <a:rPr lang="fr-FR" sz="2100" dirty="0" smtClean="0">
                <a:sym typeface="Wingdings" pitchFamily="2" charset="2"/>
              </a:rPr>
              <a:t> new </a:t>
            </a:r>
            <a:r>
              <a:rPr lang="fr-FR" sz="2100" dirty="0" err="1" smtClean="0">
                <a:sym typeface="Wingdings" pitchFamily="2" charset="2"/>
              </a:rPr>
              <a:t>specific</a:t>
            </a:r>
            <a:r>
              <a:rPr lang="fr-FR" sz="2100" dirty="0" smtClean="0">
                <a:sym typeface="Wingdings" pitchFamily="2" charset="2"/>
              </a:rPr>
              <a:t> </a:t>
            </a:r>
            <a:r>
              <a:rPr lang="fr-FR" sz="2100" dirty="0" err="1" smtClean="0">
                <a:sym typeface="Wingdings" pitchFamily="2" charset="2"/>
              </a:rPr>
              <a:t>problems</a:t>
            </a:r>
            <a:endParaRPr lang="fr-FR" sz="2100" dirty="0" smtClean="0">
              <a:sym typeface="Wingdings" pitchFamily="2" charset="2"/>
            </a:endParaRPr>
          </a:p>
          <a:p>
            <a:pPr marL="457200" lvl="1" indent="0">
              <a:lnSpc>
                <a:spcPct val="80000"/>
              </a:lnSpc>
              <a:buNone/>
            </a:pPr>
            <a:r>
              <a:rPr lang="en-US" sz="2100" dirty="0" smtClean="0">
                <a:sym typeface="Wingdings" pitchFamily="2" charset="2"/>
              </a:rPr>
              <a:t> have potentially massive scale</a:t>
            </a:r>
            <a:endParaRPr lang="fr-FR" sz="2100" dirty="0">
              <a:sym typeface="Wingdings" pitchFamily="2" charset="2"/>
            </a:endParaRPr>
          </a:p>
          <a:p>
            <a:pPr marL="457200" lvl="1" indent="0">
              <a:lnSpc>
                <a:spcPct val="80000"/>
              </a:lnSpc>
              <a:buNone/>
            </a:pPr>
            <a:r>
              <a:rPr lang="en-US" sz="2100" dirty="0" smtClean="0">
                <a:cs typeface="Arial" charset="0"/>
                <a:sym typeface="Wingdings" pitchFamily="2" charset="2"/>
              </a:rPr>
              <a:t> necessitate decentralized operation</a:t>
            </a:r>
            <a:endParaRPr lang="fr-FR" sz="2100" dirty="0">
              <a:cs typeface="Arial" charset="0"/>
            </a:endParaRPr>
          </a:p>
          <a:p>
            <a:pPr marL="457200" lvl="1" indent="0">
              <a:lnSpc>
                <a:spcPct val="80000"/>
              </a:lnSpc>
              <a:buNone/>
            </a:pPr>
            <a:endParaRPr lang="fr-FR" sz="2100" dirty="0"/>
          </a:p>
          <a:p>
            <a:pPr>
              <a:lnSpc>
                <a:spcPct val="80000"/>
              </a:lnSpc>
            </a:pPr>
            <a:r>
              <a:rPr lang="fr-FR" sz="2200" dirty="0" err="1" smtClean="0"/>
              <a:t>Examples</a:t>
            </a:r>
            <a:r>
              <a:rPr lang="fr-FR" sz="2200" dirty="0" smtClean="0"/>
              <a:t> of </a:t>
            </a:r>
            <a:r>
              <a:rPr lang="fr-FR" sz="2200" dirty="0" err="1" smtClean="0"/>
              <a:t>target</a:t>
            </a:r>
            <a:r>
              <a:rPr lang="fr-FR" sz="2200" dirty="0" smtClean="0"/>
              <a:t> </a:t>
            </a:r>
            <a:r>
              <a:rPr lang="fr-FR" sz="2200" dirty="0" err="1" smtClean="0"/>
              <a:t>functionalities</a:t>
            </a:r>
            <a:endParaRPr lang="fr-FR" sz="2200" dirty="0"/>
          </a:p>
          <a:p>
            <a:pPr lvl="1">
              <a:lnSpc>
                <a:spcPct val="80000"/>
              </a:lnSpc>
            </a:pPr>
            <a:r>
              <a:rPr lang="fr-FR" sz="1700" dirty="0" err="1" smtClean="0"/>
              <a:t>broadcast</a:t>
            </a:r>
            <a:r>
              <a:rPr lang="fr-FR" sz="1700" dirty="0" smtClean="0"/>
              <a:t> (i.e. </a:t>
            </a:r>
            <a:r>
              <a:rPr lang="fr-FR" sz="1700" dirty="0" err="1" smtClean="0"/>
              <a:t>send</a:t>
            </a:r>
            <a:r>
              <a:rPr lang="fr-FR" sz="1700" dirty="0" smtClean="0"/>
              <a:t>-to-all-</a:t>
            </a:r>
            <a:r>
              <a:rPr lang="fr-FR" sz="1700" dirty="0" err="1" smtClean="0"/>
              <a:t>nodes</a:t>
            </a:r>
            <a:r>
              <a:rPr lang="fr-FR" sz="1700" dirty="0" smtClean="0"/>
              <a:t>)</a:t>
            </a:r>
            <a:endParaRPr lang="fr-FR" sz="1700" dirty="0"/>
          </a:p>
          <a:p>
            <a:pPr lvl="1">
              <a:lnSpc>
                <a:spcPct val="80000"/>
              </a:lnSpc>
            </a:pPr>
            <a:r>
              <a:rPr lang="fr-FR" sz="1700" dirty="0" smtClean="0"/>
              <a:t>Content </a:t>
            </a:r>
            <a:r>
              <a:rPr lang="fr-FR" sz="1700" dirty="0" smtClean="0"/>
              <a:t>sharing(</a:t>
            </a:r>
            <a:r>
              <a:rPr lang="fr-FR" sz="1700" dirty="0" err="1" smtClean="0"/>
              <a:t>Bittorrent</a:t>
            </a:r>
            <a:r>
              <a:rPr lang="fr-FR" sz="1700" dirty="0" smtClean="0"/>
              <a:t>, </a:t>
            </a:r>
            <a:r>
              <a:rPr lang="fr-FR" sz="1700" dirty="0" err="1" smtClean="0"/>
              <a:t>Gnutella</a:t>
            </a:r>
            <a:r>
              <a:rPr lang="fr-FR" sz="1700" dirty="0" smtClean="0"/>
              <a:t>,…)</a:t>
            </a:r>
            <a:endParaRPr lang="fr-FR" sz="1700" dirty="0"/>
          </a:p>
          <a:p>
            <a:pPr lvl="1">
              <a:lnSpc>
                <a:spcPct val="80000"/>
              </a:lnSpc>
            </a:pPr>
            <a:r>
              <a:rPr lang="en-GB" sz="1700" dirty="0" smtClean="0"/>
              <a:t>Live </a:t>
            </a:r>
            <a:r>
              <a:rPr lang="en-GB" sz="1700" dirty="0"/>
              <a:t>streaming (a la </a:t>
            </a:r>
            <a:r>
              <a:rPr lang="en-GB" sz="1700" dirty="0" err="1"/>
              <a:t>PPLive</a:t>
            </a:r>
            <a:r>
              <a:rPr lang="en-GB" sz="1700" dirty="0"/>
              <a:t>)</a:t>
            </a:r>
          </a:p>
          <a:p>
            <a:pPr lvl="1">
              <a:lnSpc>
                <a:spcPct val="80000"/>
              </a:lnSpc>
            </a:pPr>
            <a:r>
              <a:rPr lang="en-GB" sz="1700" dirty="0"/>
              <a:t>Video-on-Demand</a:t>
            </a:r>
          </a:p>
          <a:p>
            <a:pPr lvl="1">
              <a:lnSpc>
                <a:spcPct val="80000"/>
              </a:lnSpc>
            </a:pPr>
            <a:r>
              <a:rPr lang="en-GB" sz="1700" dirty="0"/>
              <a:t>“Viral Marketing</a:t>
            </a:r>
            <a:r>
              <a:rPr lang="en-GB" sz="1700" dirty="0" smtClean="0"/>
              <a:t>” (=ad spreading)</a:t>
            </a:r>
            <a:endParaRPr lang="en-GB" sz="1700" dirty="0"/>
          </a:p>
          <a:p>
            <a:pPr lvl="1">
              <a:lnSpc>
                <a:spcPct val="80000"/>
              </a:lnSpc>
            </a:pPr>
            <a:endParaRPr lang="en-GB" sz="2100" dirty="0"/>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2"/>
          <p:cNvSpPr>
            <a:spLocks noGrp="1" noChangeArrowheads="1"/>
          </p:cNvSpPr>
          <p:nvPr>
            <p:ph type="title"/>
          </p:nvPr>
        </p:nvSpPr>
        <p:spPr/>
        <p:txBody>
          <a:bodyPr/>
          <a:lstStyle/>
          <a:p>
            <a:r>
              <a:rPr lang="en-GB" sz="3500">
                <a:latin typeface="Comic Sans MS" pitchFamily="66" charset="0"/>
              </a:rPr>
              <a:t>Long survival and isoperimetric constant </a:t>
            </a:r>
          </a:p>
        </p:txBody>
      </p:sp>
      <p:sp>
        <p:nvSpPr>
          <p:cNvPr id="191491" name="Rectangle 3"/>
          <p:cNvSpPr>
            <a:spLocks noGrp="1" noChangeArrowheads="1"/>
          </p:cNvSpPr>
          <p:nvPr>
            <p:ph type="body" sz="half" idx="1"/>
          </p:nvPr>
        </p:nvSpPr>
        <p:spPr>
          <a:xfrm>
            <a:off x="539750" y="1752600"/>
            <a:ext cx="8253413" cy="4340225"/>
          </a:xfrm>
          <a:noFill/>
        </p:spPr>
        <p:txBody>
          <a:bodyPr/>
          <a:lstStyle/>
          <a:p>
            <a:pPr>
              <a:lnSpc>
                <a:spcPct val="90000"/>
              </a:lnSpc>
              <a:buFont typeface="Wingdings" pitchFamily="2" charset="2"/>
              <a:buNone/>
            </a:pPr>
            <a:r>
              <a:rPr lang="en-US" sz="2400">
                <a:latin typeface="Comic Sans MS" pitchFamily="66" charset="0"/>
              </a:rPr>
              <a:t>Assume that for some </a:t>
            </a:r>
            <a:r>
              <a:rPr lang="en-US" sz="2400">
                <a:solidFill>
                  <a:schemeClr val="tx2"/>
                </a:solidFill>
                <a:latin typeface="Comic Sans MS" pitchFamily="66" charset="0"/>
              </a:rPr>
              <a:t>m </a:t>
            </a:r>
            <a:r>
              <a:rPr lang="en-US" sz="2400">
                <a:solidFill>
                  <a:schemeClr val="tx2"/>
                </a:solidFill>
                <a:latin typeface="cmsy10" pitchFamily="34" charset="0"/>
              </a:rPr>
              <a:t>·</a:t>
            </a:r>
            <a:r>
              <a:rPr lang="en-US" sz="2400">
                <a:solidFill>
                  <a:schemeClr val="tx2"/>
                </a:solidFill>
                <a:latin typeface="Comic Sans MS" pitchFamily="66" charset="0"/>
              </a:rPr>
              <a:t> n,  r:= </a:t>
            </a:r>
            <a:r>
              <a:rPr lang="en-US" sz="2400">
                <a:solidFill>
                  <a:schemeClr val="tx2"/>
                </a:solidFill>
                <a:latin typeface="Symbol" pitchFamily="18" charset="2"/>
                <a:sym typeface="Symbol" pitchFamily="18" charset="2"/>
              </a:rPr>
              <a:t></a:t>
            </a:r>
            <a:r>
              <a:rPr lang="en-US" sz="2400">
                <a:solidFill>
                  <a:schemeClr val="tx2"/>
                </a:solidFill>
                <a:latin typeface="Comic Sans MS" pitchFamily="66" charset="0"/>
              </a:rPr>
              <a:t>/[</a:t>
            </a:r>
            <a:r>
              <a:rPr lang="en-US" sz="2400">
                <a:solidFill>
                  <a:schemeClr val="tx2"/>
                </a:solidFill>
                <a:latin typeface="Symbol" pitchFamily="18" charset="2"/>
                <a:sym typeface="Symbol" pitchFamily="18" charset="2"/>
              </a:rPr>
              <a:t></a:t>
            </a:r>
            <a:r>
              <a:rPr lang="en-US" sz="2400">
                <a:solidFill>
                  <a:schemeClr val="tx2"/>
                </a:solidFill>
                <a:latin typeface="Comic Sans MS" pitchFamily="66" charset="0"/>
              </a:rPr>
              <a:t> </a:t>
            </a:r>
            <a:r>
              <a:rPr lang="en-US" sz="2400">
                <a:solidFill>
                  <a:schemeClr val="tx2"/>
                </a:solidFill>
                <a:latin typeface="Symbol" pitchFamily="18" charset="2"/>
                <a:sym typeface="Symbol" pitchFamily="18" charset="2"/>
              </a:rPr>
              <a:t></a:t>
            </a:r>
            <a:r>
              <a:rPr lang="en-US" sz="2400" baseline="-50000">
                <a:solidFill>
                  <a:schemeClr val="tx2"/>
                </a:solidFill>
                <a:latin typeface="Comic Sans MS" pitchFamily="66" charset="0"/>
                <a:sym typeface="Symbol" pitchFamily="18" charset="2"/>
              </a:rPr>
              <a:t>m</a:t>
            </a:r>
            <a:r>
              <a:rPr lang="en-US" sz="2400">
                <a:solidFill>
                  <a:schemeClr val="tx2"/>
                </a:solidFill>
                <a:latin typeface="Comic Sans MS" pitchFamily="66" charset="0"/>
              </a:rPr>
              <a:t>] &lt;1</a:t>
            </a:r>
            <a:r>
              <a:rPr lang="en-US" sz="2400">
                <a:latin typeface="Comic Sans MS" pitchFamily="66" charset="0"/>
              </a:rPr>
              <a:t>.</a:t>
            </a:r>
          </a:p>
          <a:p>
            <a:pPr>
              <a:lnSpc>
                <a:spcPct val="90000"/>
              </a:lnSpc>
              <a:buFont typeface="Wingdings" pitchFamily="2" charset="2"/>
              <a:buNone/>
            </a:pPr>
            <a:endParaRPr lang="en-US" sz="2400">
              <a:latin typeface="Comic Sans MS" pitchFamily="66" charset="0"/>
            </a:endParaRPr>
          </a:p>
          <a:p>
            <a:pPr>
              <a:lnSpc>
                <a:spcPct val="90000"/>
              </a:lnSpc>
              <a:buFont typeface="Wingdings" pitchFamily="2" charset="2"/>
              <a:buNone/>
            </a:pPr>
            <a:r>
              <a:rPr lang="en-US" sz="2400">
                <a:latin typeface="Comic Sans MS" pitchFamily="66" charset="0"/>
              </a:rPr>
              <a:t>Then, with positive probability, </a:t>
            </a:r>
          </a:p>
          <a:p>
            <a:pPr>
              <a:lnSpc>
                <a:spcPct val="90000"/>
              </a:lnSpc>
              <a:buFont typeface="Wingdings" pitchFamily="2" charset="2"/>
              <a:buNone/>
            </a:pPr>
            <a:r>
              <a:rPr lang="en-US" sz="2400">
                <a:latin typeface="Comic Sans MS" pitchFamily="66" charset="0"/>
              </a:rPr>
              <a:t>epidemics survive for at least  </a:t>
            </a:r>
            <a:r>
              <a:rPr lang="en-US" sz="2400">
                <a:solidFill>
                  <a:schemeClr val="tx2"/>
                </a:solidFill>
                <a:latin typeface="Comic Sans MS" pitchFamily="66" charset="0"/>
              </a:rPr>
              <a:t>r</a:t>
            </a:r>
            <a:r>
              <a:rPr lang="en-US" sz="2400" baseline="30000">
                <a:solidFill>
                  <a:schemeClr val="tx2"/>
                </a:solidFill>
                <a:latin typeface="Comic Sans MS" pitchFamily="66" charset="0"/>
              </a:rPr>
              <a:t>-m</a:t>
            </a:r>
            <a:r>
              <a:rPr lang="en-US" sz="2400">
                <a:solidFill>
                  <a:schemeClr val="tx2"/>
                </a:solidFill>
                <a:latin typeface="Comic Sans MS" pitchFamily="66" charset="0"/>
              </a:rPr>
              <a:t>/[2</a:t>
            </a:r>
            <a:r>
              <a:rPr lang="en-US" sz="2400">
                <a:solidFill>
                  <a:schemeClr val="tx2"/>
                </a:solidFill>
                <a:latin typeface="Symbol" pitchFamily="18" charset="2"/>
                <a:sym typeface="Symbol" pitchFamily="18" charset="2"/>
              </a:rPr>
              <a:t></a:t>
            </a:r>
            <a:r>
              <a:rPr lang="en-US" sz="2400">
                <a:solidFill>
                  <a:schemeClr val="tx2"/>
                </a:solidFill>
                <a:latin typeface="Comic Sans MS" pitchFamily="66" charset="0"/>
              </a:rPr>
              <a:t>m]</a:t>
            </a:r>
            <a:r>
              <a:rPr lang="en-US" sz="2400">
                <a:latin typeface="Comic Sans MS" pitchFamily="66" charset="0"/>
              </a:rPr>
              <a:t> .</a:t>
            </a:r>
          </a:p>
          <a:p>
            <a:pPr>
              <a:lnSpc>
                <a:spcPct val="90000"/>
              </a:lnSpc>
              <a:buFont typeface="Wingdings" pitchFamily="2" charset="2"/>
              <a:buNone/>
            </a:pPr>
            <a:endParaRPr lang="en-GB" sz="2400">
              <a:latin typeface="Comic Sans MS" pitchFamily="66" charset="0"/>
            </a:endParaRPr>
          </a:p>
          <a:p>
            <a:pPr>
              <a:lnSpc>
                <a:spcPct val="90000"/>
              </a:lnSpc>
              <a:buFont typeface="Wingdings" pitchFamily="2" charset="2"/>
              <a:buNone/>
            </a:pPr>
            <a:r>
              <a:rPr lang="en-GB" sz="2400">
                <a:latin typeface="Comic Sans MS" pitchFamily="66" charset="0"/>
              </a:rPr>
              <a:t>Hence, if </a:t>
            </a:r>
            <a:r>
              <a:rPr lang="en-GB" sz="2400">
                <a:solidFill>
                  <a:schemeClr val="tx2"/>
                </a:solidFill>
                <a:latin typeface="Comic Sans MS" pitchFamily="66" charset="0"/>
              </a:rPr>
              <a:t>m</a:t>
            </a:r>
            <a:r>
              <a:rPr lang="en-US" sz="2400">
                <a:solidFill>
                  <a:schemeClr val="tx2"/>
                </a:solidFill>
                <a:latin typeface="cmsy10" pitchFamily="34" charset="0"/>
              </a:rPr>
              <a:t>»</a:t>
            </a:r>
            <a:r>
              <a:rPr lang="en-GB" sz="2400">
                <a:solidFill>
                  <a:schemeClr val="tx2"/>
                </a:solidFill>
                <a:latin typeface="Comic Sans MS" pitchFamily="66" charset="0"/>
              </a:rPr>
              <a:t> n</a:t>
            </a:r>
            <a:r>
              <a:rPr lang="en-GB" sz="2400" baseline="30000">
                <a:solidFill>
                  <a:schemeClr val="tx2"/>
                </a:solidFill>
                <a:latin typeface="Symbol" pitchFamily="18" charset="2"/>
              </a:rPr>
              <a:t>a</a:t>
            </a:r>
            <a:r>
              <a:rPr lang="en-GB" sz="2400">
                <a:latin typeface="Comic Sans MS" pitchFamily="66" charset="0"/>
              </a:rPr>
              <a:t>, survival time T verifies</a:t>
            </a:r>
          </a:p>
          <a:p>
            <a:pPr>
              <a:lnSpc>
                <a:spcPct val="90000"/>
              </a:lnSpc>
              <a:buFont typeface="Wingdings" pitchFamily="2" charset="2"/>
              <a:buNone/>
            </a:pPr>
            <a:r>
              <a:rPr lang="en-GB" sz="2400">
                <a:latin typeface="Comic Sans MS" pitchFamily="66" charset="0"/>
              </a:rPr>
              <a:t>			</a:t>
            </a:r>
            <a:r>
              <a:rPr lang="en-GB" sz="2400">
                <a:solidFill>
                  <a:schemeClr val="tx2"/>
                </a:solidFill>
                <a:latin typeface="Comic Sans MS" pitchFamily="66" charset="0"/>
              </a:rPr>
              <a:t>Log(E[T])=</a:t>
            </a:r>
            <a:r>
              <a:rPr lang="en-GB" sz="2400">
                <a:solidFill>
                  <a:schemeClr val="tx2"/>
                </a:solidFill>
                <a:latin typeface="Symbol" pitchFamily="18" charset="2"/>
                <a:sym typeface="Symbol" pitchFamily="18" charset="2"/>
              </a:rPr>
              <a:t></a:t>
            </a:r>
            <a:r>
              <a:rPr lang="en-GB" sz="2400">
                <a:solidFill>
                  <a:schemeClr val="tx2"/>
                </a:solidFill>
                <a:latin typeface="Comic Sans MS" pitchFamily="66" charset="0"/>
              </a:rPr>
              <a:t>(n</a:t>
            </a:r>
            <a:r>
              <a:rPr lang="en-GB" sz="2400" baseline="30000">
                <a:solidFill>
                  <a:schemeClr val="tx2"/>
                </a:solidFill>
                <a:latin typeface="Symbol" pitchFamily="18" charset="2"/>
              </a:rPr>
              <a:t>a</a:t>
            </a:r>
            <a:r>
              <a:rPr lang="en-GB" sz="2400">
                <a:solidFill>
                  <a:schemeClr val="tx2"/>
                </a:solidFill>
                <a:latin typeface="Comic Sans MS" pitchFamily="66" charset="0"/>
              </a:rPr>
              <a:t>)</a:t>
            </a:r>
          </a:p>
          <a:p>
            <a:pPr>
              <a:lnSpc>
                <a:spcPct val="90000"/>
              </a:lnSpc>
              <a:buFont typeface="Wingdings" pitchFamily="2" charset="2"/>
              <a:buNone/>
            </a:pPr>
            <a:endParaRPr lang="en-GB" sz="2400">
              <a:latin typeface="Comic Sans MS" pitchFamily="66" charset="0"/>
            </a:endParaRPr>
          </a:p>
          <a:p>
            <a:pPr>
              <a:lnSpc>
                <a:spcPct val="90000"/>
              </a:lnSpc>
              <a:buFont typeface="Wingdings" pitchFamily="2" charset="2"/>
              <a:buNone/>
            </a:pPr>
            <a:r>
              <a:rPr lang="en-GB" sz="2300">
                <a:latin typeface="Comic Sans MS" pitchFamily="66" charset="0"/>
                <a:sym typeface="Wingdings" pitchFamily="2" charset="2"/>
              </a:rPr>
              <a:t> </a:t>
            </a:r>
            <a:r>
              <a:rPr lang="en-GB" sz="2400">
                <a:latin typeface="Comic Sans MS" pitchFamily="66" charset="0"/>
              </a:rPr>
              <a:t>Two thresholds: 	</a:t>
            </a:r>
            <a:r>
              <a:rPr lang="en-GB" sz="2400">
                <a:solidFill>
                  <a:schemeClr val="tx2"/>
                </a:solidFill>
                <a:latin typeface="Comic Sans MS" pitchFamily="66" charset="0"/>
              </a:rPr>
              <a:t>(</a:t>
            </a:r>
            <a:r>
              <a:rPr lang="en-GB" sz="2400">
                <a:solidFill>
                  <a:schemeClr val="tx2"/>
                </a:solidFill>
                <a:latin typeface="Symbol" pitchFamily="18" charset="2"/>
                <a:sym typeface="Symbol" pitchFamily="18" charset="2"/>
              </a:rPr>
              <a:t></a:t>
            </a:r>
            <a:r>
              <a:rPr lang="en-GB" sz="2400">
                <a:solidFill>
                  <a:schemeClr val="tx2"/>
                </a:solidFill>
                <a:latin typeface="Comic Sans MS" pitchFamily="66" charset="0"/>
              </a:rPr>
              <a:t>/</a:t>
            </a:r>
            <a:r>
              <a:rPr lang="en-GB" sz="2400">
                <a:solidFill>
                  <a:schemeClr val="tx2"/>
                </a:solidFill>
                <a:latin typeface="Symbol" pitchFamily="18" charset="2"/>
                <a:sym typeface="Symbol" pitchFamily="18" charset="2"/>
              </a:rPr>
              <a:t></a:t>
            </a:r>
            <a:r>
              <a:rPr lang="en-GB" sz="2400">
                <a:solidFill>
                  <a:schemeClr val="tx2"/>
                </a:solidFill>
                <a:latin typeface="Comic Sans MS" pitchFamily="66" charset="0"/>
              </a:rPr>
              <a:t>) &lt; </a:t>
            </a:r>
            <a:r>
              <a:rPr lang="en-GB" sz="2400">
                <a:solidFill>
                  <a:schemeClr val="tx2"/>
                </a:solidFill>
                <a:latin typeface="Symbol" pitchFamily="18" charset="2"/>
                <a:sym typeface="Symbol" pitchFamily="18" charset="2"/>
              </a:rPr>
              <a:t></a:t>
            </a:r>
            <a:r>
              <a:rPr lang="en-GB" sz="2400" baseline="-25000">
                <a:solidFill>
                  <a:schemeClr val="tx2"/>
                </a:solidFill>
                <a:latin typeface="Comic Sans MS" pitchFamily="66" charset="0"/>
                <a:sym typeface="Symbol" pitchFamily="18" charset="2"/>
              </a:rPr>
              <a:t>m</a:t>
            </a:r>
            <a:r>
              <a:rPr lang="en-GB" sz="2400">
                <a:latin typeface="Comic Sans MS" pitchFamily="66" charset="0"/>
              </a:rPr>
              <a:t> (long survival), or </a:t>
            </a:r>
          </a:p>
          <a:p>
            <a:pPr>
              <a:lnSpc>
                <a:spcPct val="90000"/>
              </a:lnSpc>
              <a:buFont typeface="Wingdings" pitchFamily="2" charset="2"/>
              <a:buNone/>
            </a:pPr>
            <a:r>
              <a:rPr lang="en-GB" sz="2400">
                <a:latin typeface="Comic Sans MS" pitchFamily="66" charset="0"/>
              </a:rPr>
              <a:t>					</a:t>
            </a:r>
            <a:r>
              <a:rPr lang="en-GB" sz="2400">
                <a:solidFill>
                  <a:schemeClr val="tx2"/>
                </a:solidFill>
                <a:latin typeface="Comic Sans MS" pitchFamily="66" charset="0"/>
              </a:rPr>
              <a:t>(</a:t>
            </a:r>
            <a:r>
              <a:rPr lang="en-GB" sz="2400">
                <a:solidFill>
                  <a:schemeClr val="tx2"/>
                </a:solidFill>
                <a:latin typeface="Symbol" pitchFamily="18" charset="2"/>
                <a:sym typeface="Symbol" pitchFamily="18" charset="2"/>
              </a:rPr>
              <a:t></a:t>
            </a:r>
            <a:r>
              <a:rPr lang="en-GB" sz="2400">
                <a:solidFill>
                  <a:schemeClr val="tx2"/>
                </a:solidFill>
                <a:latin typeface="Comic Sans MS" pitchFamily="66" charset="0"/>
              </a:rPr>
              <a:t>/</a:t>
            </a:r>
            <a:r>
              <a:rPr lang="en-GB" sz="2400">
                <a:solidFill>
                  <a:schemeClr val="tx2"/>
                </a:solidFill>
                <a:latin typeface="Symbol" pitchFamily="18" charset="2"/>
                <a:sym typeface="Symbol" pitchFamily="18" charset="2"/>
              </a:rPr>
              <a:t></a:t>
            </a:r>
            <a:r>
              <a:rPr lang="en-GB" sz="2400">
                <a:solidFill>
                  <a:schemeClr val="tx2"/>
                </a:solidFill>
                <a:latin typeface="Comic Sans MS" pitchFamily="66" charset="0"/>
              </a:rPr>
              <a:t>) &gt; </a:t>
            </a:r>
            <a:r>
              <a:rPr lang="en-GB" sz="2400">
                <a:solidFill>
                  <a:schemeClr val="tx2"/>
                </a:solidFill>
                <a:latin typeface="Symbol" pitchFamily="18" charset="2"/>
                <a:sym typeface="Symbol" pitchFamily="18" charset="2"/>
              </a:rPr>
              <a:t></a:t>
            </a:r>
            <a:r>
              <a:rPr lang="en-GB" sz="2400">
                <a:solidFill>
                  <a:schemeClr val="hlink"/>
                </a:solidFill>
                <a:latin typeface="Symbol" pitchFamily="18" charset="2"/>
                <a:sym typeface="Symbol" pitchFamily="18" charset="2"/>
              </a:rPr>
              <a:t>   </a:t>
            </a:r>
            <a:r>
              <a:rPr lang="en-GB" sz="2400">
                <a:latin typeface="Symbol" pitchFamily="18" charset="2"/>
                <a:sym typeface="Symbol" pitchFamily="18" charset="2"/>
              </a:rPr>
              <a:t> </a:t>
            </a:r>
            <a:r>
              <a:rPr lang="en-GB" sz="2400">
                <a:latin typeface="Comic Sans MS" pitchFamily="66" charset="0"/>
              </a:rPr>
              <a:t>(fast extinction)</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Rectangle 2"/>
          <p:cNvSpPr>
            <a:spLocks noGrp="1" noChangeArrowheads="1"/>
          </p:cNvSpPr>
          <p:nvPr>
            <p:ph type="title"/>
          </p:nvPr>
        </p:nvSpPr>
        <p:spPr/>
        <p:txBody>
          <a:bodyPr/>
          <a:lstStyle/>
          <a:p>
            <a:r>
              <a:rPr lang="en-GB">
                <a:latin typeface="Comic Sans MS" pitchFamily="66" charset="0"/>
              </a:rPr>
              <a:t>Complete graph </a:t>
            </a:r>
          </a:p>
        </p:txBody>
      </p:sp>
      <p:sp>
        <p:nvSpPr>
          <p:cNvPr id="192515" name="Rectangle 3"/>
          <p:cNvSpPr>
            <a:spLocks noGrp="1" noChangeArrowheads="1"/>
          </p:cNvSpPr>
          <p:nvPr>
            <p:ph type="body" sz="half" idx="1"/>
          </p:nvPr>
        </p:nvSpPr>
        <p:spPr>
          <a:xfrm>
            <a:off x="539750" y="1752600"/>
            <a:ext cx="8253413" cy="4340225"/>
          </a:xfrm>
          <a:noFill/>
        </p:spPr>
        <p:txBody>
          <a:bodyPr/>
          <a:lstStyle/>
          <a:p>
            <a:pPr>
              <a:buFont typeface="Wingdings" pitchFamily="2" charset="2"/>
              <a:buNone/>
            </a:pPr>
            <a:r>
              <a:rPr lang="en-US" sz="2400">
                <a:latin typeface="Comic Sans MS" pitchFamily="66" charset="0"/>
              </a:rPr>
              <a:t>Here, </a:t>
            </a:r>
            <a:r>
              <a:rPr lang="en-US" sz="2400">
                <a:solidFill>
                  <a:schemeClr val="tx2"/>
                </a:solidFill>
                <a:latin typeface="Symbol" pitchFamily="18" charset="2"/>
                <a:sym typeface="Symbol" pitchFamily="18" charset="2"/>
              </a:rPr>
              <a:t></a:t>
            </a:r>
            <a:r>
              <a:rPr lang="en-US" sz="2400">
                <a:solidFill>
                  <a:schemeClr val="tx2"/>
                </a:solidFill>
                <a:latin typeface="Comic Sans MS" pitchFamily="66" charset="0"/>
              </a:rPr>
              <a:t>=n-1, </a:t>
            </a:r>
            <a:r>
              <a:rPr lang="en-US" sz="2400">
                <a:solidFill>
                  <a:schemeClr val="tx2"/>
                </a:solidFill>
                <a:latin typeface="Symbol" pitchFamily="18" charset="2"/>
                <a:sym typeface="Symbol" pitchFamily="18" charset="2"/>
              </a:rPr>
              <a:t></a:t>
            </a:r>
            <a:r>
              <a:rPr lang="en-US" sz="2400" baseline="-25000">
                <a:solidFill>
                  <a:schemeClr val="tx2"/>
                </a:solidFill>
                <a:latin typeface="Comic Sans MS" pitchFamily="66" charset="0"/>
                <a:sym typeface="Symbol" pitchFamily="18" charset="2"/>
              </a:rPr>
              <a:t>m</a:t>
            </a:r>
            <a:r>
              <a:rPr lang="en-US" sz="2400">
                <a:solidFill>
                  <a:schemeClr val="tx2"/>
                </a:solidFill>
                <a:latin typeface="Comic Sans MS" pitchFamily="66" charset="0"/>
              </a:rPr>
              <a:t>=n-m</a:t>
            </a:r>
            <a:r>
              <a:rPr lang="en-US" sz="2400">
                <a:latin typeface="Comic Sans MS" pitchFamily="66" charset="0"/>
              </a:rPr>
              <a:t>.</a:t>
            </a:r>
          </a:p>
          <a:p>
            <a:pPr>
              <a:buFont typeface="Wingdings" pitchFamily="2" charset="2"/>
              <a:buNone/>
            </a:pPr>
            <a:endParaRPr lang="en-US" sz="2400">
              <a:latin typeface="Comic Sans MS" pitchFamily="66" charset="0"/>
            </a:endParaRPr>
          </a:p>
          <a:p>
            <a:pPr>
              <a:buFont typeface="Wingdings" pitchFamily="2" charset="2"/>
              <a:buNone/>
            </a:pPr>
            <a:r>
              <a:rPr lang="en-US" sz="2400">
                <a:latin typeface="Comic Sans MS" pitchFamily="66" charset="0"/>
              </a:rPr>
              <a:t>By picking </a:t>
            </a:r>
            <a:r>
              <a:rPr lang="en-US" sz="2400">
                <a:solidFill>
                  <a:schemeClr val="tx2"/>
                </a:solidFill>
                <a:latin typeface="Comic Sans MS" pitchFamily="66" charset="0"/>
              </a:rPr>
              <a:t>m=n</a:t>
            </a:r>
            <a:r>
              <a:rPr lang="en-US" sz="2400" baseline="30000">
                <a:solidFill>
                  <a:schemeClr val="tx2"/>
                </a:solidFill>
                <a:latin typeface="Comic Sans MS" pitchFamily="66" charset="0"/>
              </a:rPr>
              <a:t>a</a:t>
            </a:r>
            <a:r>
              <a:rPr lang="en-US" sz="2400">
                <a:solidFill>
                  <a:schemeClr val="tx2"/>
                </a:solidFill>
                <a:latin typeface="Comic Sans MS" pitchFamily="66" charset="0"/>
              </a:rPr>
              <a:t>, a&lt;1</a:t>
            </a:r>
            <a:r>
              <a:rPr lang="en-US" sz="2400">
                <a:latin typeface="Comic Sans MS" pitchFamily="66" charset="0"/>
              </a:rPr>
              <a:t>, </a:t>
            </a:r>
          </a:p>
          <a:p>
            <a:pPr>
              <a:buFont typeface="Wingdings" pitchFamily="2" charset="2"/>
              <a:buNone/>
            </a:pPr>
            <a:endParaRPr lang="en-US" sz="2400">
              <a:latin typeface="Comic Sans MS" pitchFamily="66" charset="0"/>
            </a:endParaRPr>
          </a:p>
          <a:p>
            <a:pPr>
              <a:buFont typeface="Wingdings" pitchFamily="2" charset="2"/>
              <a:buNone/>
            </a:pPr>
            <a:r>
              <a:rPr lang="en-US" sz="2400">
                <a:latin typeface="Comic Sans MS" pitchFamily="66" charset="0"/>
              </a:rPr>
              <a:t>Thresholds: </a:t>
            </a:r>
          </a:p>
          <a:p>
            <a:pPr>
              <a:buFont typeface="Wingdings" pitchFamily="2" charset="2"/>
              <a:buNone/>
            </a:pPr>
            <a:r>
              <a:rPr lang="en-US" sz="2400">
                <a:latin typeface="Comic Sans MS" pitchFamily="66" charset="0"/>
              </a:rPr>
              <a:t>	exponential survival time if </a:t>
            </a:r>
            <a:r>
              <a:rPr lang="en-US" sz="2400">
                <a:solidFill>
                  <a:schemeClr val="tx2"/>
                </a:solidFill>
                <a:latin typeface="Symbol" pitchFamily="18" charset="2"/>
                <a:sym typeface="Symbol" pitchFamily="18" charset="2"/>
              </a:rPr>
              <a:t></a:t>
            </a:r>
            <a:r>
              <a:rPr lang="en-US" sz="2400">
                <a:solidFill>
                  <a:schemeClr val="tx2"/>
                </a:solidFill>
                <a:latin typeface="Comic Sans MS" pitchFamily="66" charset="0"/>
              </a:rPr>
              <a:t>/</a:t>
            </a:r>
            <a:r>
              <a:rPr lang="en-US" sz="2400">
                <a:solidFill>
                  <a:schemeClr val="tx2"/>
                </a:solidFill>
                <a:latin typeface="Symbol" pitchFamily="18" charset="2"/>
                <a:sym typeface="Symbol" pitchFamily="18" charset="2"/>
              </a:rPr>
              <a:t> </a:t>
            </a:r>
            <a:r>
              <a:rPr lang="en-US" sz="2400">
                <a:solidFill>
                  <a:schemeClr val="tx2"/>
                </a:solidFill>
                <a:latin typeface="Comic Sans MS" pitchFamily="66" charset="0"/>
              </a:rPr>
              <a:t>&gt; 1/(n-m)</a:t>
            </a:r>
            <a:r>
              <a:rPr lang="en-US" sz="2400">
                <a:latin typeface="Comic Sans MS" pitchFamily="66" charset="0"/>
              </a:rPr>
              <a:t> ,</a:t>
            </a:r>
          </a:p>
          <a:p>
            <a:pPr>
              <a:buFont typeface="Wingdings" pitchFamily="2" charset="2"/>
              <a:buNone/>
            </a:pPr>
            <a:r>
              <a:rPr lang="en-US" sz="2400">
                <a:latin typeface="Comic Sans MS" pitchFamily="66" charset="0"/>
              </a:rPr>
              <a:t>	fast extinction if </a:t>
            </a:r>
            <a:r>
              <a:rPr lang="en-US" sz="2400">
                <a:solidFill>
                  <a:schemeClr val="tx2"/>
                </a:solidFill>
                <a:latin typeface="Symbol" pitchFamily="18" charset="2"/>
                <a:sym typeface="Symbol" pitchFamily="18" charset="2"/>
              </a:rPr>
              <a:t></a:t>
            </a:r>
            <a:r>
              <a:rPr lang="en-US" sz="2400">
                <a:solidFill>
                  <a:schemeClr val="tx2"/>
                </a:solidFill>
                <a:latin typeface="Comic Sans MS" pitchFamily="66" charset="0"/>
              </a:rPr>
              <a:t>/</a:t>
            </a:r>
            <a:r>
              <a:rPr lang="en-US" sz="2400">
                <a:solidFill>
                  <a:schemeClr val="tx2"/>
                </a:solidFill>
                <a:latin typeface="Symbol" pitchFamily="18" charset="2"/>
                <a:sym typeface="Symbol" pitchFamily="18" charset="2"/>
              </a:rPr>
              <a:t></a:t>
            </a:r>
            <a:r>
              <a:rPr lang="en-US" sz="2400">
                <a:solidFill>
                  <a:schemeClr val="tx2"/>
                </a:solidFill>
                <a:latin typeface="Comic Sans MS" pitchFamily="66" charset="0"/>
              </a:rPr>
              <a:t> &lt; 1/(n-1)</a:t>
            </a:r>
            <a:r>
              <a:rPr lang="en-US" sz="2400">
                <a:latin typeface="Comic Sans MS" pitchFamily="66" charset="0"/>
              </a:rPr>
              <a:t> .</a:t>
            </a:r>
          </a:p>
          <a:p>
            <a:pPr>
              <a:buFont typeface="Wingdings" pitchFamily="2" charset="2"/>
              <a:buNone/>
            </a:pPr>
            <a:endParaRPr lang="en-US" sz="2400">
              <a:latin typeface="Comic Sans MS" pitchFamily="66" charset="0"/>
            </a:endParaRPr>
          </a:p>
          <a:p>
            <a:pPr>
              <a:buFont typeface="Wingdings" pitchFamily="2" charset="2"/>
              <a:buNone/>
            </a:pPr>
            <a:endParaRPr lang="en-GB" sz="2400">
              <a:latin typeface="Comic Sans MS" pitchFamily="66" charset="0"/>
            </a:endParaRPr>
          </a:p>
        </p:txBody>
      </p:sp>
      <p:grpSp>
        <p:nvGrpSpPr>
          <p:cNvPr id="192516" name="Group 4"/>
          <p:cNvGrpSpPr>
            <a:grpSpLocks/>
          </p:cNvGrpSpPr>
          <p:nvPr/>
        </p:nvGrpSpPr>
        <p:grpSpPr bwMode="auto">
          <a:xfrm>
            <a:off x="6732588" y="1628775"/>
            <a:ext cx="1582737" cy="1439863"/>
            <a:chOff x="4241" y="1026"/>
            <a:chExt cx="997" cy="907"/>
          </a:xfrm>
        </p:grpSpPr>
        <p:sp>
          <p:nvSpPr>
            <p:cNvPr id="192517" name="AutoShape 5"/>
            <p:cNvSpPr>
              <a:spLocks noChangeArrowheads="1"/>
            </p:cNvSpPr>
            <p:nvPr/>
          </p:nvSpPr>
          <p:spPr bwMode="auto">
            <a:xfrm>
              <a:off x="5057" y="1344"/>
              <a:ext cx="181" cy="181"/>
            </a:xfrm>
            <a:prstGeom prst="octagon">
              <a:avLst>
                <a:gd name="adj" fmla="val 29287"/>
              </a:avLst>
            </a:prstGeom>
            <a:solidFill>
              <a:srgbClr val="00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192518" name="AutoShape 6"/>
            <p:cNvSpPr>
              <a:spLocks noChangeArrowheads="1"/>
            </p:cNvSpPr>
            <p:nvPr/>
          </p:nvSpPr>
          <p:spPr bwMode="auto">
            <a:xfrm>
              <a:off x="4876" y="1752"/>
              <a:ext cx="181" cy="181"/>
            </a:xfrm>
            <a:prstGeom prst="octagon">
              <a:avLst>
                <a:gd name="adj" fmla="val 29287"/>
              </a:avLst>
            </a:prstGeom>
            <a:solidFill>
              <a:srgbClr val="00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192519" name="AutoShape 7"/>
            <p:cNvSpPr>
              <a:spLocks noChangeArrowheads="1"/>
            </p:cNvSpPr>
            <p:nvPr/>
          </p:nvSpPr>
          <p:spPr bwMode="auto">
            <a:xfrm>
              <a:off x="4649" y="1026"/>
              <a:ext cx="181" cy="181"/>
            </a:xfrm>
            <a:prstGeom prst="octagon">
              <a:avLst>
                <a:gd name="adj" fmla="val 29287"/>
              </a:avLst>
            </a:prstGeom>
            <a:solidFill>
              <a:srgbClr val="00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192520" name="AutoShape 8"/>
            <p:cNvSpPr>
              <a:spLocks noChangeArrowheads="1"/>
            </p:cNvSpPr>
            <p:nvPr/>
          </p:nvSpPr>
          <p:spPr bwMode="auto">
            <a:xfrm>
              <a:off x="4241" y="1344"/>
              <a:ext cx="181" cy="181"/>
            </a:xfrm>
            <a:prstGeom prst="octagon">
              <a:avLst>
                <a:gd name="adj" fmla="val 29287"/>
              </a:avLst>
            </a:prstGeom>
            <a:solidFill>
              <a:srgbClr val="00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192521" name="AutoShape 9"/>
            <p:cNvSpPr>
              <a:spLocks noChangeArrowheads="1"/>
            </p:cNvSpPr>
            <p:nvPr/>
          </p:nvSpPr>
          <p:spPr bwMode="auto">
            <a:xfrm>
              <a:off x="4422" y="1752"/>
              <a:ext cx="181" cy="181"/>
            </a:xfrm>
            <a:prstGeom prst="octagon">
              <a:avLst>
                <a:gd name="adj" fmla="val 29287"/>
              </a:avLst>
            </a:prstGeom>
            <a:solidFill>
              <a:srgbClr val="00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cxnSp>
          <p:nvCxnSpPr>
            <p:cNvPr id="192522" name="AutoShape 10"/>
            <p:cNvCxnSpPr>
              <a:cxnSpLocks noChangeShapeType="1"/>
              <a:stCxn id="192519" idx="3"/>
              <a:endCxn id="192517" idx="0"/>
            </p:cNvCxnSpPr>
            <p:nvPr/>
          </p:nvCxnSpPr>
          <p:spPr bwMode="auto">
            <a:xfrm>
              <a:off x="4830" y="1117"/>
              <a:ext cx="318" cy="227"/>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2523" name="AutoShape 11"/>
            <p:cNvCxnSpPr>
              <a:cxnSpLocks noChangeShapeType="1"/>
              <a:stCxn id="192517" idx="2"/>
              <a:endCxn id="192518" idx="3"/>
            </p:cNvCxnSpPr>
            <p:nvPr/>
          </p:nvCxnSpPr>
          <p:spPr bwMode="auto">
            <a:xfrm flipH="1">
              <a:off x="5057" y="1525"/>
              <a:ext cx="91" cy="318"/>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2524" name="AutoShape 12"/>
            <p:cNvCxnSpPr>
              <a:cxnSpLocks noChangeShapeType="1"/>
              <a:stCxn id="192520" idx="0"/>
              <a:endCxn id="192519" idx="1"/>
            </p:cNvCxnSpPr>
            <p:nvPr/>
          </p:nvCxnSpPr>
          <p:spPr bwMode="auto">
            <a:xfrm flipV="1">
              <a:off x="4332" y="1117"/>
              <a:ext cx="317" cy="227"/>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2525" name="AutoShape 13"/>
            <p:cNvCxnSpPr>
              <a:cxnSpLocks noChangeShapeType="1"/>
              <a:stCxn id="192521" idx="0"/>
              <a:endCxn id="192519" idx="2"/>
            </p:cNvCxnSpPr>
            <p:nvPr/>
          </p:nvCxnSpPr>
          <p:spPr bwMode="auto">
            <a:xfrm flipV="1">
              <a:off x="4513" y="1207"/>
              <a:ext cx="227" cy="545"/>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2526" name="AutoShape 14"/>
            <p:cNvCxnSpPr>
              <a:cxnSpLocks noChangeShapeType="1"/>
              <a:stCxn id="192520" idx="2"/>
              <a:endCxn id="192521" idx="1"/>
            </p:cNvCxnSpPr>
            <p:nvPr/>
          </p:nvCxnSpPr>
          <p:spPr bwMode="auto">
            <a:xfrm>
              <a:off x="4332" y="1525"/>
              <a:ext cx="90" cy="318"/>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2527" name="AutoShape 15"/>
            <p:cNvCxnSpPr>
              <a:cxnSpLocks noChangeShapeType="1"/>
              <a:stCxn id="192520" idx="3"/>
              <a:endCxn id="192517" idx="1"/>
            </p:cNvCxnSpPr>
            <p:nvPr/>
          </p:nvCxnSpPr>
          <p:spPr bwMode="auto">
            <a:xfrm>
              <a:off x="4422" y="1435"/>
              <a:ext cx="635" cy="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2528" name="AutoShape 16"/>
            <p:cNvCxnSpPr>
              <a:cxnSpLocks noChangeShapeType="1"/>
              <a:stCxn id="192521" idx="3"/>
              <a:endCxn id="192518" idx="1"/>
            </p:cNvCxnSpPr>
            <p:nvPr/>
          </p:nvCxnSpPr>
          <p:spPr bwMode="auto">
            <a:xfrm>
              <a:off x="4603" y="1843"/>
              <a:ext cx="273" cy="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2529" name="AutoShape 17"/>
            <p:cNvCxnSpPr>
              <a:cxnSpLocks noChangeShapeType="1"/>
              <a:stCxn id="192519" idx="2"/>
              <a:endCxn id="192518" idx="0"/>
            </p:cNvCxnSpPr>
            <p:nvPr/>
          </p:nvCxnSpPr>
          <p:spPr bwMode="auto">
            <a:xfrm>
              <a:off x="4740" y="1207"/>
              <a:ext cx="227" cy="545"/>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2530" name="AutoShape 18"/>
            <p:cNvCxnSpPr>
              <a:cxnSpLocks noChangeShapeType="1"/>
              <a:stCxn id="192520" idx="3"/>
              <a:endCxn id="192518" idx="0"/>
            </p:cNvCxnSpPr>
            <p:nvPr/>
          </p:nvCxnSpPr>
          <p:spPr bwMode="auto">
            <a:xfrm>
              <a:off x="4422" y="1435"/>
              <a:ext cx="545" cy="317"/>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2531" name="AutoShape 19"/>
            <p:cNvCxnSpPr>
              <a:cxnSpLocks noChangeShapeType="1"/>
              <a:stCxn id="192517" idx="1"/>
              <a:endCxn id="192521" idx="0"/>
            </p:cNvCxnSpPr>
            <p:nvPr/>
          </p:nvCxnSpPr>
          <p:spPr bwMode="auto">
            <a:xfrm flipH="1">
              <a:off x="4513" y="1435"/>
              <a:ext cx="544" cy="317"/>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Rectangle 2"/>
          <p:cNvSpPr>
            <a:spLocks noGrp="1" noChangeArrowheads="1"/>
          </p:cNvSpPr>
          <p:nvPr>
            <p:ph type="title"/>
          </p:nvPr>
        </p:nvSpPr>
        <p:spPr/>
        <p:txBody>
          <a:bodyPr/>
          <a:lstStyle/>
          <a:p>
            <a:r>
              <a:rPr lang="en-GB">
                <a:latin typeface="Comic Sans MS" pitchFamily="66" charset="0"/>
              </a:rPr>
              <a:t>Hypercube {0,1}</a:t>
            </a:r>
            <a:r>
              <a:rPr lang="en-GB" baseline="30000">
                <a:latin typeface="Comic Sans MS" pitchFamily="66" charset="0"/>
              </a:rPr>
              <a:t>d</a:t>
            </a:r>
          </a:p>
        </p:txBody>
      </p:sp>
      <p:sp>
        <p:nvSpPr>
          <p:cNvPr id="193539" name="Rectangle 3"/>
          <p:cNvSpPr>
            <a:spLocks noGrp="1" noChangeArrowheads="1"/>
          </p:cNvSpPr>
          <p:nvPr>
            <p:ph type="body" sz="half" idx="1"/>
          </p:nvPr>
        </p:nvSpPr>
        <p:spPr>
          <a:xfrm>
            <a:off x="539750" y="1752600"/>
            <a:ext cx="8253413" cy="4340225"/>
          </a:xfrm>
          <a:noFill/>
        </p:spPr>
        <p:txBody>
          <a:bodyPr/>
          <a:lstStyle/>
          <a:p>
            <a:pPr>
              <a:lnSpc>
                <a:spcPct val="90000"/>
              </a:lnSpc>
              <a:buFont typeface="Wingdings" pitchFamily="2" charset="2"/>
              <a:buNone/>
            </a:pPr>
            <a:r>
              <a:rPr lang="en-US" sz="2400">
                <a:latin typeface="Comic Sans MS" pitchFamily="66" charset="0"/>
              </a:rPr>
              <a:t>Here, </a:t>
            </a:r>
            <a:r>
              <a:rPr lang="en-US" sz="2400">
                <a:solidFill>
                  <a:schemeClr val="tx2"/>
                </a:solidFill>
                <a:latin typeface="Symbol" pitchFamily="18" charset="2"/>
                <a:sym typeface="Symbol" pitchFamily="18" charset="2"/>
              </a:rPr>
              <a:t></a:t>
            </a:r>
            <a:r>
              <a:rPr lang="en-US" sz="2400">
                <a:solidFill>
                  <a:schemeClr val="tx2"/>
                </a:solidFill>
                <a:latin typeface="Comic Sans MS" pitchFamily="66" charset="0"/>
              </a:rPr>
              <a:t>=d=log</a:t>
            </a:r>
            <a:r>
              <a:rPr lang="en-US" sz="2400" baseline="-25000">
                <a:solidFill>
                  <a:schemeClr val="tx2"/>
                </a:solidFill>
                <a:latin typeface="Comic Sans MS" pitchFamily="66" charset="0"/>
              </a:rPr>
              <a:t>2</a:t>
            </a:r>
            <a:r>
              <a:rPr lang="en-US" sz="2400">
                <a:solidFill>
                  <a:schemeClr val="tx2"/>
                </a:solidFill>
                <a:latin typeface="Comic Sans MS" pitchFamily="66" charset="0"/>
              </a:rPr>
              <a:t>(n).</a:t>
            </a:r>
          </a:p>
          <a:p>
            <a:pPr>
              <a:lnSpc>
                <a:spcPct val="90000"/>
              </a:lnSpc>
              <a:buFont typeface="Wingdings" pitchFamily="2" charset="2"/>
              <a:buNone/>
            </a:pPr>
            <a:endParaRPr lang="en-US" sz="2400">
              <a:latin typeface="Comic Sans MS" pitchFamily="66" charset="0"/>
            </a:endParaRPr>
          </a:p>
          <a:p>
            <a:pPr>
              <a:lnSpc>
                <a:spcPct val="90000"/>
              </a:lnSpc>
              <a:buFont typeface="Wingdings" pitchFamily="2" charset="2"/>
              <a:buNone/>
            </a:pPr>
            <a:r>
              <a:rPr lang="en-US" sz="2400">
                <a:latin typeface="Comic Sans MS" pitchFamily="66" charset="0"/>
              </a:rPr>
              <a:t>For </a:t>
            </a:r>
            <a:r>
              <a:rPr lang="en-US" sz="2400">
                <a:solidFill>
                  <a:schemeClr val="tx2"/>
                </a:solidFill>
                <a:latin typeface="Comic Sans MS" pitchFamily="66" charset="0"/>
              </a:rPr>
              <a:t>m=2</a:t>
            </a:r>
            <a:r>
              <a:rPr lang="en-US" sz="2400" baseline="30000">
                <a:solidFill>
                  <a:schemeClr val="tx2"/>
                </a:solidFill>
                <a:latin typeface="Comic Sans MS" pitchFamily="66" charset="0"/>
              </a:rPr>
              <a:t>k</a:t>
            </a:r>
            <a:r>
              <a:rPr lang="en-US" sz="2400">
                <a:latin typeface="Comic Sans MS" pitchFamily="66" charset="0"/>
              </a:rPr>
              <a:t>, </a:t>
            </a:r>
            <a:r>
              <a:rPr lang="en-US" sz="2400">
                <a:solidFill>
                  <a:schemeClr val="tx2"/>
                </a:solidFill>
                <a:latin typeface="Comic Sans MS" pitchFamily="66" charset="0"/>
              </a:rPr>
              <a:t>k &lt; d</a:t>
            </a:r>
            <a:r>
              <a:rPr lang="en-US" sz="2400">
                <a:latin typeface="Comic Sans MS" pitchFamily="66" charset="0"/>
              </a:rPr>
              <a:t>, then  </a:t>
            </a:r>
            <a:r>
              <a:rPr lang="en-US" sz="2400">
                <a:solidFill>
                  <a:schemeClr val="tx2"/>
                </a:solidFill>
                <a:latin typeface="Symbol" pitchFamily="18" charset="2"/>
                <a:sym typeface="Symbol" pitchFamily="18" charset="2"/>
              </a:rPr>
              <a:t></a:t>
            </a:r>
            <a:r>
              <a:rPr lang="en-US" sz="2400" baseline="-25000">
                <a:solidFill>
                  <a:schemeClr val="tx2"/>
                </a:solidFill>
                <a:latin typeface="Comic Sans MS" pitchFamily="66" charset="0"/>
                <a:sym typeface="Symbol" pitchFamily="18" charset="2"/>
              </a:rPr>
              <a:t>m</a:t>
            </a:r>
            <a:r>
              <a:rPr lang="en-US" sz="2400">
                <a:solidFill>
                  <a:schemeClr val="tx2"/>
                </a:solidFill>
                <a:latin typeface="cmsy10" pitchFamily="34" charset="0"/>
                <a:sym typeface="Symbol" pitchFamily="18" charset="2"/>
              </a:rPr>
              <a:t>¸</a:t>
            </a:r>
            <a:r>
              <a:rPr lang="en-US" sz="2400">
                <a:solidFill>
                  <a:schemeClr val="tx2"/>
                </a:solidFill>
                <a:latin typeface="Comic Sans MS" pitchFamily="66" charset="0"/>
              </a:rPr>
              <a:t> d-k</a:t>
            </a:r>
            <a:r>
              <a:rPr lang="en-US" sz="2400">
                <a:latin typeface="Comic Sans MS" pitchFamily="66" charset="0"/>
              </a:rPr>
              <a:t>.</a:t>
            </a:r>
          </a:p>
          <a:p>
            <a:pPr>
              <a:lnSpc>
                <a:spcPct val="90000"/>
              </a:lnSpc>
              <a:buFont typeface="Wingdings" pitchFamily="2" charset="2"/>
              <a:buNone/>
            </a:pPr>
            <a:endParaRPr lang="en-US" sz="2400">
              <a:latin typeface="Comic Sans MS" pitchFamily="66" charset="0"/>
            </a:endParaRPr>
          </a:p>
          <a:p>
            <a:pPr>
              <a:lnSpc>
                <a:spcPct val="90000"/>
              </a:lnSpc>
              <a:buFont typeface="Wingdings" pitchFamily="2" charset="2"/>
              <a:buNone/>
            </a:pPr>
            <a:r>
              <a:rPr lang="en-US" sz="2400">
                <a:latin typeface="Comic Sans MS" pitchFamily="66" charset="0"/>
              </a:rPr>
              <a:t>(based on [Harper, 64])</a:t>
            </a:r>
          </a:p>
          <a:p>
            <a:pPr>
              <a:lnSpc>
                <a:spcPct val="90000"/>
              </a:lnSpc>
              <a:buFont typeface="Wingdings" pitchFamily="2" charset="2"/>
              <a:buNone/>
            </a:pPr>
            <a:endParaRPr lang="en-US" sz="2400">
              <a:latin typeface="Comic Sans MS" pitchFamily="66" charset="0"/>
            </a:endParaRPr>
          </a:p>
          <a:p>
            <a:pPr>
              <a:lnSpc>
                <a:spcPct val="90000"/>
              </a:lnSpc>
              <a:buFont typeface="Wingdings" pitchFamily="2" charset="2"/>
              <a:buNone/>
            </a:pPr>
            <a:r>
              <a:rPr lang="en-US" sz="2400">
                <a:latin typeface="Comic Sans MS" pitchFamily="66" charset="0"/>
              </a:rPr>
              <a:t>Hence, for </a:t>
            </a:r>
            <a:r>
              <a:rPr lang="en-US" sz="2400">
                <a:solidFill>
                  <a:schemeClr val="tx2"/>
                </a:solidFill>
                <a:latin typeface="Comic Sans MS" pitchFamily="66" charset="0"/>
              </a:rPr>
              <a:t>k</a:t>
            </a:r>
            <a:r>
              <a:rPr lang="en-US" sz="2400">
                <a:solidFill>
                  <a:schemeClr val="tx2"/>
                </a:solidFill>
                <a:latin typeface="cmsy10" pitchFamily="34" charset="0"/>
              </a:rPr>
              <a:t>»</a:t>
            </a:r>
            <a:r>
              <a:rPr lang="en-US" sz="2400">
                <a:solidFill>
                  <a:schemeClr val="tx2"/>
                </a:solidFill>
                <a:latin typeface="Comic Sans MS" pitchFamily="66" charset="0"/>
              </a:rPr>
              <a:t> </a:t>
            </a:r>
            <a:r>
              <a:rPr lang="en-US" sz="2400">
                <a:solidFill>
                  <a:schemeClr val="tx2"/>
                </a:solidFill>
                <a:latin typeface="Symbol" pitchFamily="18" charset="2"/>
                <a:sym typeface="Symbol" pitchFamily="18" charset="2"/>
              </a:rPr>
              <a:t></a:t>
            </a:r>
            <a:r>
              <a:rPr lang="en-US" sz="2400">
                <a:solidFill>
                  <a:schemeClr val="tx2"/>
                </a:solidFill>
                <a:latin typeface="Comic Sans MS" pitchFamily="66" charset="0"/>
              </a:rPr>
              <a:t> d</a:t>
            </a:r>
            <a:r>
              <a:rPr lang="en-US" sz="2400">
                <a:latin typeface="Comic Sans MS" pitchFamily="66" charset="0"/>
              </a:rPr>
              <a:t>, </a:t>
            </a:r>
          </a:p>
          <a:p>
            <a:pPr>
              <a:lnSpc>
                <a:spcPct val="90000"/>
              </a:lnSpc>
              <a:buFont typeface="Wingdings" pitchFamily="2" charset="2"/>
              <a:buNone/>
            </a:pPr>
            <a:r>
              <a:rPr lang="en-US" sz="2400">
                <a:latin typeface="Comic Sans MS" pitchFamily="66" charset="0"/>
              </a:rPr>
              <a:t>Thresholds: </a:t>
            </a:r>
          </a:p>
          <a:p>
            <a:pPr>
              <a:lnSpc>
                <a:spcPct val="90000"/>
              </a:lnSpc>
              <a:buFont typeface="Wingdings" pitchFamily="2" charset="2"/>
              <a:buNone/>
            </a:pPr>
            <a:r>
              <a:rPr lang="en-US" sz="2400">
                <a:latin typeface="Comic Sans MS" pitchFamily="66" charset="0"/>
              </a:rPr>
              <a:t>	exponential survival time if </a:t>
            </a:r>
            <a:r>
              <a:rPr lang="en-US" sz="2400">
                <a:solidFill>
                  <a:schemeClr val="tx2"/>
                </a:solidFill>
                <a:latin typeface="Symbol" pitchFamily="18" charset="2"/>
                <a:sym typeface="Symbol" pitchFamily="18" charset="2"/>
              </a:rPr>
              <a:t></a:t>
            </a:r>
            <a:r>
              <a:rPr lang="en-US" sz="2400">
                <a:solidFill>
                  <a:schemeClr val="tx2"/>
                </a:solidFill>
                <a:latin typeface="Comic Sans MS" pitchFamily="66" charset="0"/>
              </a:rPr>
              <a:t>/</a:t>
            </a:r>
            <a:r>
              <a:rPr lang="en-US" sz="2400">
                <a:solidFill>
                  <a:schemeClr val="tx2"/>
                </a:solidFill>
                <a:latin typeface="Symbol" pitchFamily="18" charset="2"/>
                <a:sym typeface="Symbol" pitchFamily="18" charset="2"/>
              </a:rPr>
              <a:t> </a:t>
            </a:r>
            <a:r>
              <a:rPr lang="en-US" sz="2400">
                <a:solidFill>
                  <a:schemeClr val="tx2"/>
                </a:solidFill>
                <a:latin typeface="Comic Sans MS" pitchFamily="66" charset="0"/>
              </a:rPr>
              <a:t>&gt; 1/[d(1-</a:t>
            </a:r>
            <a:r>
              <a:rPr lang="en-US" sz="2400">
                <a:solidFill>
                  <a:schemeClr val="tx2"/>
                </a:solidFill>
                <a:latin typeface="Symbol" pitchFamily="18" charset="2"/>
                <a:sym typeface="Symbol" pitchFamily="18" charset="2"/>
              </a:rPr>
              <a:t></a:t>
            </a:r>
            <a:r>
              <a:rPr lang="en-US" sz="2400">
                <a:solidFill>
                  <a:schemeClr val="tx2"/>
                </a:solidFill>
                <a:latin typeface="Comic Sans MS" pitchFamily="66" charset="0"/>
              </a:rPr>
              <a:t>)]</a:t>
            </a:r>
            <a:r>
              <a:rPr lang="en-US" sz="2400">
                <a:latin typeface="Comic Sans MS" pitchFamily="66" charset="0"/>
              </a:rPr>
              <a:t> ,</a:t>
            </a:r>
          </a:p>
          <a:p>
            <a:pPr>
              <a:lnSpc>
                <a:spcPct val="90000"/>
              </a:lnSpc>
              <a:buFont typeface="Wingdings" pitchFamily="2" charset="2"/>
              <a:buNone/>
            </a:pPr>
            <a:r>
              <a:rPr lang="en-US" sz="2400">
                <a:latin typeface="Comic Sans MS" pitchFamily="66" charset="0"/>
              </a:rPr>
              <a:t>	fast extinction  if </a:t>
            </a:r>
            <a:r>
              <a:rPr lang="en-US" sz="2400">
                <a:solidFill>
                  <a:schemeClr val="tx2"/>
                </a:solidFill>
                <a:latin typeface="Symbol" pitchFamily="18" charset="2"/>
                <a:sym typeface="Symbol" pitchFamily="18" charset="2"/>
              </a:rPr>
              <a:t></a:t>
            </a:r>
            <a:r>
              <a:rPr lang="en-US" sz="2400">
                <a:solidFill>
                  <a:schemeClr val="tx2"/>
                </a:solidFill>
                <a:latin typeface="Comic Sans MS" pitchFamily="66" charset="0"/>
              </a:rPr>
              <a:t>/</a:t>
            </a:r>
            <a:r>
              <a:rPr lang="en-US" sz="2400">
                <a:solidFill>
                  <a:schemeClr val="tx2"/>
                </a:solidFill>
                <a:latin typeface="Symbol" pitchFamily="18" charset="2"/>
                <a:sym typeface="Symbol" pitchFamily="18" charset="2"/>
              </a:rPr>
              <a:t></a:t>
            </a:r>
            <a:r>
              <a:rPr lang="en-US" sz="2400">
                <a:solidFill>
                  <a:schemeClr val="tx2"/>
                </a:solidFill>
                <a:latin typeface="Comic Sans MS" pitchFamily="66" charset="0"/>
              </a:rPr>
              <a:t> &lt; 1/d</a:t>
            </a:r>
            <a:r>
              <a:rPr lang="en-US" sz="2400">
                <a:latin typeface="Comic Sans MS" pitchFamily="66" charset="0"/>
              </a:rPr>
              <a:t> .</a:t>
            </a:r>
          </a:p>
          <a:p>
            <a:pPr>
              <a:lnSpc>
                <a:spcPct val="90000"/>
              </a:lnSpc>
              <a:buFont typeface="Wingdings" pitchFamily="2" charset="2"/>
              <a:buNone/>
            </a:pPr>
            <a:endParaRPr lang="en-US" sz="2400">
              <a:latin typeface="Comic Sans MS" pitchFamily="66" charset="0"/>
            </a:endParaRPr>
          </a:p>
          <a:p>
            <a:pPr>
              <a:lnSpc>
                <a:spcPct val="90000"/>
              </a:lnSpc>
              <a:buFont typeface="Wingdings" pitchFamily="2" charset="2"/>
              <a:buNone/>
            </a:pPr>
            <a:endParaRPr lang="en-GB" sz="2400">
              <a:latin typeface="Comic Sans MS" pitchFamily="66" charset="0"/>
            </a:endParaRPr>
          </a:p>
        </p:txBody>
      </p:sp>
      <p:sp>
        <p:nvSpPr>
          <p:cNvPr id="193540" name="AutoShape 4"/>
          <p:cNvSpPr>
            <a:spLocks noChangeArrowheads="1"/>
          </p:cNvSpPr>
          <p:nvPr/>
        </p:nvSpPr>
        <p:spPr bwMode="auto">
          <a:xfrm>
            <a:off x="7740650" y="2133600"/>
            <a:ext cx="287338" cy="287338"/>
          </a:xfrm>
          <a:prstGeom prst="octagon">
            <a:avLst>
              <a:gd name="adj" fmla="val 29287"/>
            </a:avLst>
          </a:prstGeom>
          <a:solidFill>
            <a:srgbClr val="00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193541" name="AutoShape 5"/>
          <p:cNvSpPr>
            <a:spLocks noChangeArrowheads="1"/>
          </p:cNvSpPr>
          <p:nvPr/>
        </p:nvSpPr>
        <p:spPr bwMode="auto">
          <a:xfrm>
            <a:off x="7740650" y="2781300"/>
            <a:ext cx="287338" cy="287338"/>
          </a:xfrm>
          <a:prstGeom prst="octagon">
            <a:avLst>
              <a:gd name="adj" fmla="val 29287"/>
            </a:avLst>
          </a:prstGeom>
          <a:solidFill>
            <a:srgbClr val="00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193542" name="AutoShape 6"/>
          <p:cNvSpPr>
            <a:spLocks noChangeArrowheads="1"/>
          </p:cNvSpPr>
          <p:nvPr/>
        </p:nvSpPr>
        <p:spPr bwMode="auto">
          <a:xfrm>
            <a:off x="6877050" y="2133600"/>
            <a:ext cx="287338" cy="287338"/>
          </a:xfrm>
          <a:prstGeom prst="octagon">
            <a:avLst>
              <a:gd name="adj" fmla="val 29287"/>
            </a:avLst>
          </a:prstGeom>
          <a:solidFill>
            <a:srgbClr val="00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193543" name="AutoShape 7"/>
          <p:cNvSpPr>
            <a:spLocks noChangeArrowheads="1"/>
          </p:cNvSpPr>
          <p:nvPr/>
        </p:nvSpPr>
        <p:spPr bwMode="auto">
          <a:xfrm>
            <a:off x="6877050" y="2781300"/>
            <a:ext cx="287338" cy="287338"/>
          </a:xfrm>
          <a:prstGeom prst="octagon">
            <a:avLst>
              <a:gd name="adj" fmla="val 29287"/>
            </a:avLst>
          </a:prstGeom>
          <a:solidFill>
            <a:srgbClr val="00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cxnSp>
        <p:nvCxnSpPr>
          <p:cNvPr id="193544" name="AutoShape 8"/>
          <p:cNvCxnSpPr>
            <a:cxnSpLocks noChangeShapeType="1"/>
            <a:stCxn id="193540" idx="2"/>
            <a:endCxn id="193541" idx="0"/>
          </p:cNvCxnSpPr>
          <p:nvPr/>
        </p:nvCxnSpPr>
        <p:spPr bwMode="auto">
          <a:xfrm>
            <a:off x="7885113" y="2420938"/>
            <a:ext cx="0" cy="360362"/>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3545" name="AutoShape 9"/>
          <p:cNvCxnSpPr>
            <a:cxnSpLocks noChangeShapeType="1"/>
            <a:stCxn id="193542" idx="2"/>
            <a:endCxn id="193543" idx="0"/>
          </p:cNvCxnSpPr>
          <p:nvPr/>
        </p:nvCxnSpPr>
        <p:spPr bwMode="auto">
          <a:xfrm>
            <a:off x="7021513" y="2420938"/>
            <a:ext cx="0" cy="360362"/>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3546" name="AutoShape 10"/>
          <p:cNvCxnSpPr>
            <a:cxnSpLocks noChangeShapeType="1"/>
            <a:stCxn id="193542" idx="3"/>
            <a:endCxn id="193540" idx="1"/>
          </p:cNvCxnSpPr>
          <p:nvPr/>
        </p:nvCxnSpPr>
        <p:spPr bwMode="auto">
          <a:xfrm>
            <a:off x="7164388" y="2278063"/>
            <a:ext cx="576262" cy="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3547" name="AutoShape 11"/>
          <p:cNvCxnSpPr>
            <a:cxnSpLocks noChangeShapeType="1"/>
            <a:stCxn id="193543" idx="3"/>
            <a:endCxn id="193541" idx="1"/>
          </p:cNvCxnSpPr>
          <p:nvPr/>
        </p:nvCxnSpPr>
        <p:spPr bwMode="auto">
          <a:xfrm>
            <a:off x="7164388" y="2925763"/>
            <a:ext cx="576262" cy="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93548" name="AutoShape 12"/>
          <p:cNvSpPr>
            <a:spLocks noChangeArrowheads="1"/>
          </p:cNvSpPr>
          <p:nvPr/>
        </p:nvSpPr>
        <p:spPr bwMode="auto">
          <a:xfrm>
            <a:off x="8172450" y="1700213"/>
            <a:ext cx="287338" cy="287337"/>
          </a:xfrm>
          <a:prstGeom prst="octagon">
            <a:avLst>
              <a:gd name="adj" fmla="val 29287"/>
            </a:avLst>
          </a:prstGeom>
          <a:solidFill>
            <a:srgbClr val="00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193549" name="AutoShape 13"/>
          <p:cNvSpPr>
            <a:spLocks noChangeArrowheads="1"/>
          </p:cNvSpPr>
          <p:nvPr/>
        </p:nvSpPr>
        <p:spPr bwMode="auto">
          <a:xfrm>
            <a:off x="8172450" y="2347913"/>
            <a:ext cx="287338" cy="287337"/>
          </a:xfrm>
          <a:prstGeom prst="octagon">
            <a:avLst>
              <a:gd name="adj" fmla="val 29287"/>
            </a:avLst>
          </a:prstGeom>
          <a:solidFill>
            <a:srgbClr val="00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193550" name="AutoShape 14"/>
          <p:cNvSpPr>
            <a:spLocks noChangeArrowheads="1"/>
          </p:cNvSpPr>
          <p:nvPr/>
        </p:nvSpPr>
        <p:spPr bwMode="auto">
          <a:xfrm>
            <a:off x="7308850" y="1700213"/>
            <a:ext cx="287338" cy="287337"/>
          </a:xfrm>
          <a:prstGeom prst="octagon">
            <a:avLst>
              <a:gd name="adj" fmla="val 29287"/>
            </a:avLst>
          </a:prstGeom>
          <a:solidFill>
            <a:srgbClr val="00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193551" name="AutoShape 15"/>
          <p:cNvSpPr>
            <a:spLocks noChangeArrowheads="1"/>
          </p:cNvSpPr>
          <p:nvPr/>
        </p:nvSpPr>
        <p:spPr bwMode="auto">
          <a:xfrm>
            <a:off x="7308850" y="2347913"/>
            <a:ext cx="287338" cy="287337"/>
          </a:xfrm>
          <a:prstGeom prst="octagon">
            <a:avLst>
              <a:gd name="adj" fmla="val 29287"/>
            </a:avLst>
          </a:prstGeom>
          <a:solidFill>
            <a:srgbClr val="00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cxnSp>
        <p:nvCxnSpPr>
          <p:cNvPr id="193552" name="AutoShape 16"/>
          <p:cNvCxnSpPr>
            <a:cxnSpLocks noChangeShapeType="1"/>
            <a:stCxn id="193548" idx="2"/>
            <a:endCxn id="193549" idx="0"/>
          </p:cNvCxnSpPr>
          <p:nvPr/>
        </p:nvCxnSpPr>
        <p:spPr bwMode="auto">
          <a:xfrm>
            <a:off x="8316913" y="1987550"/>
            <a:ext cx="0" cy="360363"/>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3553" name="AutoShape 17"/>
          <p:cNvCxnSpPr>
            <a:cxnSpLocks noChangeShapeType="1"/>
            <a:stCxn id="193550" idx="2"/>
            <a:endCxn id="193551" idx="0"/>
          </p:cNvCxnSpPr>
          <p:nvPr/>
        </p:nvCxnSpPr>
        <p:spPr bwMode="auto">
          <a:xfrm>
            <a:off x="7453313" y="1987550"/>
            <a:ext cx="0" cy="360363"/>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3554" name="AutoShape 18"/>
          <p:cNvCxnSpPr>
            <a:cxnSpLocks noChangeShapeType="1"/>
            <a:stCxn id="193550" idx="3"/>
            <a:endCxn id="193548" idx="1"/>
          </p:cNvCxnSpPr>
          <p:nvPr/>
        </p:nvCxnSpPr>
        <p:spPr bwMode="auto">
          <a:xfrm>
            <a:off x="7596188" y="1844675"/>
            <a:ext cx="576262" cy="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3555" name="AutoShape 19"/>
          <p:cNvCxnSpPr>
            <a:cxnSpLocks noChangeShapeType="1"/>
            <a:stCxn id="193551" idx="3"/>
            <a:endCxn id="193549" idx="1"/>
          </p:cNvCxnSpPr>
          <p:nvPr/>
        </p:nvCxnSpPr>
        <p:spPr bwMode="auto">
          <a:xfrm>
            <a:off x="7596188" y="2492375"/>
            <a:ext cx="576262" cy="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3556" name="AutoShape 20"/>
          <p:cNvCxnSpPr>
            <a:cxnSpLocks noChangeShapeType="1"/>
            <a:endCxn id="193542" idx="0"/>
          </p:cNvCxnSpPr>
          <p:nvPr/>
        </p:nvCxnSpPr>
        <p:spPr bwMode="auto">
          <a:xfrm flipH="1">
            <a:off x="7021513" y="1916113"/>
            <a:ext cx="287337" cy="217487"/>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3557" name="AutoShape 21"/>
          <p:cNvCxnSpPr>
            <a:cxnSpLocks noChangeShapeType="1"/>
            <a:stCxn id="193551" idx="2"/>
            <a:endCxn id="193543" idx="3"/>
          </p:cNvCxnSpPr>
          <p:nvPr/>
        </p:nvCxnSpPr>
        <p:spPr bwMode="auto">
          <a:xfrm flipH="1">
            <a:off x="7164388" y="2635250"/>
            <a:ext cx="288925" cy="290513"/>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3558" name="AutoShape 22"/>
          <p:cNvCxnSpPr>
            <a:cxnSpLocks noChangeShapeType="1"/>
            <a:stCxn id="193548" idx="1"/>
            <a:endCxn id="193540" idx="0"/>
          </p:cNvCxnSpPr>
          <p:nvPr/>
        </p:nvCxnSpPr>
        <p:spPr bwMode="auto">
          <a:xfrm flipH="1">
            <a:off x="7885113" y="1844675"/>
            <a:ext cx="287337" cy="288925"/>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3559" name="AutoShape 23"/>
          <p:cNvCxnSpPr>
            <a:cxnSpLocks noChangeShapeType="1"/>
            <a:stCxn id="193549" idx="2"/>
            <a:endCxn id="193541" idx="3"/>
          </p:cNvCxnSpPr>
          <p:nvPr/>
        </p:nvCxnSpPr>
        <p:spPr bwMode="auto">
          <a:xfrm flipH="1">
            <a:off x="8027988" y="2635250"/>
            <a:ext cx="288925" cy="290513"/>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2"/>
          <p:cNvSpPr>
            <a:spLocks noGrp="1" noChangeArrowheads="1"/>
          </p:cNvSpPr>
          <p:nvPr>
            <p:ph type="title"/>
          </p:nvPr>
        </p:nvSpPr>
        <p:spPr/>
        <p:txBody>
          <a:bodyPr/>
          <a:lstStyle/>
          <a:p>
            <a:r>
              <a:rPr lang="en-GB">
                <a:latin typeface="Comic Sans MS" pitchFamily="66" charset="0"/>
              </a:rPr>
              <a:t>Power-law random graph</a:t>
            </a:r>
            <a:endParaRPr lang="en-GB" baseline="30000">
              <a:latin typeface="Comic Sans MS" pitchFamily="66" charset="0"/>
            </a:endParaRPr>
          </a:p>
        </p:txBody>
      </p:sp>
      <p:sp>
        <p:nvSpPr>
          <p:cNvPr id="194563" name="Rectangle 3"/>
          <p:cNvSpPr>
            <a:spLocks noGrp="1" noChangeArrowheads="1"/>
          </p:cNvSpPr>
          <p:nvPr>
            <p:ph type="body" sz="half" idx="1"/>
          </p:nvPr>
        </p:nvSpPr>
        <p:spPr>
          <a:xfrm>
            <a:off x="495300" y="1752600"/>
            <a:ext cx="8253413" cy="4340225"/>
          </a:xfrm>
          <a:noFill/>
        </p:spPr>
        <p:txBody>
          <a:bodyPr/>
          <a:lstStyle/>
          <a:p>
            <a:pPr>
              <a:lnSpc>
                <a:spcPct val="90000"/>
              </a:lnSpc>
              <a:buFont typeface="Wingdings" pitchFamily="2" charset="2"/>
              <a:buNone/>
            </a:pPr>
            <a:r>
              <a:rPr lang="en-US" sz="2400">
                <a:latin typeface="Comic Sans MS" pitchFamily="66" charset="0"/>
              </a:rPr>
              <a:t>Power-law graph with exponent </a:t>
            </a:r>
            <a:r>
              <a:rPr lang="en-US" sz="2400">
                <a:solidFill>
                  <a:schemeClr val="tx2"/>
                </a:solidFill>
                <a:latin typeface="Symbol" pitchFamily="18" charset="2"/>
                <a:sym typeface="Symbol" pitchFamily="18" charset="2"/>
              </a:rPr>
              <a:t></a:t>
            </a:r>
            <a:r>
              <a:rPr lang="en-US" sz="2400">
                <a:latin typeface="Comic Sans MS" pitchFamily="66" charset="0"/>
              </a:rPr>
              <a:t>: </a:t>
            </a:r>
          </a:p>
          <a:p>
            <a:pPr>
              <a:lnSpc>
                <a:spcPct val="90000"/>
              </a:lnSpc>
              <a:buFont typeface="Wingdings" pitchFamily="2" charset="2"/>
              <a:buNone/>
            </a:pPr>
            <a:r>
              <a:rPr lang="en-US" sz="2400">
                <a:latin typeface="Comic Sans MS" pitchFamily="66" charset="0"/>
              </a:rPr>
              <a:t>graph s. t. number of  degree</a:t>
            </a:r>
            <a:r>
              <a:rPr lang="en-US" sz="2400">
                <a:solidFill>
                  <a:schemeClr val="tx2"/>
                </a:solidFill>
                <a:latin typeface="Comic Sans MS" pitchFamily="66" charset="0"/>
              </a:rPr>
              <a:t> k</a:t>
            </a:r>
            <a:r>
              <a:rPr lang="en-US" sz="2400">
                <a:solidFill>
                  <a:schemeClr val="hlink"/>
                </a:solidFill>
                <a:latin typeface="Comic Sans MS" pitchFamily="66" charset="0"/>
              </a:rPr>
              <a:t> </a:t>
            </a:r>
            <a:r>
              <a:rPr lang="en-US" sz="2400">
                <a:latin typeface="Comic Sans MS" pitchFamily="66" charset="0"/>
              </a:rPr>
              <a:t>vertices prop. to </a:t>
            </a:r>
            <a:r>
              <a:rPr lang="en-US" sz="2400">
                <a:solidFill>
                  <a:schemeClr val="tx2"/>
                </a:solidFill>
                <a:latin typeface="Comic Sans MS" pitchFamily="66" charset="0"/>
              </a:rPr>
              <a:t>k</a:t>
            </a:r>
            <a:r>
              <a:rPr lang="en-US" sz="2400" baseline="30000">
                <a:solidFill>
                  <a:schemeClr val="tx2"/>
                </a:solidFill>
                <a:latin typeface="Comic Sans MS" pitchFamily="66" charset="0"/>
              </a:rPr>
              <a:t>-</a:t>
            </a:r>
            <a:r>
              <a:rPr lang="en-US" sz="2400" baseline="30000">
                <a:solidFill>
                  <a:schemeClr val="tx2"/>
                </a:solidFill>
                <a:latin typeface="Symbol" pitchFamily="18" charset="2"/>
              </a:rPr>
              <a:t></a:t>
            </a:r>
            <a:r>
              <a:rPr lang="en-US" sz="2400">
                <a:latin typeface="Comic Sans MS" pitchFamily="66" charset="0"/>
              </a:rPr>
              <a:t> .</a:t>
            </a:r>
          </a:p>
          <a:p>
            <a:pPr>
              <a:lnSpc>
                <a:spcPct val="90000"/>
              </a:lnSpc>
              <a:buFont typeface="Wingdings" pitchFamily="2" charset="2"/>
              <a:buNone/>
            </a:pPr>
            <a:endParaRPr lang="en-US" sz="2400">
              <a:latin typeface="Comic Sans MS" pitchFamily="66" charset="0"/>
            </a:endParaRPr>
          </a:p>
          <a:p>
            <a:pPr>
              <a:lnSpc>
                <a:spcPct val="90000"/>
              </a:lnSpc>
              <a:buFont typeface="Wingdings" pitchFamily="2" charset="2"/>
              <a:buNone/>
            </a:pPr>
            <a:r>
              <a:rPr lang="en-US" sz="2400">
                <a:latin typeface="Comic Sans MS" pitchFamily="66" charset="0"/>
              </a:rPr>
              <a:t>E.g. [Faloutsos</a:t>
            </a:r>
            <a:r>
              <a:rPr lang="en-US" sz="2400" baseline="30000">
                <a:latin typeface="Comic Sans MS" pitchFamily="66" charset="0"/>
              </a:rPr>
              <a:t>3</a:t>
            </a:r>
            <a:r>
              <a:rPr lang="en-US" sz="2400">
                <a:latin typeface="Comic Sans MS" pitchFamily="66" charset="0"/>
              </a:rPr>
              <a:t>,99], Internet AS graph with </a:t>
            </a:r>
            <a:r>
              <a:rPr lang="en-US" sz="2400">
                <a:solidFill>
                  <a:schemeClr val="tx2"/>
                </a:solidFill>
                <a:latin typeface="Symbol" pitchFamily="18" charset="2"/>
                <a:sym typeface="Symbol" pitchFamily="18" charset="2"/>
              </a:rPr>
              <a:t></a:t>
            </a:r>
            <a:r>
              <a:rPr lang="en-US" sz="2400">
                <a:latin typeface="Comic Sans MS" pitchFamily="66" charset="0"/>
              </a:rPr>
              <a:t> </a:t>
            </a:r>
            <a:r>
              <a:rPr lang="en-US" sz="2400">
                <a:solidFill>
                  <a:schemeClr val="tx2"/>
                </a:solidFill>
                <a:latin typeface="Comic Sans MS" pitchFamily="66" charset="0"/>
              </a:rPr>
              <a:t>= 2.1</a:t>
            </a:r>
            <a:endParaRPr lang="en-US" sz="2400">
              <a:solidFill>
                <a:schemeClr val="tx2"/>
              </a:solidFill>
              <a:latin typeface="cmsy10" pitchFamily="34" charset="0"/>
            </a:endParaRPr>
          </a:p>
          <a:p>
            <a:pPr>
              <a:lnSpc>
                <a:spcPct val="90000"/>
              </a:lnSpc>
              <a:buFont typeface="Wingdings" pitchFamily="2" charset="2"/>
              <a:buNone/>
            </a:pPr>
            <a:endParaRPr lang="en-US" sz="2400">
              <a:latin typeface="cmsy10" pitchFamily="34" charset="0"/>
            </a:endParaRPr>
          </a:p>
          <a:p>
            <a:pPr>
              <a:lnSpc>
                <a:spcPct val="90000"/>
              </a:lnSpc>
              <a:buFont typeface="Wingdings" pitchFamily="2" charset="2"/>
              <a:buNone/>
            </a:pPr>
            <a:r>
              <a:rPr lang="en-US" sz="2400">
                <a:latin typeface="Comic Sans MS" pitchFamily="66" charset="0"/>
              </a:rPr>
              <a:t>PLRG according to Fan Chung et al.:</a:t>
            </a:r>
          </a:p>
          <a:p>
            <a:pPr>
              <a:lnSpc>
                <a:spcPct val="90000"/>
              </a:lnSpc>
              <a:buFont typeface="Wingdings" pitchFamily="2" charset="2"/>
              <a:buNone/>
            </a:pPr>
            <a:endParaRPr lang="en-US" sz="2400">
              <a:latin typeface="Comic Sans MS" pitchFamily="66" charset="0"/>
            </a:endParaRPr>
          </a:p>
          <a:p>
            <a:pPr>
              <a:lnSpc>
                <a:spcPct val="90000"/>
              </a:lnSpc>
            </a:pPr>
            <a:r>
              <a:rPr lang="en-US" sz="2400">
                <a:latin typeface="Comic Sans MS" pitchFamily="66" charset="0"/>
              </a:rPr>
              <a:t>Random graph with expected degrees </a:t>
            </a:r>
            <a:r>
              <a:rPr lang="en-US" sz="2400">
                <a:solidFill>
                  <a:schemeClr val="tx2"/>
                </a:solidFill>
                <a:latin typeface="Comic Sans MS" pitchFamily="66" charset="0"/>
              </a:rPr>
              <a:t>w</a:t>
            </a:r>
            <a:r>
              <a:rPr lang="en-US" sz="2400" baseline="-25000">
                <a:solidFill>
                  <a:schemeClr val="tx2"/>
                </a:solidFill>
                <a:latin typeface="Comic Sans MS" pitchFamily="66" charset="0"/>
              </a:rPr>
              <a:t>1</a:t>
            </a:r>
            <a:r>
              <a:rPr lang="en-US" sz="2400">
                <a:solidFill>
                  <a:schemeClr val="tx2"/>
                </a:solidFill>
                <a:latin typeface="Comic Sans MS" pitchFamily="66" charset="0"/>
              </a:rPr>
              <a:t>,…,w</a:t>
            </a:r>
            <a:r>
              <a:rPr lang="en-US" sz="2400" baseline="-25000">
                <a:solidFill>
                  <a:schemeClr val="tx2"/>
                </a:solidFill>
                <a:latin typeface="Comic Sans MS" pitchFamily="66" charset="0"/>
              </a:rPr>
              <a:t>n</a:t>
            </a:r>
            <a:r>
              <a:rPr lang="en-US" sz="2400" baseline="-25000">
                <a:latin typeface="Comic Sans MS" pitchFamily="66" charset="0"/>
              </a:rPr>
              <a:t> </a:t>
            </a:r>
            <a:r>
              <a:rPr lang="en-US" sz="2400">
                <a:latin typeface="Comic Sans MS" pitchFamily="66" charset="0"/>
              </a:rPr>
              <a:t>:</a:t>
            </a:r>
            <a:endParaRPr lang="en-US" sz="2400" baseline="-25000">
              <a:latin typeface="Comic Sans MS" pitchFamily="66" charset="0"/>
            </a:endParaRPr>
          </a:p>
          <a:p>
            <a:pPr>
              <a:lnSpc>
                <a:spcPct val="90000"/>
              </a:lnSpc>
              <a:buFont typeface="Wingdings" pitchFamily="2" charset="2"/>
              <a:buNone/>
            </a:pPr>
            <a:r>
              <a:rPr lang="en-US" sz="2400">
                <a:latin typeface="Comic Sans MS" pitchFamily="66" charset="0"/>
              </a:rPr>
              <a:t>		edge (i,j) present w.p. </a:t>
            </a:r>
            <a:r>
              <a:rPr lang="en-US" sz="2400">
                <a:solidFill>
                  <a:schemeClr val="tx2"/>
                </a:solidFill>
                <a:latin typeface="Comic Sans MS" pitchFamily="66" charset="0"/>
              </a:rPr>
              <a:t>w</a:t>
            </a:r>
            <a:r>
              <a:rPr lang="en-US" sz="2400" baseline="-25000">
                <a:solidFill>
                  <a:schemeClr val="tx2"/>
                </a:solidFill>
                <a:latin typeface="Comic Sans MS" pitchFamily="66" charset="0"/>
              </a:rPr>
              <a:t>i </a:t>
            </a:r>
            <a:r>
              <a:rPr lang="en-US" sz="2400">
                <a:solidFill>
                  <a:schemeClr val="tx2"/>
                </a:solidFill>
                <a:latin typeface="Comic Sans MS" pitchFamily="66" charset="0"/>
              </a:rPr>
              <a:t>w</a:t>
            </a:r>
            <a:r>
              <a:rPr lang="en-US" sz="2400" baseline="-25000">
                <a:solidFill>
                  <a:schemeClr val="tx2"/>
                </a:solidFill>
                <a:latin typeface="Comic Sans MS" pitchFamily="66" charset="0"/>
              </a:rPr>
              <a:t>j</a:t>
            </a:r>
            <a:r>
              <a:rPr lang="en-US" sz="2400">
                <a:solidFill>
                  <a:schemeClr val="tx2"/>
                </a:solidFill>
                <a:latin typeface="Comic Sans MS" pitchFamily="66" charset="0"/>
              </a:rPr>
              <a:t>/</a:t>
            </a:r>
            <a:r>
              <a:rPr lang="en-US" sz="2400">
                <a:solidFill>
                  <a:schemeClr val="tx2"/>
                </a:solidFill>
                <a:latin typeface="Symbol" pitchFamily="18" charset="2"/>
                <a:sym typeface="Symbol" pitchFamily="18" charset="2"/>
              </a:rPr>
              <a:t></a:t>
            </a:r>
            <a:r>
              <a:rPr lang="en-US" sz="2400" baseline="-25000">
                <a:solidFill>
                  <a:schemeClr val="tx2"/>
                </a:solidFill>
                <a:latin typeface="Comic Sans MS" pitchFamily="66" charset="0"/>
                <a:sym typeface="Symbol" pitchFamily="18" charset="2"/>
              </a:rPr>
              <a:t>k</a:t>
            </a:r>
            <a:r>
              <a:rPr lang="en-US" sz="2400">
                <a:solidFill>
                  <a:schemeClr val="tx2"/>
                </a:solidFill>
                <a:latin typeface="Comic Sans MS" pitchFamily="66" charset="0"/>
              </a:rPr>
              <a:t> w</a:t>
            </a:r>
            <a:r>
              <a:rPr lang="en-US" sz="2400" baseline="-25000">
                <a:solidFill>
                  <a:schemeClr val="tx2"/>
                </a:solidFill>
                <a:latin typeface="Comic Sans MS" pitchFamily="66" charset="0"/>
              </a:rPr>
              <a:t>k</a:t>
            </a:r>
          </a:p>
          <a:p>
            <a:pPr>
              <a:lnSpc>
                <a:spcPct val="90000"/>
              </a:lnSpc>
              <a:buFont typeface="Wingdings" pitchFamily="2" charset="2"/>
              <a:buNone/>
            </a:pPr>
            <a:endParaRPr lang="en-US" sz="2400" baseline="-25000">
              <a:solidFill>
                <a:schemeClr val="hlink"/>
              </a:solidFill>
              <a:latin typeface="Comic Sans MS" pitchFamily="66" charset="0"/>
            </a:endParaRPr>
          </a:p>
          <a:p>
            <a:pPr>
              <a:lnSpc>
                <a:spcPct val="90000"/>
              </a:lnSpc>
            </a:pPr>
            <a:r>
              <a:rPr lang="en-US" sz="2400">
                <a:latin typeface="Comic Sans MS" pitchFamily="66" charset="0"/>
              </a:rPr>
              <a:t>Particular choice: </a:t>
            </a:r>
            <a:r>
              <a:rPr lang="en-US" sz="2400">
                <a:solidFill>
                  <a:schemeClr val="tx2"/>
                </a:solidFill>
                <a:latin typeface="Comic Sans MS" pitchFamily="66" charset="0"/>
              </a:rPr>
              <a:t>w</a:t>
            </a:r>
            <a:r>
              <a:rPr lang="en-US" sz="2400" baseline="-25000">
                <a:solidFill>
                  <a:schemeClr val="tx2"/>
                </a:solidFill>
                <a:latin typeface="Comic Sans MS" pitchFamily="66" charset="0"/>
              </a:rPr>
              <a:t>i</a:t>
            </a:r>
            <a:r>
              <a:rPr lang="en-US" sz="2400">
                <a:solidFill>
                  <a:schemeClr val="tx2"/>
                </a:solidFill>
                <a:latin typeface="Comic Sans MS" pitchFamily="66" charset="0"/>
              </a:rPr>
              <a:t> = c</a:t>
            </a:r>
            <a:r>
              <a:rPr lang="en-US" sz="2400" baseline="-25000">
                <a:solidFill>
                  <a:schemeClr val="tx2"/>
                </a:solidFill>
                <a:latin typeface="Comic Sans MS" pitchFamily="66" charset="0"/>
              </a:rPr>
              <a:t>1</a:t>
            </a:r>
            <a:r>
              <a:rPr lang="en-US" sz="2400">
                <a:solidFill>
                  <a:schemeClr val="tx2"/>
                </a:solidFill>
                <a:latin typeface="Comic Sans MS" pitchFamily="66" charset="0"/>
              </a:rPr>
              <a:t>(i+c</a:t>
            </a:r>
            <a:r>
              <a:rPr lang="en-US" sz="2400" baseline="-25000">
                <a:solidFill>
                  <a:schemeClr val="tx2"/>
                </a:solidFill>
                <a:latin typeface="Comic Sans MS" pitchFamily="66" charset="0"/>
              </a:rPr>
              <a:t>2</a:t>
            </a:r>
            <a:r>
              <a:rPr lang="en-US" sz="2400">
                <a:solidFill>
                  <a:schemeClr val="tx2"/>
                </a:solidFill>
                <a:latin typeface="Comic Sans MS" pitchFamily="66" charset="0"/>
              </a:rPr>
              <a:t>)</a:t>
            </a:r>
            <a:r>
              <a:rPr lang="en-US" sz="2400" baseline="15000">
                <a:solidFill>
                  <a:schemeClr val="tx2"/>
                </a:solidFill>
                <a:latin typeface="Comic Sans MS" pitchFamily="66" charset="0"/>
              </a:rPr>
              <a:t>-</a:t>
            </a:r>
            <a:r>
              <a:rPr lang="en-US" sz="2400" baseline="30000">
                <a:solidFill>
                  <a:schemeClr val="tx2"/>
                </a:solidFill>
                <a:latin typeface="Comic Sans MS" pitchFamily="66" charset="0"/>
              </a:rPr>
              <a:t>1/(</a:t>
            </a:r>
            <a:r>
              <a:rPr lang="en-US" sz="2400" baseline="30000">
                <a:solidFill>
                  <a:schemeClr val="tx2"/>
                </a:solidFill>
                <a:latin typeface="Symbol" pitchFamily="18" charset="2"/>
              </a:rPr>
              <a:t></a:t>
            </a:r>
            <a:r>
              <a:rPr lang="en-US" sz="2400" baseline="30000">
                <a:solidFill>
                  <a:schemeClr val="tx2"/>
                </a:solidFill>
                <a:latin typeface="Comic Sans MS" pitchFamily="66" charset="0"/>
              </a:rPr>
              <a:t> -1)</a:t>
            </a:r>
            <a:endParaRPr lang="en-US" sz="2400" baseline="-25000">
              <a:solidFill>
                <a:schemeClr val="tx2"/>
              </a:solidFill>
              <a:latin typeface="Comic Sans MS" pitchFamily="66" charset="0"/>
            </a:endParaRPr>
          </a:p>
          <a:p>
            <a:pPr>
              <a:lnSpc>
                <a:spcPct val="90000"/>
              </a:lnSpc>
            </a:pPr>
            <a:endParaRPr lang="en-US" sz="2400">
              <a:solidFill>
                <a:schemeClr val="hlink"/>
              </a:solidFill>
              <a:latin typeface="Comic Sans MS" pitchFamily="66" charset="0"/>
            </a:endParaRPr>
          </a:p>
          <a:p>
            <a:pPr>
              <a:lnSpc>
                <a:spcPct val="90000"/>
              </a:lnSpc>
              <a:buFont typeface="Wingdings" pitchFamily="2" charset="2"/>
              <a:buNone/>
            </a:pPr>
            <a:endParaRPr lang="en-US" sz="2400">
              <a:solidFill>
                <a:schemeClr val="hlink"/>
              </a:solidFill>
              <a:latin typeface="Comic Sans MS" pitchFamily="66" charset="0"/>
            </a:endParaRPr>
          </a:p>
          <a:p>
            <a:pPr>
              <a:lnSpc>
                <a:spcPct val="90000"/>
              </a:lnSpc>
              <a:buFont typeface="Wingdings" pitchFamily="2" charset="2"/>
              <a:buNone/>
            </a:pPr>
            <a:endParaRPr lang="en-GB" sz="2400">
              <a:latin typeface="Comic Sans MS" pitchFamily="66" charset="0"/>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2"/>
          <p:cNvSpPr>
            <a:spLocks noGrp="1" noChangeArrowheads="1"/>
          </p:cNvSpPr>
          <p:nvPr>
            <p:ph type="title"/>
          </p:nvPr>
        </p:nvSpPr>
        <p:spPr/>
        <p:txBody>
          <a:bodyPr/>
          <a:lstStyle/>
          <a:p>
            <a:r>
              <a:rPr lang="en-GB">
                <a:latin typeface="Comic Sans MS" pitchFamily="66" charset="0"/>
              </a:rPr>
              <a:t>Power-law random graph (2)</a:t>
            </a:r>
            <a:endParaRPr lang="en-GB" baseline="30000">
              <a:latin typeface="Comic Sans MS" pitchFamily="66" charset="0"/>
            </a:endParaRPr>
          </a:p>
        </p:txBody>
      </p:sp>
      <p:sp>
        <p:nvSpPr>
          <p:cNvPr id="195587" name="Rectangle 3"/>
          <p:cNvSpPr>
            <a:spLocks noGrp="1" noChangeArrowheads="1"/>
          </p:cNvSpPr>
          <p:nvPr>
            <p:ph type="body" sz="half" idx="1"/>
          </p:nvPr>
        </p:nvSpPr>
        <p:spPr>
          <a:xfrm>
            <a:off x="495300" y="1752600"/>
            <a:ext cx="8253413" cy="4340225"/>
          </a:xfrm>
          <a:noFill/>
        </p:spPr>
        <p:txBody>
          <a:bodyPr/>
          <a:lstStyle/>
          <a:p>
            <a:pPr>
              <a:buFont typeface="Wingdings" pitchFamily="2" charset="2"/>
              <a:buNone/>
            </a:pPr>
            <a:r>
              <a:rPr lang="en-US" sz="2400">
                <a:latin typeface="Comic Sans MS" pitchFamily="66" charset="0"/>
              </a:rPr>
              <a:t>Spectral radius of PLRG’s [Chung et al.,03]:</a:t>
            </a:r>
          </a:p>
          <a:p>
            <a:endParaRPr lang="en-US" sz="2400">
              <a:latin typeface="Comic Sans MS" pitchFamily="66" charset="0"/>
            </a:endParaRPr>
          </a:p>
          <a:p>
            <a:pPr>
              <a:buFont typeface="Wingdings" pitchFamily="2" charset="2"/>
              <a:buNone/>
            </a:pPr>
            <a:r>
              <a:rPr lang="en-US" sz="2400">
                <a:latin typeface="Comic Sans MS" pitchFamily="66" charset="0"/>
              </a:rPr>
              <a:t>Denote by </a:t>
            </a:r>
            <a:r>
              <a:rPr lang="en-US" sz="2400">
                <a:solidFill>
                  <a:schemeClr val="tx2"/>
                </a:solidFill>
                <a:latin typeface="Comic Sans MS" pitchFamily="66" charset="0"/>
              </a:rPr>
              <a:t>m</a:t>
            </a:r>
            <a:r>
              <a:rPr lang="en-US" sz="2400">
                <a:latin typeface="Comic Sans MS" pitchFamily="66" charset="0"/>
              </a:rPr>
              <a:t> max. expected degree </a:t>
            </a:r>
            <a:r>
              <a:rPr lang="en-US" sz="2400">
                <a:solidFill>
                  <a:schemeClr val="tx2"/>
                </a:solidFill>
                <a:latin typeface="Comic Sans MS" pitchFamily="66" charset="0"/>
              </a:rPr>
              <a:t>w</a:t>
            </a:r>
            <a:r>
              <a:rPr lang="en-US" sz="2400" baseline="-25000">
                <a:solidFill>
                  <a:schemeClr val="tx2"/>
                </a:solidFill>
                <a:latin typeface="Comic Sans MS" pitchFamily="66" charset="0"/>
              </a:rPr>
              <a:t>1</a:t>
            </a:r>
            <a:r>
              <a:rPr lang="en-US" sz="2400">
                <a:latin typeface="Comic Sans MS" pitchFamily="66" charset="0"/>
              </a:rPr>
              <a:t>, and </a:t>
            </a:r>
            <a:r>
              <a:rPr lang="en-US" sz="2400">
                <a:solidFill>
                  <a:schemeClr val="tx2"/>
                </a:solidFill>
                <a:latin typeface="Comic Sans MS" pitchFamily="66" charset="0"/>
              </a:rPr>
              <a:t>d</a:t>
            </a:r>
            <a:r>
              <a:rPr lang="en-US" sz="2400">
                <a:latin typeface="Comic Sans MS" pitchFamily="66" charset="0"/>
              </a:rPr>
              <a:t> average of expected degrees. </a:t>
            </a:r>
          </a:p>
          <a:p>
            <a:pPr>
              <a:buFont typeface="Wingdings" pitchFamily="2" charset="2"/>
              <a:buNone/>
            </a:pPr>
            <a:r>
              <a:rPr lang="en-US" sz="2400">
                <a:latin typeface="Comic Sans MS" pitchFamily="66" charset="0"/>
              </a:rPr>
              <a:t>Then:</a:t>
            </a:r>
            <a:endParaRPr lang="en-US" sz="2400">
              <a:solidFill>
                <a:schemeClr val="hlink"/>
              </a:solidFill>
              <a:latin typeface="Comic Sans MS" pitchFamily="66" charset="0"/>
            </a:endParaRPr>
          </a:p>
          <a:p>
            <a:pPr>
              <a:buFont typeface="Wingdings" pitchFamily="2" charset="2"/>
              <a:buNone/>
            </a:pPr>
            <a:endParaRPr lang="en-GB" sz="2400">
              <a:latin typeface="Comic Sans MS" pitchFamily="66" charset="0"/>
            </a:endParaRPr>
          </a:p>
        </p:txBody>
      </p:sp>
      <p:pic>
        <p:nvPicPr>
          <p:cNvPr id="19558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063" y="4208463"/>
            <a:ext cx="8104187" cy="1884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5589" name="Rectangle 5"/>
          <p:cNvSpPr>
            <a:spLocks noChangeArrowheads="1"/>
          </p:cNvSpPr>
          <p:nvPr/>
        </p:nvSpPr>
        <p:spPr bwMode="auto">
          <a:xfrm>
            <a:off x="2557463" y="4797425"/>
            <a:ext cx="574675" cy="503238"/>
          </a:xfrm>
          <a:prstGeom prst="rect">
            <a:avLst/>
          </a:prstGeom>
          <a:solidFill>
            <a:srgbClr val="FF9900">
              <a:alpha val="2700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195590" name="Rectangle 6"/>
          <p:cNvSpPr>
            <a:spLocks noChangeArrowheads="1"/>
          </p:cNvSpPr>
          <p:nvPr/>
        </p:nvSpPr>
        <p:spPr bwMode="auto">
          <a:xfrm>
            <a:off x="2700338" y="5375275"/>
            <a:ext cx="215900" cy="285750"/>
          </a:xfrm>
          <a:prstGeom prst="rect">
            <a:avLst/>
          </a:prstGeom>
          <a:solidFill>
            <a:srgbClr val="FF9900">
              <a:alpha val="2700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195591" name="Rectangle 7"/>
          <p:cNvSpPr>
            <a:spLocks noChangeArrowheads="1"/>
          </p:cNvSpPr>
          <p:nvPr/>
        </p:nvSpPr>
        <p:spPr bwMode="auto">
          <a:xfrm>
            <a:off x="5003800" y="5302250"/>
            <a:ext cx="288925" cy="647700"/>
          </a:xfrm>
          <a:prstGeom prst="rect">
            <a:avLst/>
          </a:prstGeom>
          <a:solidFill>
            <a:srgbClr val="FF9900">
              <a:alpha val="2700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195592" name="Rectangle 8"/>
          <p:cNvSpPr>
            <a:spLocks noChangeArrowheads="1"/>
          </p:cNvSpPr>
          <p:nvPr/>
        </p:nvSpPr>
        <p:spPr bwMode="auto">
          <a:xfrm>
            <a:off x="7956550" y="4941888"/>
            <a:ext cx="792163" cy="57467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95589"/>
                                        </p:tgtEl>
                                        <p:attrNameLst>
                                          <p:attrName>style.visibility</p:attrName>
                                        </p:attrNameLst>
                                      </p:cBhvr>
                                      <p:to>
                                        <p:strVal val="visible"/>
                                      </p:to>
                                    </p:set>
                                    <p:animEffect transition="in" filter="box(in)">
                                      <p:cBhvr>
                                        <p:cTn id="7" dur="500"/>
                                        <p:tgtEl>
                                          <p:spTgt spid="195589"/>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95590"/>
                                        </p:tgtEl>
                                        <p:attrNameLst>
                                          <p:attrName>style.visibility</p:attrName>
                                        </p:attrNameLst>
                                      </p:cBhvr>
                                      <p:to>
                                        <p:strVal val="visible"/>
                                      </p:to>
                                    </p:set>
                                    <p:animEffect transition="in" filter="blinds(horizontal)">
                                      <p:cBhvr>
                                        <p:cTn id="10" dur="500"/>
                                        <p:tgtEl>
                                          <p:spTgt spid="195590"/>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195591"/>
                                        </p:tgtEl>
                                        <p:attrNameLst>
                                          <p:attrName>style.visibility</p:attrName>
                                        </p:attrNameLst>
                                      </p:cBhvr>
                                      <p:to>
                                        <p:strVal val="visible"/>
                                      </p:to>
                                    </p:set>
                                    <p:animEffect transition="in" filter="blinds(horizontal)">
                                      <p:cBhvr>
                                        <p:cTn id="13" dur="500"/>
                                        <p:tgtEl>
                                          <p:spTgt spid="1955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5589" grpId="0" animBg="1"/>
      <p:bldP spid="195590" grpId="0" animBg="1"/>
      <p:bldP spid="195591"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Rectangle 2"/>
          <p:cNvSpPr>
            <a:spLocks noGrp="1" noChangeArrowheads="1"/>
          </p:cNvSpPr>
          <p:nvPr>
            <p:ph type="title"/>
          </p:nvPr>
        </p:nvSpPr>
        <p:spPr/>
        <p:txBody>
          <a:bodyPr/>
          <a:lstStyle/>
          <a:p>
            <a:r>
              <a:rPr lang="en-GB">
                <a:latin typeface="Comic Sans MS" pitchFamily="66" charset="0"/>
              </a:rPr>
              <a:t>Power-law random graph (3)</a:t>
            </a:r>
            <a:endParaRPr lang="en-GB" baseline="30000">
              <a:latin typeface="Comic Sans MS" pitchFamily="66" charset="0"/>
            </a:endParaRPr>
          </a:p>
        </p:txBody>
      </p:sp>
      <p:sp>
        <p:nvSpPr>
          <p:cNvPr id="196611" name="Rectangle 3"/>
          <p:cNvSpPr>
            <a:spLocks noGrp="1" noChangeArrowheads="1"/>
          </p:cNvSpPr>
          <p:nvPr>
            <p:ph type="body" sz="half" idx="1"/>
          </p:nvPr>
        </p:nvSpPr>
        <p:spPr>
          <a:xfrm>
            <a:off x="495300" y="1752600"/>
            <a:ext cx="8253413" cy="4340225"/>
          </a:xfrm>
          <a:noFill/>
        </p:spPr>
        <p:txBody>
          <a:bodyPr/>
          <a:lstStyle/>
          <a:p>
            <a:pPr>
              <a:buFont typeface="Wingdings" pitchFamily="2" charset="2"/>
              <a:buNone/>
            </a:pPr>
            <a:r>
              <a:rPr lang="en-US" sz="2300">
                <a:latin typeface="Comic Sans MS" pitchFamily="66" charset="0"/>
              </a:rPr>
              <a:t>Outcome of epidemics on PLRG:</a:t>
            </a:r>
          </a:p>
          <a:p>
            <a:pPr>
              <a:buFont typeface="Wingdings" pitchFamily="2" charset="2"/>
              <a:buNone/>
            </a:pPr>
            <a:endParaRPr lang="en-US" sz="2300">
              <a:latin typeface="Comic Sans MS" pitchFamily="66" charset="0"/>
            </a:endParaRPr>
          </a:p>
          <a:p>
            <a:pPr>
              <a:buFont typeface="Wingdings" pitchFamily="2" charset="2"/>
              <a:buNone/>
            </a:pPr>
            <a:r>
              <a:rPr lang="en-US" sz="2300">
                <a:latin typeface="Comic Sans MS" pitchFamily="66" charset="0"/>
              </a:rPr>
              <a:t>Determined by epidemics on </a:t>
            </a:r>
            <a:r>
              <a:rPr lang="en-US" sz="2300" i="1" u="sng">
                <a:latin typeface="Comic Sans MS" pitchFamily="66" charset="0"/>
              </a:rPr>
              <a:t>core</a:t>
            </a:r>
            <a:r>
              <a:rPr lang="en-US" sz="2300">
                <a:latin typeface="Comic Sans MS" pitchFamily="66" charset="0"/>
              </a:rPr>
              <a:t> of graph;</a:t>
            </a:r>
          </a:p>
          <a:p>
            <a:pPr>
              <a:buFont typeface="Wingdings" pitchFamily="2" charset="2"/>
              <a:buNone/>
            </a:pPr>
            <a:endParaRPr lang="en-US" sz="2300">
              <a:latin typeface="Comic Sans MS" pitchFamily="66" charset="0"/>
            </a:endParaRPr>
          </a:p>
          <a:p>
            <a:pPr>
              <a:buFontTx/>
              <a:buChar char="-"/>
            </a:pPr>
            <a:r>
              <a:rPr lang="en-US" sz="2300">
                <a:solidFill>
                  <a:schemeClr val="tx2"/>
                </a:solidFill>
                <a:latin typeface="Symbol" pitchFamily="18" charset="2"/>
                <a:sym typeface="Symbol" pitchFamily="18" charset="2"/>
              </a:rPr>
              <a:t></a:t>
            </a:r>
            <a:r>
              <a:rPr lang="en-US" sz="2300">
                <a:solidFill>
                  <a:schemeClr val="tx2"/>
                </a:solidFill>
                <a:latin typeface="Comic Sans MS" pitchFamily="66" charset="0"/>
              </a:rPr>
              <a:t>&gt;2.5</a:t>
            </a:r>
            <a:r>
              <a:rPr lang="en-US" sz="2300">
                <a:latin typeface="Comic Sans MS" pitchFamily="66" charset="0"/>
              </a:rPr>
              <a:t>: core = star (top node + neighbours)</a:t>
            </a:r>
          </a:p>
          <a:p>
            <a:pPr>
              <a:buFontTx/>
              <a:buChar char="-"/>
            </a:pPr>
            <a:endParaRPr lang="en-US" sz="2300">
              <a:latin typeface="Comic Sans MS" pitchFamily="66" charset="0"/>
            </a:endParaRPr>
          </a:p>
          <a:p>
            <a:pPr>
              <a:buFontTx/>
              <a:buChar char="-"/>
            </a:pPr>
            <a:r>
              <a:rPr lang="en-US" sz="2300">
                <a:solidFill>
                  <a:schemeClr val="tx2"/>
                </a:solidFill>
                <a:latin typeface="Comic Sans MS" pitchFamily="66" charset="0"/>
              </a:rPr>
              <a:t>2&lt;</a:t>
            </a:r>
            <a:r>
              <a:rPr lang="en-US" sz="2300">
                <a:solidFill>
                  <a:schemeClr val="tx2"/>
                </a:solidFill>
                <a:latin typeface="Symbol" pitchFamily="18" charset="2"/>
                <a:sym typeface="Symbol" pitchFamily="18" charset="2"/>
              </a:rPr>
              <a:t></a:t>
            </a:r>
            <a:r>
              <a:rPr lang="en-US" sz="2300">
                <a:solidFill>
                  <a:schemeClr val="tx2"/>
                </a:solidFill>
                <a:latin typeface="Comic Sans MS" pitchFamily="66" charset="0"/>
              </a:rPr>
              <a:t>&lt;2.5</a:t>
            </a:r>
            <a:r>
              <a:rPr lang="en-US" sz="2300">
                <a:latin typeface="Comic Sans MS" pitchFamily="66" charset="0"/>
              </a:rPr>
              <a:t>: core = E-R graph connecting top nodes.</a:t>
            </a:r>
          </a:p>
          <a:p>
            <a:pPr>
              <a:buFontTx/>
              <a:buChar char="-"/>
            </a:pPr>
            <a:endParaRPr lang="en-US" sz="2300">
              <a:latin typeface="Comic Sans MS" pitchFamily="66" charset="0"/>
            </a:endParaRPr>
          </a:p>
          <a:p>
            <a:endParaRPr lang="en-US" sz="2300">
              <a:latin typeface="Comic Sans MS" pitchFamily="66" charset="0"/>
            </a:endParaRPr>
          </a:p>
          <a:p>
            <a:pPr>
              <a:buFont typeface="Wingdings" pitchFamily="2" charset="2"/>
              <a:buNone/>
            </a:pPr>
            <a:endParaRPr lang="en-GB" sz="2300">
              <a:latin typeface="Comic Sans MS" pitchFamily="66" charset="0"/>
            </a:endParaRPr>
          </a:p>
        </p:txBody>
      </p:sp>
      <p:grpSp>
        <p:nvGrpSpPr>
          <p:cNvPr id="196612" name="Group 4"/>
          <p:cNvGrpSpPr>
            <a:grpSpLocks/>
          </p:cNvGrpSpPr>
          <p:nvPr/>
        </p:nvGrpSpPr>
        <p:grpSpPr bwMode="auto">
          <a:xfrm>
            <a:off x="6877050" y="3141663"/>
            <a:ext cx="1079500" cy="1081087"/>
            <a:chOff x="4558" y="1072"/>
            <a:chExt cx="862" cy="861"/>
          </a:xfrm>
        </p:grpSpPr>
        <p:sp>
          <p:nvSpPr>
            <p:cNvPr id="196613" name="AutoShape 5"/>
            <p:cNvSpPr>
              <a:spLocks noChangeArrowheads="1"/>
            </p:cNvSpPr>
            <p:nvPr/>
          </p:nvSpPr>
          <p:spPr bwMode="auto">
            <a:xfrm>
              <a:off x="5239" y="1435"/>
              <a:ext cx="181" cy="181"/>
            </a:xfrm>
            <a:prstGeom prst="octagon">
              <a:avLst>
                <a:gd name="adj" fmla="val 29287"/>
              </a:avLst>
            </a:prstGeom>
            <a:solidFill>
              <a:srgbClr val="00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196614" name="AutoShape 6"/>
            <p:cNvSpPr>
              <a:spLocks noChangeArrowheads="1"/>
            </p:cNvSpPr>
            <p:nvPr/>
          </p:nvSpPr>
          <p:spPr bwMode="auto">
            <a:xfrm>
              <a:off x="4921" y="1752"/>
              <a:ext cx="181" cy="181"/>
            </a:xfrm>
            <a:prstGeom prst="octagon">
              <a:avLst>
                <a:gd name="adj" fmla="val 29287"/>
              </a:avLst>
            </a:prstGeom>
            <a:solidFill>
              <a:srgbClr val="00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196615" name="AutoShape 7"/>
            <p:cNvSpPr>
              <a:spLocks noChangeArrowheads="1"/>
            </p:cNvSpPr>
            <p:nvPr/>
          </p:nvSpPr>
          <p:spPr bwMode="auto">
            <a:xfrm>
              <a:off x="4921" y="1072"/>
              <a:ext cx="181" cy="181"/>
            </a:xfrm>
            <a:prstGeom prst="octagon">
              <a:avLst>
                <a:gd name="adj" fmla="val 29287"/>
              </a:avLst>
            </a:prstGeom>
            <a:solidFill>
              <a:srgbClr val="00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196616" name="AutoShape 8"/>
            <p:cNvSpPr>
              <a:spLocks noChangeArrowheads="1"/>
            </p:cNvSpPr>
            <p:nvPr/>
          </p:nvSpPr>
          <p:spPr bwMode="auto">
            <a:xfrm>
              <a:off x="4921" y="1435"/>
              <a:ext cx="181" cy="181"/>
            </a:xfrm>
            <a:prstGeom prst="octagon">
              <a:avLst>
                <a:gd name="adj" fmla="val 29287"/>
              </a:avLst>
            </a:prstGeom>
            <a:solidFill>
              <a:srgbClr val="00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196617" name="AutoShape 9"/>
            <p:cNvSpPr>
              <a:spLocks noChangeArrowheads="1"/>
            </p:cNvSpPr>
            <p:nvPr/>
          </p:nvSpPr>
          <p:spPr bwMode="auto">
            <a:xfrm>
              <a:off x="4558" y="1435"/>
              <a:ext cx="181" cy="181"/>
            </a:xfrm>
            <a:prstGeom prst="octagon">
              <a:avLst>
                <a:gd name="adj" fmla="val 29287"/>
              </a:avLst>
            </a:prstGeom>
            <a:solidFill>
              <a:srgbClr val="00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cxnSp>
          <p:nvCxnSpPr>
            <p:cNvPr id="196618" name="AutoShape 10"/>
            <p:cNvCxnSpPr>
              <a:cxnSpLocks noChangeShapeType="1"/>
              <a:stCxn id="196616" idx="0"/>
              <a:endCxn id="196615" idx="2"/>
            </p:cNvCxnSpPr>
            <p:nvPr/>
          </p:nvCxnSpPr>
          <p:spPr bwMode="auto">
            <a:xfrm flipV="1">
              <a:off x="5012" y="1253"/>
              <a:ext cx="0" cy="182"/>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6619" name="AutoShape 11"/>
            <p:cNvCxnSpPr>
              <a:cxnSpLocks noChangeShapeType="1"/>
              <a:stCxn id="196616" idx="1"/>
              <a:endCxn id="196617" idx="3"/>
            </p:cNvCxnSpPr>
            <p:nvPr/>
          </p:nvCxnSpPr>
          <p:spPr bwMode="auto">
            <a:xfrm flipH="1">
              <a:off x="4739" y="1526"/>
              <a:ext cx="182" cy="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6620" name="AutoShape 12"/>
            <p:cNvCxnSpPr>
              <a:cxnSpLocks noChangeShapeType="1"/>
              <a:stCxn id="196616" idx="3"/>
              <a:endCxn id="196613" idx="1"/>
            </p:cNvCxnSpPr>
            <p:nvPr/>
          </p:nvCxnSpPr>
          <p:spPr bwMode="auto">
            <a:xfrm>
              <a:off x="5102" y="1526"/>
              <a:ext cx="137" cy="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6621" name="AutoShape 13"/>
            <p:cNvCxnSpPr>
              <a:cxnSpLocks noChangeShapeType="1"/>
              <a:stCxn id="196616" idx="2"/>
              <a:endCxn id="196614" idx="0"/>
            </p:cNvCxnSpPr>
            <p:nvPr/>
          </p:nvCxnSpPr>
          <p:spPr bwMode="auto">
            <a:xfrm>
              <a:off x="5012" y="1616"/>
              <a:ext cx="0" cy="136"/>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96622" name="AutoShape 14"/>
            <p:cNvSpPr>
              <a:spLocks noChangeArrowheads="1"/>
            </p:cNvSpPr>
            <p:nvPr/>
          </p:nvSpPr>
          <p:spPr bwMode="auto">
            <a:xfrm>
              <a:off x="4649" y="1162"/>
              <a:ext cx="181" cy="181"/>
            </a:xfrm>
            <a:prstGeom prst="octagon">
              <a:avLst>
                <a:gd name="adj" fmla="val 29287"/>
              </a:avLst>
            </a:prstGeom>
            <a:solidFill>
              <a:srgbClr val="00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196623" name="AutoShape 15"/>
            <p:cNvSpPr>
              <a:spLocks noChangeArrowheads="1"/>
            </p:cNvSpPr>
            <p:nvPr/>
          </p:nvSpPr>
          <p:spPr bwMode="auto">
            <a:xfrm>
              <a:off x="4649" y="1661"/>
              <a:ext cx="181" cy="181"/>
            </a:xfrm>
            <a:prstGeom prst="octagon">
              <a:avLst>
                <a:gd name="adj" fmla="val 29287"/>
              </a:avLst>
            </a:prstGeom>
            <a:solidFill>
              <a:srgbClr val="00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196624" name="AutoShape 16"/>
            <p:cNvSpPr>
              <a:spLocks noChangeArrowheads="1"/>
            </p:cNvSpPr>
            <p:nvPr/>
          </p:nvSpPr>
          <p:spPr bwMode="auto">
            <a:xfrm>
              <a:off x="5193" y="1162"/>
              <a:ext cx="181" cy="181"/>
            </a:xfrm>
            <a:prstGeom prst="octagon">
              <a:avLst>
                <a:gd name="adj" fmla="val 29287"/>
              </a:avLst>
            </a:prstGeom>
            <a:solidFill>
              <a:srgbClr val="00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
          <p:nvSpPr>
            <p:cNvPr id="196625" name="AutoShape 17"/>
            <p:cNvSpPr>
              <a:spLocks noChangeArrowheads="1"/>
            </p:cNvSpPr>
            <p:nvPr/>
          </p:nvSpPr>
          <p:spPr bwMode="auto">
            <a:xfrm>
              <a:off x="5148" y="1661"/>
              <a:ext cx="181" cy="181"/>
            </a:xfrm>
            <a:prstGeom prst="octagon">
              <a:avLst>
                <a:gd name="adj" fmla="val 29287"/>
              </a:avLst>
            </a:prstGeom>
            <a:solidFill>
              <a:srgbClr val="00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cxnSp>
          <p:nvCxnSpPr>
            <p:cNvPr id="196626" name="AutoShape 18"/>
            <p:cNvCxnSpPr>
              <a:cxnSpLocks noChangeShapeType="1"/>
              <a:stCxn id="196616" idx="3"/>
              <a:endCxn id="196624" idx="1"/>
            </p:cNvCxnSpPr>
            <p:nvPr/>
          </p:nvCxnSpPr>
          <p:spPr bwMode="auto">
            <a:xfrm flipV="1">
              <a:off x="5102" y="1253"/>
              <a:ext cx="91" cy="273"/>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6627" name="AutoShape 19"/>
            <p:cNvCxnSpPr>
              <a:cxnSpLocks noChangeShapeType="1"/>
              <a:stCxn id="196625" idx="0"/>
              <a:endCxn id="196616" idx="3"/>
            </p:cNvCxnSpPr>
            <p:nvPr/>
          </p:nvCxnSpPr>
          <p:spPr bwMode="auto">
            <a:xfrm flipH="1" flipV="1">
              <a:off x="5102" y="1526"/>
              <a:ext cx="137" cy="135"/>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6628" name="AutoShape 20"/>
            <p:cNvCxnSpPr>
              <a:cxnSpLocks noChangeShapeType="1"/>
              <a:stCxn id="196623" idx="3"/>
              <a:endCxn id="196616" idx="1"/>
            </p:cNvCxnSpPr>
            <p:nvPr/>
          </p:nvCxnSpPr>
          <p:spPr bwMode="auto">
            <a:xfrm flipV="1">
              <a:off x="4830" y="1526"/>
              <a:ext cx="91" cy="226"/>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6629" name="AutoShape 21"/>
            <p:cNvCxnSpPr>
              <a:cxnSpLocks noChangeShapeType="1"/>
              <a:stCxn id="196622" idx="2"/>
              <a:endCxn id="196616" idx="1"/>
            </p:cNvCxnSpPr>
            <p:nvPr/>
          </p:nvCxnSpPr>
          <p:spPr bwMode="auto">
            <a:xfrm>
              <a:off x="4740" y="1343"/>
              <a:ext cx="181" cy="183"/>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2" name="Rectangle 2"/>
          <p:cNvSpPr>
            <a:spLocks noGrp="1" noChangeArrowheads="1"/>
          </p:cNvSpPr>
          <p:nvPr>
            <p:ph type="title"/>
          </p:nvPr>
        </p:nvSpPr>
        <p:spPr/>
        <p:txBody>
          <a:bodyPr>
            <a:normAutofit fontScale="90000"/>
          </a:bodyPr>
          <a:lstStyle/>
          <a:p>
            <a:r>
              <a:rPr lang="en-GB"/>
              <a:t>Talk outline (1): Single message dissemination</a:t>
            </a:r>
          </a:p>
        </p:txBody>
      </p:sp>
      <p:sp>
        <p:nvSpPr>
          <p:cNvPr id="240643" name="Rectangle 3"/>
          <p:cNvSpPr>
            <a:spLocks noGrp="1" noChangeArrowheads="1"/>
          </p:cNvSpPr>
          <p:nvPr>
            <p:ph idx="1"/>
          </p:nvPr>
        </p:nvSpPr>
        <p:spPr/>
        <p:txBody>
          <a:bodyPr/>
          <a:lstStyle/>
          <a:p>
            <a:pPr>
              <a:lnSpc>
                <a:spcPct val="80000"/>
              </a:lnSpc>
              <a:buFont typeface="Wingdings" pitchFamily="2" charset="2"/>
              <a:buNone/>
            </a:pPr>
            <a:r>
              <a:rPr lang="en-GB" sz="900"/>
              <a:t>	</a:t>
            </a:r>
            <a:r>
              <a:rPr lang="en-GB" sz="2000">
                <a:solidFill>
                  <a:schemeClr val="bg2"/>
                </a:solidFill>
              </a:rPr>
              <a:t>Unstructured case:</a:t>
            </a:r>
          </a:p>
          <a:p>
            <a:pPr lvl="1">
              <a:lnSpc>
                <a:spcPct val="80000"/>
              </a:lnSpc>
            </a:pPr>
            <a:r>
              <a:rPr lang="en-GB" sz="1800">
                <a:solidFill>
                  <a:schemeClr val="bg2"/>
                </a:solidFill>
              </a:rPr>
              <a:t>Fraction of receivers reached </a:t>
            </a:r>
          </a:p>
          <a:p>
            <a:pPr lvl="2">
              <a:lnSpc>
                <a:spcPct val="80000"/>
              </a:lnSpc>
            </a:pPr>
            <a:r>
              <a:rPr lang="en-GB" sz="1400">
                <a:solidFill>
                  <a:schemeClr val="bg2"/>
                </a:solidFill>
              </a:rPr>
              <a:t>giant components in random graphs;</a:t>
            </a:r>
          </a:p>
          <a:p>
            <a:pPr lvl="2">
              <a:lnSpc>
                <a:spcPct val="80000"/>
              </a:lnSpc>
            </a:pPr>
            <a:r>
              <a:rPr lang="en-GB" sz="1400">
                <a:solidFill>
                  <a:schemeClr val="bg2"/>
                </a:solidFill>
              </a:rPr>
              <a:t>ODE models: impact of “rumour mongering”;</a:t>
            </a:r>
          </a:p>
          <a:p>
            <a:pPr lvl="1">
              <a:lnSpc>
                <a:spcPct val="80000"/>
              </a:lnSpc>
            </a:pPr>
            <a:r>
              <a:rPr lang="en-GB" sz="1800">
                <a:solidFill>
                  <a:schemeClr val="bg2"/>
                </a:solidFill>
              </a:rPr>
              <a:t>Probability of successful broadcast </a:t>
            </a:r>
          </a:p>
          <a:p>
            <a:pPr lvl="2">
              <a:lnSpc>
                <a:spcPct val="80000"/>
              </a:lnSpc>
            </a:pPr>
            <a:r>
              <a:rPr lang="en-GB" sz="1400">
                <a:solidFill>
                  <a:schemeClr val="bg2"/>
                </a:solidFill>
              </a:rPr>
              <a:t>Erdos-Renyi phase transition for graph connectivity</a:t>
            </a:r>
          </a:p>
          <a:p>
            <a:pPr lvl="1">
              <a:lnSpc>
                <a:spcPct val="80000"/>
              </a:lnSpc>
            </a:pPr>
            <a:r>
              <a:rPr lang="en-GB" sz="1800">
                <a:solidFill>
                  <a:schemeClr val="bg2"/>
                </a:solidFill>
              </a:rPr>
              <a:t>Time to successful broadcast </a:t>
            </a:r>
          </a:p>
          <a:p>
            <a:pPr lvl="2">
              <a:lnSpc>
                <a:spcPct val="80000"/>
              </a:lnSpc>
            </a:pPr>
            <a:r>
              <a:rPr lang="en-GB" sz="1400">
                <a:solidFill>
                  <a:schemeClr val="bg2"/>
                </a:solidFill>
              </a:rPr>
              <a:t>Infect and die model: Diameter of random graphs</a:t>
            </a:r>
          </a:p>
          <a:p>
            <a:pPr lvl="2">
              <a:lnSpc>
                <a:spcPct val="80000"/>
              </a:lnSpc>
            </a:pPr>
            <a:r>
              <a:rPr lang="en-GB" sz="1400">
                <a:solidFill>
                  <a:schemeClr val="bg2"/>
                </a:solidFill>
              </a:rPr>
              <a:t>Infect forever model: Pittel’s identity</a:t>
            </a:r>
          </a:p>
          <a:p>
            <a:pPr>
              <a:lnSpc>
                <a:spcPct val="80000"/>
              </a:lnSpc>
              <a:buFont typeface="Wingdings" pitchFamily="2" charset="2"/>
              <a:buNone/>
            </a:pPr>
            <a:endParaRPr lang="en-GB" sz="1400">
              <a:solidFill>
                <a:schemeClr val="bg2"/>
              </a:solidFill>
            </a:endParaRPr>
          </a:p>
          <a:p>
            <a:pPr>
              <a:lnSpc>
                <a:spcPct val="80000"/>
              </a:lnSpc>
              <a:buFont typeface="Wingdings" pitchFamily="2" charset="2"/>
              <a:buNone/>
            </a:pPr>
            <a:r>
              <a:rPr lang="en-GB" sz="1800" b="1"/>
              <a:t>	</a:t>
            </a:r>
            <a:r>
              <a:rPr lang="en-GB" sz="2000" b="1"/>
              <a:t>Topologically structured case:</a:t>
            </a:r>
          </a:p>
          <a:p>
            <a:pPr lvl="1">
              <a:lnSpc>
                <a:spcPct val="80000"/>
              </a:lnSpc>
            </a:pPr>
            <a:r>
              <a:rPr lang="en-GB" sz="1800">
                <a:solidFill>
                  <a:schemeClr val="bg2"/>
                </a:solidFill>
              </a:rPr>
              <a:t>Time to broadcast and graph diameter</a:t>
            </a:r>
          </a:p>
          <a:p>
            <a:pPr lvl="1">
              <a:lnSpc>
                <a:spcPct val="80000"/>
              </a:lnSpc>
            </a:pPr>
            <a:r>
              <a:rPr lang="en-GB" sz="1800">
                <a:solidFill>
                  <a:schemeClr val="bg2"/>
                </a:solidFill>
              </a:rPr>
              <a:t>Time to specific target in interest-based topologies</a:t>
            </a:r>
          </a:p>
          <a:p>
            <a:pPr lvl="1">
              <a:lnSpc>
                <a:spcPct val="80000"/>
              </a:lnSpc>
            </a:pPr>
            <a:r>
              <a:rPr lang="en-GB" sz="1800">
                <a:solidFill>
                  <a:schemeClr val="bg2"/>
                </a:solidFill>
              </a:rPr>
              <a:t>Information persistence:</a:t>
            </a:r>
          </a:p>
          <a:p>
            <a:pPr lvl="2">
              <a:lnSpc>
                <a:spcPct val="80000"/>
              </a:lnSpc>
            </a:pPr>
            <a:r>
              <a:rPr lang="en-GB" sz="1400">
                <a:solidFill>
                  <a:schemeClr val="bg2"/>
                </a:solidFill>
              </a:rPr>
              <a:t>Fast extinction and spectral radius of graph</a:t>
            </a:r>
          </a:p>
          <a:p>
            <a:pPr lvl="2">
              <a:lnSpc>
                <a:spcPct val="80000"/>
              </a:lnSpc>
            </a:pPr>
            <a:r>
              <a:rPr lang="en-GB" sz="1400">
                <a:solidFill>
                  <a:schemeClr val="bg2"/>
                </a:solidFill>
              </a:rPr>
              <a:t>Long survival and isoperimetric constant of graph</a:t>
            </a:r>
          </a:p>
          <a:p>
            <a:pPr lvl="1">
              <a:lnSpc>
                <a:spcPct val="80000"/>
              </a:lnSpc>
            </a:pPr>
            <a:r>
              <a:rPr lang="en-GB" sz="1800" b="1"/>
              <a:t>Graph adaptation</a:t>
            </a:r>
          </a:p>
          <a:p>
            <a:pPr lvl="2">
              <a:lnSpc>
                <a:spcPct val="80000"/>
              </a:lnSpc>
            </a:pPr>
            <a:r>
              <a:rPr lang="en-GB" sz="1400" b="1"/>
              <a:t>Metropolis algorithm and failure resilience</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2"/>
          <p:cNvSpPr>
            <a:spLocks noGrp="1" noChangeArrowheads="1"/>
          </p:cNvSpPr>
          <p:nvPr>
            <p:ph type="title"/>
          </p:nvPr>
        </p:nvSpPr>
        <p:spPr/>
        <p:txBody>
          <a:bodyPr/>
          <a:lstStyle/>
          <a:p>
            <a:r>
              <a:rPr lang="en-GB">
                <a:latin typeface="Comic Sans MS" pitchFamily="66" charset="0"/>
              </a:rPr>
              <a:t>Designing suitable topologies</a:t>
            </a:r>
          </a:p>
        </p:txBody>
      </p:sp>
      <p:sp>
        <p:nvSpPr>
          <p:cNvPr id="142339" name="Rectangle 3"/>
          <p:cNvSpPr>
            <a:spLocks noGrp="1" noChangeArrowheads="1"/>
          </p:cNvSpPr>
          <p:nvPr>
            <p:ph idx="1"/>
          </p:nvPr>
        </p:nvSpPr>
        <p:spPr>
          <a:xfrm>
            <a:off x="838200" y="2362200"/>
            <a:ext cx="8001000" cy="3724275"/>
          </a:xfrm>
        </p:spPr>
        <p:txBody>
          <a:bodyPr/>
          <a:lstStyle/>
          <a:p>
            <a:pPr>
              <a:buFont typeface="Wingdings" pitchFamily="2" charset="2"/>
              <a:buNone/>
            </a:pPr>
            <a:r>
              <a:rPr lang="en-GB" sz="2600">
                <a:latin typeface="Comic Sans MS" pitchFamily="66" charset="0"/>
              </a:rPr>
              <a:t>Goal: Adapt overlay graph structure, to:</a:t>
            </a:r>
            <a:r>
              <a:rPr lang="en-US" sz="2600">
                <a:latin typeface="Comic Sans MS" pitchFamily="66" charset="0"/>
              </a:rPr>
              <a:t> </a:t>
            </a:r>
          </a:p>
          <a:p>
            <a:pPr>
              <a:buFont typeface="Wingdings" pitchFamily="2" charset="2"/>
              <a:buNone/>
            </a:pPr>
            <a:endParaRPr lang="en-US" sz="2600">
              <a:latin typeface="Comic Sans MS" pitchFamily="66" charset="0"/>
            </a:endParaRPr>
          </a:p>
          <a:p>
            <a:r>
              <a:rPr lang="en-US" sz="2600">
                <a:latin typeface="Comic Sans MS" pitchFamily="66" charset="0"/>
              </a:rPr>
              <a:t>Improve resilience to failures,</a:t>
            </a:r>
          </a:p>
          <a:p>
            <a:r>
              <a:rPr lang="en-US" sz="2600">
                <a:latin typeface="Comic Sans MS" pitchFamily="66" charset="0"/>
              </a:rPr>
              <a:t>Reduce network load,</a:t>
            </a:r>
          </a:p>
          <a:p>
            <a:r>
              <a:rPr lang="en-US" sz="2600">
                <a:latin typeface="Comic Sans MS" pitchFamily="66" charset="0"/>
              </a:rPr>
              <a:t>Achieve fast propagation.</a:t>
            </a:r>
          </a:p>
          <a:p>
            <a:endParaRPr lang="en-US" sz="2600">
              <a:latin typeface="Comic Sans MS" pitchFamily="66" charset="0"/>
            </a:endParaRP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2"/>
          <p:cNvSpPr>
            <a:spLocks noGrp="1" noChangeArrowheads="1"/>
          </p:cNvSpPr>
          <p:nvPr>
            <p:ph type="title"/>
          </p:nvPr>
        </p:nvSpPr>
        <p:spPr/>
        <p:txBody>
          <a:bodyPr/>
          <a:lstStyle/>
          <a:p>
            <a:r>
              <a:rPr lang="en-GB">
                <a:latin typeface="Comic Sans MS" pitchFamily="66" charset="0"/>
              </a:rPr>
              <a:t>Network Awareness</a:t>
            </a:r>
          </a:p>
        </p:txBody>
      </p:sp>
      <p:sp>
        <p:nvSpPr>
          <p:cNvPr id="144387" name="Rectangle 3"/>
          <p:cNvSpPr>
            <a:spLocks noGrp="1" noChangeArrowheads="1"/>
          </p:cNvSpPr>
          <p:nvPr>
            <p:ph idx="1"/>
          </p:nvPr>
        </p:nvSpPr>
        <p:spPr>
          <a:xfrm>
            <a:off x="762000" y="1341438"/>
            <a:ext cx="7848600" cy="3724275"/>
          </a:xfrm>
        </p:spPr>
        <p:txBody>
          <a:bodyPr/>
          <a:lstStyle/>
          <a:p>
            <a:pPr>
              <a:buFont typeface="Wingdings" pitchFamily="2" charset="2"/>
              <a:buNone/>
            </a:pPr>
            <a:r>
              <a:rPr lang="en-GB" sz="2600">
                <a:latin typeface="Comic Sans MS" pitchFamily="66" charset="0"/>
              </a:rPr>
              <a:t>Cost of overlay connection (i,j):</a:t>
            </a:r>
          </a:p>
          <a:p>
            <a:pPr lvl="1">
              <a:buFontTx/>
              <a:buChar char="•"/>
            </a:pPr>
            <a:r>
              <a:rPr lang="en-GB" sz="2200">
                <a:latin typeface="Comic Sans MS" pitchFamily="66" charset="0"/>
              </a:rPr>
              <a:t>Communication cost = number of network hops n(i,j);</a:t>
            </a:r>
          </a:p>
          <a:p>
            <a:pPr lvl="1">
              <a:buFontTx/>
              <a:buChar char="•"/>
            </a:pPr>
            <a:r>
              <a:rPr lang="en-GB" sz="2200">
                <a:latin typeface="Comic Sans MS" pitchFamily="66" charset="0"/>
              </a:rPr>
              <a:t>Application cost = propagation delay from i to j </a:t>
            </a:r>
          </a:p>
          <a:p>
            <a:pPr lvl="1">
              <a:buFontTx/>
              <a:buNone/>
            </a:pPr>
            <a:r>
              <a:rPr lang="en-GB" sz="2200">
                <a:latin typeface="Comic Sans MS" pitchFamily="66" charset="0"/>
              </a:rPr>
              <a:t>	(both measured by ping).</a:t>
            </a:r>
          </a:p>
          <a:p>
            <a:pPr>
              <a:buFont typeface="Wingdings" pitchFamily="2" charset="2"/>
              <a:buNone/>
            </a:pPr>
            <a:r>
              <a:rPr lang="en-GB" sz="2600">
                <a:latin typeface="Comic Sans MS" pitchFamily="66" charset="0"/>
                <a:sym typeface="Symbol" pitchFamily="18" charset="2"/>
              </a:rPr>
              <a:t> </a:t>
            </a:r>
            <a:r>
              <a:rPr lang="en-GB" sz="2600">
                <a:latin typeface="Comic Sans MS" pitchFamily="66" charset="0"/>
              </a:rPr>
              <a:t>Assumption: some function c(i,j) captures network cost, to be minimised; easily measured.</a:t>
            </a:r>
          </a:p>
        </p:txBody>
      </p:sp>
      <p:pic>
        <p:nvPicPr>
          <p:cNvPr id="144388" name="Picture 4" descr="loc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48200" y="4806950"/>
            <a:ext cx="2819400" cy="2051050"/>
          </a:xfrm>
          <a:prstGeom prst="rect">
            <a:avLst/>
          </a:prstGeom>
          <a:noFill/>
          <a:extLst>
            <a:ext uri="{909E8E84-426E-40DD-AFC4-6F175D3DCCD1}">
              <a14:hiddenFill xmlns:a14="http://schemas.microsoft.com/office/drawing/2010/main">
                <a:solidFill>
                  <a:srgbClr val="FFFFFF"/>
                </a:solidFill>
              </a14:hiddenFill>
            </a:ext>
          </a:extLst>
        </p:spPr>
      </p:pic>
      <p:pic>
        <p:nvPicPr>
          <p:cNvPr id="144389" name="Picture 5" descr="unloc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95400" y="4800600"/>
            <a:ext cx="2667000" cy="2057400"/>
          </a:xfrm>
          <a:prstGeom prst="rect">
            <a:avLst/>
          </a:prstGeom>
          <a:noFill/>
          <a:extLst>
            <a:ext uri="{909E8E84-426E-40DD-AFC4-6F175D3DCCD1}">
              <a14:hiddenFill xmlns:a14="http://schemas.microsoft.com/office/drawing/2010/main">
                <a:solidFill>
                  <a:srgbClr val="FFFFFF"/>
                </a:solidFill>
              </a14:hiddenFill>
            </a:ext>
          </a:extLst>
        </p:spPr>
      </p:pic>
      <p:sp>
        <p:nvSpPr>
          <p:cNvPr id="144390" name="AutoShape 6"/>
          <p:cNvSpPr>
            <a:spLocks noChangeArrowheads="1"/>
          </p:cNvSpPr>
          <p:nvPr/>
        </p:nvSpPr>
        <p:spPr bwMode="auto">
          <a:xfrm>
            <a:off x="3962400" y="5486400"/>
            <a:ext cx="914400" cy="152400"/>
          </a:xfrm>
          <a:prstGeom prst="rightArrow">
            <a:avLst>
              <a:gd name="adj1" fmla="val 50000"/>
              <a:gd name="adj2" fmla="val 1500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2"/>
          <p:cNvSpPr>
            <a:spLocks noGrp="1" noChangeArrowheads="1"/>
          </p:cNvSpPr>
          <p:nvPr>
            <p:ph type="title"/>
          </p:nvPr>
        </p:nvSpPr>
        <p:spPr/>
        <p:txBody>
          <a:bodyPr/>
          <a:lstStyle/>
          <a:p>
            <a:r>
              <a:rPr lang="en-GB">
                <a:latin typeface="Comic Sans MS" pitchFamily="66" charset="0"/>
              </a:rPr>
              <a:t>Failure Resilience</a:t>
            </a:r>
          </a:p>
        </p:txBody>
      </p:sp>
      <p:sp>
        <p:nvSpPr>
          <p:cNvPr id="146435" name="Rectangle 3"/>
          <p:cNvSpPr>
            <a:spLocks noGrp="1" noChangeArrowheads="1"/>
          </p:cNvSpPr>
          <p:nvPr>
            <p:ph type="body" sz="half" idx="1"/>
          </p:nvPr>
        </p:nvSpPr>
        <p:spPr>
          <a:xfrm>
            <a:off x="684213" y="1885950"/>
            <a:ext cx="8001000" cy="3629025"/>
          </a:xfrm>
        </p:spPr>
        <p:txBody>
          <a:bodyPr/>
          <a:lstStyle/>
          <a:p>
            <a:pPr>
              <a:lnSpc>
                <a:spcPct val="90000"/>
              </a:lnSpc>
            </a:pPr>
            <a:r>
              <a:rPr lang="en-GB" sz="2200">
                <a:latin typeface="Comic Sans MS" pitchFamily="66" charset="0"/>
              </a:rPr>
              <a:t>i.e., preservation of connectivity in the presence of link / node failures.</a:t>
            </a:r>
          </a:p>
          <a:p>
            <a:pPr>
              <a:lnSpc>
                <a:spcPct val="90000"/>
              </a:lnSpc>
            </a:pPr>
            <a:r>
              <a:rPr lang="en-US" sz="2200">
                <a:latin typeface="Comic Sans MS" pitchFamily="66" charset="0"/>
                <a:cs typeface="Arial" charset="0"/>
              </a:rPr>
              <a:t>Benchmark: connectivity of random graphs</a:t>
            </a:r>
          </a:p>
          <a:p>
            <a:pPr>
              <a:lnSpc>
                <a:spcPct val="90000"/>
              </a:lnSpc>
              <a:buFont typeface="Wingdings" pitchFamily="2" charset="2"/>
              <a:buNone/>
            </a:pPr>
            <a:r>
              <a:rPr lang="en-US" sz="2200">
                <a:latin typeface="Comic Sans MS" pitchFamily="66" charset="0"/>
                <a:cs typeface="Arial" charset="0"/>
              </a:rPr>
              <a:t>	</a:t>
            </a:r>
          </a:p>
          <a:p>
            <a:pPr>
              <a:lnSpc>
                <a:spcPct val="90000"/>
              </a:lnSpc>
              <a:buFont typeface="Wingdings" pitchFamily="2" charset="2"/>
              <a:buNone/>
            </a:pPr>
            <a:r>
              <a:rPr lang="en-US" sz="2200">
                <a:latin typeface="Comic Sans MS" pitchFamily="66" charset="0"/>
                <a:cs typeface="Arial" charset="0"/>
                <a:sym typeface="Symbol" pitchFamily="18" charset="2"/>
              </a:rPr>
              <a:t> Random graph on N nodes, with mean degree of  c.log(N) supports node or link failure rates up to 1-1/c.</a:t>
            </a:r>
          </a:p>
          <a:p>
            <a:pPr>
              <a:lnSpc>
                <a:spcPct val="90000"/>
              </a:lnSpc>
              <a:buFont typeface="Wingdings" pitchFamily="2" charset="2"/>
              <a:buNone/>
            </a:pPr>
            <a:endParaRPr lang="en-US" sz="2200">
              <a:latin typeface="Comic Sans MS" pitchFamily="66" charset="0"/>
              <a:cs typeface="Arial" charset="0"/>
            </a:endParaRPr>
          </a:p>
        </p:txBody>
      </p:sp>
      <p:graphicFrame>
        <p:nvGraphicFramePr>
          <p:cNvPr id="146436" name="Object 4"/>
          <p:cNvGraphicFramePr>
            <a:graphicFrameLocks noGrp="1" noChangeAspect="1"/>
          </p:cNvGraphicFramePr>
          <p:nvPr>
            <p:ph sz="half" idx="2"/>
          </p:nvPr>
        </p:nvGraphicFramePr>
        <p:xfrm>
          <a:off x="4587875" y="4648200"/>
          <a:ext cx="2403475" cy="1919288"/>
        </p:xfrm>
        <a:graphic>
          <a:graphicData uri="http://schemas.openxmlformats.org/presentationml/2006/ole">
            <mc:AlternateContent xmlns:mc="http://schemas.openxmlformats.org/markup-compatibility/2006">
              <mc:Choice xmlns:v="urn:schemas-microsoft-com:vml" Requires="v">
                <p:oleObj spid="_x0000_s146448" name="Chart" r:id="rId4" imgW="6477000" imgH="5172151" progId="Excel.Chart.8">
                  <p:embed/>
                </p:oleObj>
              </mc:Choice>
              <mc:Fallback>
                <p:oleObj name="Chart" r:id="rId4" imgW="6477000" imgH="5172151" progId="Excel.Chart.8">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87875" y="4648200"/>
                        <a:ext cx="2403475" cy="1919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6437" name="Text Box 5"/>
          <p:cNvSpPr txBox="1">
            <a:spLocks noChangeArrowheads="1"/>
          </p:cNvSpPr>
          <p:nvPr/>
        </p:nvSpPr>
        <p:spPr bwMode="auto">
          <a:xfrm>
            <a:off x="2827338" y="4343400"/>
            <a:ext cx="1863725" cy="346075"/>
          </a:xfrm>
          <a:prstGeom prst="rect">
            <a:avLst/>
          </a:prstGeom>
          <a:solidFill>
            <a:srgbClr val="33CCCC"/>
          </a:solidFill>
          <a:ln w="9525" algn="ctr">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fr-FR" sz="1600"/>
              <a:t>degree distribution</a:t>
            </a:r>
          </a:p>
        </p:txBody>
      </p:sp>
      <p:sp>
        <p:nvSpPr>
          <p:cNvPr id="146438" name="AutoShape 6"/>
          <p:cNvSpPr>
            <a:spLocks noChangeArrowheads="1"/>
          </p:cNvSpPr>
          <p:nvPr/>
        </p:nvSpPr>
        <p:spPr bwMode="auto">
          <a:xfrm>
            <a:off x="914400" y="5105400"/>
            <a:ext cx="2286000" cy="685800"/>
          </a:xfrm>
          <a:prstGeom prst="wedgeRectCallout">
            <a:avLst>
              <a:gd name="adj1" fmla="val 68611"/>
              <a:gd name="adj2" fmla="val 109028"/>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en-GB"/>
              <a:t>disconnections: due to isolated nodes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4130" name="Rectangle 2"/>
          <p:cNvSpPr>
            <a:spLocks noGrp="1" noChangeArrowheads="1"/>
          </p:cNvSpPr>
          <p:nvPr>
            <p:ph type="title"/>
          </p:nvPr>
        </p:nvSpPr>
        <p:spPr/>
        <p:txBody>
          <a:bodyPr/>
          <a:lstStyle/>
          <a:p>
            <a:r>
              <a:rPr lang="fr-FR" dirty="0" smtClean="0"/>
              <a:t>Networks and topologies</a:t>
            </a:r>
            <a:endParaRPr lang="fr-FR" dirty="0"/>
          </a:p>
        </p:txBody>
      </p:sp>
      <p:sp>
        <p:nvSpPr>
          <p:cNvPr id="304131" name="Rectangle 3"/>
          <p:cNvSpPr>
            <a:spLocks noGrp="1" noChangeArrowheads="1"/>
          </p:cNvSpPr>
          <p:nvPr>
            <p:ph idx="1"/>
          </p:nvPr>
        </p:nvSpPr>
        <p:spPr/>
        <p:txBody>
          <a:bodyPr>
            <a:normAutofit lnSpcReduction="10000"/>
          </a:bodyPr>
          <a:lstStyle/>
          <a:p>
            <a:pPr>
              <a:lnSpc>
                <a:spcPct val="90000"/>
              </a:lnSpc>
            </a:pPr>
            <a:r>
              <a:rPr lang="fr-FR" sz="2400" dirty="0" smtClean="0"/>
              <a:t>Internet (</a:t>
            </a:r>
            <a:r>
              <a:rPr lang="fr-FR" sz="2400" dirty="0" err="1" smtClean="0"/>
              <a:t>physical</a:t>
            </a:r>
            <a:r>
              <a:rPr lang="fr-FR" sz="2400" dirty="0" smtClean="0"/>
              <a:t>) graphs</a:t>
            </a:r>
            <a:endParaRPr lang="fr-FR" sz="2400" dirty="0"/>
          </a:p>
          <a:p>
            <a:pPr lvl="1">
              <a:lnSpc>
                <a:spcPct val="90000"/>
              </a:lnSpc>
            </a:pPr>
            <a:r>
              <a:rPr lang="fr-FR" sz="2000" dirty="0" smtClean="0"/>
              <a:t>AS-</a:t>
            </a:r>
            <a:r>
              <a:rPr lang="fr-FR" sz="2000" dirty="0" err="1" smtClean="0"/>
              <a:t>level</a:t>
            </a:r>
            <a:endParaRPr lang="fr-FR" sz="2000" dirty="0"/>
          </a:p>
          <a:p>
            <a:pPr lvl="1">
              <a:lnSpc>
                <a:spcPct val="90000"/>
              </a:lnSpc>
            </a:pPr>
            <a:r>
              <a:rPr lang="fr-FR" sz="2000" dirty="0" smtClean="0"/>
              <a:t>Router-</a:t>
            </a:r>
            <a:r>
              <a:rPr lang="fr-FR" sz="2000" dirty="0" err="1" smtClean="0"/>
              <a:t>level</a:t>
            </a:r>
            <a:endParaRPr lang="fr-FR" sz="2000" dirty="0" smtClean="0"/>
          </a:p>
          <a:p>
            <a:pPr lvl="1">
              <a:lnSpc>
                <a:spcPct val="90000"/>
              </a:lnSpc>
            </a:pPr>
            <a:endParaRPr lang="fr-FR" sz="2000" dirty="0"/>
          </a:p>
          <a:p>
            <a:pPr>
              <a:lnSpc>
                <a:spcPct val="90000"/>
              </a:lnSpc>
            </a:pPr>
            <a:r>
              <a:rPr lang="fr-FR" sz="2400" dirty="0" smtClean="0"/>
              <a:t>P2P (</a:t>
            </a:r>
            <a:r>
              <a:rPr lang="fr-FR" sz="2400" dirty="0" err="1" smtClean="0"/>
              <a:t>logical</a:t>
            </a:r>
            <a:r>
              <a:rPr lang="fr-FR" sz="2400" dirty="0" smtClean="0"/>
              <a:t>) graphs</a:t>
            </a:r>
            <a:endParaRPr lang="fr-FR" sz="2400" dirty="0"/>
          </a:p>
          <a:p>
            <a:pPr lvl="1">
              <a:lnSpc>
                <a:spcPct val="90000"/>
              </a:lnSpc>
            </a:pPr>
            <a:r>
              <a:rPr lang="fr-FR" sz="2000" dirty="0" err="1"/>
              <a:t>Gnutella</a:t>
            </a:r>
            <a:r>
              <a:rPr lang="fr-FR" sz="2000" dirty="0"/>
              <a:t>, </a:t>
            </a:r>
            <a:r>
              <a:rPr lang="fr-FR" sz="2000" dirty="0" err="1" smtClean="0"/>
              <a:t>BitTorrent</a:t>
            </a:r>
            <a:endParaRPr lang="fr-FR" sz="2000" dirty="0" smtClean="0"/>
          </a:p>
          <a:p>
            <a:pPr lvl="1">
              <a:lnSpc>
                <a:spcPct val="90000"/>
              </a:lnSpc>
            </a:pPr>
            <a:endParaRPr lang="fr-FR" sz="2000" dirty="0"/>
          </a:p>
          <a:p>
            <a:pPr>
              <a:lnSpc>
                <a:spcPct val="90000"/>
              </a:lnSpc>
            </a:pPr>
            <a:r>
              <a:rPr lang="fr-FR" sz="2400" dirty="0" smtClean="0"/>
              <a:t>Online Social networks</a:t>
            </a:r>
            <a:endParaRPr lang="fr-FR" sz="2400" dirty="0"/>
          </a:p>
          <a:p>
            <a:pPr lvl="1">
              <a:lnSpc>
                <a:spcPct val="90000"/>
              </a:lnSpc>
            </a:pPr>
            <a:r>
              <a:rPr lang="fr-FR" sz="2000" dirty="0"/>
              <a:t>Email, Facebook, Tweeter</a:t>
            </a:r>
            <a:r>
              <a:rPr lang="fr-FR" sz="2000" dirty="0" smtClean="0"/>
              <a:t>,…</a:t>
            </a:r>
          </a:p>
          <a:p>
            <a:pPr lvl="1">
              <a:lnSpc>
                <a:spcPct val="90000"/>
              </a:lnSpc>
            </a:pPr>
            <a:endParaRPr lang="fr-FR" sz="2000" dirty="0"/>
          </a:p>
          <a:p>
            <a:pPr>
              <a:lnSpc>
                <a:spcPct val="90000"/>
              </a:lnSpc>
            </a:pPr>
            <a:r>
              <a:rPr lang="en-US" sz="2400" dirty="0"/>
              <a:t>Topologies may differ widely </a:t>
            </a:r>
          </a:p>
          <a:p>
            <a:pPr lvl="1">
              <a:lnSpc>
                <a:spcPct val="90000"/>
              </a:lnSpc>
            </a:pPr>
            <a:r>
              <a:rPr lang="en-US" sz="2000" dirty="0"/>
              <a:t>Planar graphs, “expanders”, random graphs, small world networks, power-law graphs,…</a:t>
            </a:r>
          </a:p>
          <a:p>
            <a:pPr marL="457200" lvl="1" indent="0">
              <a:lnSpc>
                <a:spcPct val="90000"/>
              </a:lnSpc>
              <a:buNone/>
            </a:pPr>
            <a:endParaRPr lang="en-US" sz="2400" dirty="0"/>
          </a:p>
        </p:txBody>
      </p:sp>
      <p:pic>
        <p:nvPicPr>
          <p:cNvPr id="4" name="Picture 4" descr="loc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27984" y="1247071"/>
            <a:ext cx="2603376" cy="189389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5" descr="unloc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405069" y="2924944"/>
            <a:ext cx="2667000" cy="20574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2"/>
          <p:cNvSpPr>
            <a:spLocks noGrp="1" noChangeArrowheads="1"/>
          </p:cNvSpPr>
          <p:nvPr>
            <p:ph type="title"/>
          </p:nvPr>
        </p:nvSpPr>
        <p:spPr/>
        <p:txBody>
          <a:bodyPr/>
          <a:lstStyle/>
          <a:p>
            <a:r>
              <a:rPr lang="en-GB">
                <a:latin typeface="Comic Sans MS" pitchFamily="66" charset="0"/>
              </a:rPr>
              <a:t>Formal problem statement</a:t>
            </a:r>
          </a:p>
        </p:txBody>
      </p:sp>
      <p:sp>
        <p:nvSpPr>
          <p:cNvPr id="148483" name="Rectangle 3"/>
          <p:cNvSpPr>
            <a:spLocks noGrp="1" noChangeArrowheads="1"/>
          </p:cNvSpPr>
          <p:nvPr>
            <p:ph type="body" sz="half" idx="1"/>
          </p:nvPr>
        </p:nvSpPr>
        <p:spPr>
          <a:xfrm>
            <a:off x="838200" y="1749425"/>
            <a:ext cx="7772400" cy="4346575"/>
          </a:xfrm>
        </p:spPr>
        <p:txBody>
          <a:bodyPr/>
          <a:lstStyle/>
          <a:p>
            <a:pPr>
              <a:lnSpc>
                <a:spcPct val="80000"/>
              </a:lnSpc>
            </a:pPr>
            <a:r>
              <a:rPr lang="en-GB" sz="2200">
                <a:latin typeface="Comic Sans MS" pitchFamily="66" charset="0"/>
              </a:rPr>
              <a:t>Adapt graph in a distributed way, keeping number of edges fixed, so as to reduce </a:t>
            </a:r>
          </a:p>
          <a:p>
            <a:pPr>
              <a:lnSpc>
                <a:spcPct val="80000"/>
              </a:lnSpc>
              <a:buFont typeface="Wingdings" pitchFamily="2" charset="2"/>
              <a:buNone/>
            </a:pPr>
            <a:r>
              <a:rPr lang="en-GB" sz="2200">
                <a:latin typeface="Comic Sans MS" pitchFamily="66" charset="0"/>
              </a:rPr>
              <a:t>	objective function</a:t>
            </a:r>
          </a:p>
          <a:p>
            <a:pPr>
              <a:lnSpc>
                <a:spcPct val="80000"/>
              </a:lnSpc>
            </a:pPr>
            <a:endParaRPr lang="en-GB" sz="2200">
              <a:latin typeface="Comic Sans MS" pitchFamily="66" charset="0"/>
            </a:endParaRPr>
          </a:p>
          <a:p>
            <a:pPr>
              <a:lnSpc>
                <a:spcPct val="80000"/>
              </a:lnSpc>
            </a:pPr>
            <a:endParaRPr lang="en-GB" sz="2200">
              <a:latin typeface="Comic Sans MS" pitchFamily="66" charset="0"/>
            </a:endParaRPr>
          </a:p>
          <a:p>
            <a:pPr>
              <a:lnSpc>
                <a:spcPct val="80000"/>
              </a:lnSpc>
            </a:pPr>
            <a:endParaRPr lang="en-GB" sz="2200">
              <a:latin typeface="Comic Sans MS" pitchFamily="66" charset="0"/>
            </a:endParaRPr>
          </a:p>
          <a:p>
            <a:pPr>
              <a:lnSpc>
                <a:spcPct val="80000"/>
              </a:lnSpc>
            </a:pPr>
            <a:endParaRPr lang="en-GB" sz="2200">
              <a:latin typeface="Comic Sans MS" pitchFamily="66" charset="0"/>
            </a:endParaRPr>
          </a:p>
          <a:p>
            <a:pPr>
              <a:lnSpc>
                <a:spcPct val="80000"/>
              </a:lnSpc>
            </a:pPr>
            <a:endParaRPr lang="en-GB" sz="2200">
              <a:latin typeface="Comic Sans MS" pitchFamily="66" charset="0"/>
            </a:endParaRPr>
          </a:p>
          <a:p>
            <a:pPr>
              <a:lnSpc>
                <a:spcPct val="80000"/>
              </a:lnSpc>
            </a:pPr>
            <a:endParaRPr lang="en-GB" sz="2200">
              <a:latin typeface="Comic Sans MS" pitchFamily="66" charset="0"/>
            </a:endParaRPr>
          </a:p>
          <a:p>
            <a:pPr>
              <a:lnSpc>
                <a:spcPct val="80000"/>
              </a:lnSpc>
            </a:pPr>
            <a:endParaRPr lang="en-GB" sz="2200">
              <a:latin typeface="Comic Sans MS" pitchFamily="66" charset="0"/>
            </a:endParaRPr>
          </a:p>
          <a:p>
            <a:pPr>
              <a:lnSpc>
                <a:spcPct val="80000"/>
              </a:lnSpc>
            </a:pPr>
            <a:r>
              <a:rPr lang="en-GB" sz="2200">
                <a:latin typeface="Comic Sans MS" pitchFamily="66" charset="0"/>
              </a:rPr>
              <a:t>Parameter w: </a:t>
            </a:r>
          </a:p>
          <a:p>
            <a:pPr>
              <a:lnSpc>
                <a:spcPct val="80000"/>
              </a:lnSpc>
              <a:buFont typeface="Wingdings" pitchFamily="2" charset="2"/>
              <a:buNone/>
            </a:pPr>
            <a:r>
              <a:rPr lang="en-GB" sz="2200">
                <a:latin typeface="Comic Sans MS" pitchFamily="66" charset="0"/>
              </a:rPr>
              <a:t>	controls trade-off between objectives</a:t>
            </a:r>
          </a:p>
        </p:txBody>
      </p:sp>
      <p:graphicFrame>
        <p:nvGraphicFramePr>
          <p:cNvPr id="148484" name="Object 4"/>
          <p:cNvGraphicFramePr>
            <a:graphicFrameLocks noGrp="1" noChangeAspect="1"/>
          </p:cNvGraphicFramePr>
          <p:nvPr>
            <p:ph sz="half" idx="2"/>
          </p:nvPr>
        </p:nvGraphicFramePr>
        <p:xfrm>
          <a:off x="4165600" y="2730500"/>
          <a:ext cx="4454525" cy="903288"/>
        </p:xfrm>
        <a:graphic>
          <a:graphicData uri="http://schemas.openxmlformats.org/presentationml/2006/ole">
            <mc:AlternateContent xmlns:mc="http://schemas.openxmlformats.org/markup-compatibility/2006">
              <mc:Choice xmlns:v="urn:schemas-microsoft-com:vml" Requires="v">
                <p:oleObj spid="_x0000_s148496" name="Equation" r:id="rId4" imgW="1815840" imgH="368280" progId="Equation.3">
                  <p:embed/>
                </p:oleObj>
              </mc:Choice>
              <mc:Fallback>
                <p:oleObj name="Equation" r:id="rId4" imgW="1815840" imgH="368280" progId="Equation.3">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65600" y="2730500"/>
                        <a:ext cx="4454525" cy="903288"/>
                      </a:xfrm>
                      <a:prstGeom prst="rect">
                        <a:avLst/>
                      </a:prstGeom>
                      <a:solidFill>
                        <a:srgbClr val="FFFF9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8485" name="AutoShape 5"/>
          <p:cNvSpPr>
            <a:spLocks noChangeArrowheads="1"/>
          </p:cNvSpPr>
          <p:nvPr/>
        </p:nvSpPr>
        <p:spPr bwMode="auto">
          <a:xfrm>
            <a:off x="1524000" y="3962400"/>
            <a:ext cx="3352800" cy="838200"/>
          </a:xfrm>
          <a:prstGeom prst="wedgeRoundRectCallout">
            <a:avLst>
              <a:gd name="adj1" fmla="val 69838"/>
              <a:gd name="adj2" fmla="val -96403"/>
              <a:gd name="adj3" fmla="val 16667"/>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en-GB" sz="2000"/>
              <a:t>d</a:t>
            </a:r>
            <a:r>
              <a:rPr lang="en-GB" sz="2000" baseline="-25000"/>
              <a:t>i</a:t>
            </a:r>
            <a:r>
              <a:rPr lang="en-GB" sz="2000"/>
              <a:t>=degree of node i;</a:t>
            </a:r>
          </a:p>
          <a:p>
            <a:pPr algn="ctr"/>
            <a:r>
              <a:rPr lang="en-GB" sz="2000"/>
              <a:t>Forces degree balancing</a:t>
            </a:r>
          </a:p>
        </p:txBody>
      </p:sp>
      <p:sp>
        <p:nvSpPr>
          <p:cNvPr id="148486" name="AutoShape 6"/>
          <p:cNvSpPr>
            <a:spLocks noChangeArrowheads="1"/>
          </p:cNvSpPr>
          <p:nvPr/>
        </p:nvSpPr>
        <p:spPr bwMode="auto">
          <a:xfrm>
            <a:off x="5181600" y="4191000"/>
            <a:ext cx="3429000" cy="1143000"/>
          </a:xfrm>
          <a:prstGeom prst="wedgeRoundRectCallout">
            <a:avLst>
              <a:gd name="adj1" fmla="val 15972"/>
              <a:gd name="adj2" fmla="val -103611"/>
              <a:gd name="adj3" fmla="val 16667"/>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en-GB" sz="2000"/>
              <a:t>c(i,j)=cost of maintaining connection (i,j), to both network and overlay app.</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2"/>
          <p:cNvSpPr>
            <a:spLocks noGrp="1" noChangeArrowheads="1"/>
          </p:cNvSpPr>
          <p:nvPr>
            <p:ph type="title"/>
          </p:nvPr>
        </p:nvSpPr>
        <p:spPr/>
        <p:txBody>
          <a:bodyPr>
            <a:normAutofit fontScale="90000"/>
          </a:bodyPr>
          <a:lstStyle/>
          <a:p>
            <a:r>
              <a:rPr lang="en-GB">
                <a:latin typeface="Comic Sans MS" pitchFamily="66" charset="0"/>
              </a:rPr>
              <a:t>Solution: a Metropolis algorithm</a:t>
            </a:r>
          </a:p>
        </p:txBody>
      </p:sp>
      <p:sp>
        <p:nvSpPr>
          <p:cNvPr id="149507" name="Rectangle 3"/>
          <p:cNvSpPr>
            <a:spLocks noGrp="1" noChangeArrowheads="1"/>
          </p:cNvSpPr>
          <p:nvPr>
            <p:ph type="body" sz="half" idx="1"/>
          </p:nvPr>
        </p:nvSpPr>
        <p:spPr>
          <a:xfrm>
            <a:off x="457200" y="1719263"/>
            <a:ext cx="8069263" cy="4411662"/>
          </a:xfrm>
        </p:spPr>
        <p:txBody>
          <a:bodyPr/>
          <a:lstStyle/>
          <a:p>
            <a:r>
              <a:rPr lang="en-GB" sz="2600">
                <a:latin typeface="Comic Sans MS" pitchFamily="66" charset="0"/>
              </a:rPr>
              <a:t>Periodically each node i picks two current neighbours j, k</a:t>
            </a:r>
          </a:p>
          <a:p>
            <a:r>
              <a:rPr lang="en-GB" sz="2600">
                <a:latin typeface="Comic Sans MS" pitchFamily="66" charset="0"/>
              </a:rPr>
              <a:t>Candidate rewiring:</a:t>
            </a:r>
          </a:p>
          <a:p>
            <a:pPr>
              <a:buFont typeface="Wingdings" pitchFamily="2" charset="2"/>
              <a:buNone/>
            </a:pPr>
            <a:r>
              <a:rPr lang="en-GB" sz="2600">
                <a:latin typeface="Comic Sans MS" pitchFamily="66" charset="0"/>
              </a:rPr>
              <a:t>	</a:t>
            </a:r>
          </a:p>
          <a:p>
            <a:r>
              <a:rPr lang="en-GB" sz="2600">
                <a:latin typeface="Comic Sans MS" pitchFamily="66" charset="0"/>
              </a:rPr>
              <a:t>Local evaluation of impact on energy:</a:t>
            </a:r>
          </a:p>
          <a:p>
            <a:endParaRPr lang="en-GB" sz="2600">
              <a:latin typeface="Comic Sans MS" pitchFamily="66" charset="0"/>
            </a:endParaRPr>
          </a:p>
          <a:p>
            <a:endParaRPr lang="en-GB" sz="2600">
              <a:latin typeface="Comic Sans MS" pitchFamily="66" charset="0"/>
            </a:endParaRPr>
          </a:p>
          <a:p>
            <a:r>
              <a:rPr lang="en-GB" sz="2600">
                <a:latin typeface="Comic Sans MS" pitchFamily="66" charset="0"/>
              </a:rPr>
              <a:t>Rewiring accepted with probability: </a:t>
            </a:r>
          </a:p>
          <a:p>
            <a:endParaRPr lang="en-GB" sz="2600">
              <a:latin typeface="Comic Sans MS" pitchFamily="66" charset="0"/>
            </a:endParaRPr>
          </a:p>
        </p:txBody>
      </p:sp>
      <p:graphicFrame>
        <p:nvGraphicFramePr>
          <p:cNvPr id="149508" name="Object 4"/>
          <p:cNvGraphicFramePr>
            <a:graphicFrameLocks noGrp="1" noChangeAspect="1"/>
          </p:cNvGraphicFramePr>
          <p:nvPr>
            <p:ph sz="quarter" idx="2"/>
          </p:nvPr>
        </p:nvGraphicFramePr>
        <p:xfrm>
          <a:off x="2006600" y="4284663"/>
          <a:ext cx="5461000" cy="484187"/>
        </p:xfrm>
        <a:graphic>
          <a:graphicData uri="http://schemas.openxmlformats.org/presentationml/2006/ole">
            <mc:AlternateContent xmlns:mc="http://schemas.openxmlformats.org/markup-compatibility/2006">
              <mc:Choice xmlns:v="urn:schemas-microsoft-com:vml" Requires="v">
                <p:oleObj spid="_x0000_s149550" name="Equation" r:id="rId4" imgW="2577960" imgH="228600" progId="Equation.3">
                  <p:embed/>
                </p:oleObj>
              </mc:Choice>
              <mc:Fallback>
                <p:oleObj name="Equation" r:id="rId4" imgW="2577960" imgH="228600" progId="Equation.3">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06600" y="4284663"/>
                        <a:ext cx="5461000" cy="484187"/>
                      </a:xfrm>
                      <a:prstGeom prst="rect">
                        <a:avLst/>
                      </a:prstGeom>
                      <a:solidFill>
                        <a:srgbClr val="FFFF9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9531" name="Object 27"/>
          <p:cNvGraphicFramePr>
            <a:graphicFrameLocks noGrp="1" noChangeAspect="1"/>
          </p:cNvGraphicFramePr>
          <p:nvPr>
            <p:ph sz="quarter" idx="3"/>
          </p:nvPr>
        </p:nvGraphicFramePr>
        <p:xfrm>
          <a:off x="3419475" y="5580063"/>
          <a:ext cx="2665413" cy="788987"/>
        </p:xfrm>
        <a:graphic>
          <a:graphicData uri="http://schemas.openxmlformats.org/presentationml/2006/ole">
            <mc:AlternateContent xmlns:mc="http://schemas.openxmlformats.org/markup-compatibility/2006">
              <mc:Choice xmlns:v="urn:schemas-microsoft-com:vml" Requires="v">
                <p:oleObj spid="_x0000_s149551" name="Equation" r:id="rId6" imgW="1714320" imgH="507960" progId="Equation.3">
                  <p:embed/>
                </p:oleObj>
              </mc:Choice>
              <mc:Fallback>
                <p:oleObj name="Equation" r:id="rId6" imgW="1714320" imgH="507960" progId="Equation.3">
                  <p:embed/>
                  <p:pic>
                    <p:nvPicPr>
                      <p:cNvPr id="0" name="Object 2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19475" y="5580063"/>
                        <a:ext cx="2665413" cy="788987"/>
                      </a:xfrm>
                      <a:prstGeom prst="rect">
                        <a:avLst/>
                      </a:prstGeom>
                      <a:solidFill>
                        <a:srgbClr val="FFFF9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49509" name="Group 5"/>
          <p:cNvGrpSpPr>
            <a:grpSpLocks/>
          </p:cNvGrpSpPr>
          <p:nvPr/>
        </p:nvGrpSpPr>
        <p:grpSpPr bwMode="auto">
          <a:xfrm>
            <a:off x="4495800" y="2349500"/>
            <a:ext cx="3048000" cy="1066800"/>
            <a:chOff x="3408" y="1584"/>
            <a:chExt cx="1920" cy="672"/>
          </a:xfrm>
        </p:grpSpPr>
        <p:grpSp>
          <p:nvGrpSpPr>
            <p:cNvPr id="149510" name="Group 6"/>
            <p:cNvGrpSpPr>
              <a:grpSpLocks/>
            </p:cNvGrpSpPr>
            <p:nvPr/>
          </p:nvGrpSpPr>
          <p:grpSpPr bwMode="auto">
            <a:xfrm>
              <a:off x="3408" y="1584"/>
              <a:ext cx="912" cy="672"/>
              <a:chOff x="480" y="1536"/>
              <a:chExt cx="1152" cy="720"/>
            </a:xfrm>
          </p:grpSpPr>
          <p:sp>
            <p:nvSpPr>
              <p:cNvPr id="149511" name="Oval 7"/>
              <p:cNvSpPr>
                <a:spLocks noChangeArrowheads="1"/>
              </p:cNvSpPr>
              <p:nvPr/>
            </p:nvSpPr>
            <p:spPr bwMode="auto">
              <a:xfrm>
                <a:off x="996" y="1896"/>
                <a:ext cx="199" cy="160"/>
              </a:xfrm>
              <a:prstGeom prst="ellipse">
                <a:avLst/>
              </a:prstGeom>
              <a:solidFill>
                <a:srgbClr val="FFCC99"/>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GB"/>
                  <a:t>i</a:t>
                </a:r>
                <a:endParaRPr lang="en-US"/>
              </a:p>
            </p:txBody>
          </p:sp>
          <p:sp>
            <p:nvSpPr>
              <p:cNvPr id="149512" name="Oval 8"/>
              <p:cNvSpPr>
                <a:spLocks noChangeArrowheads="1"/>
              </p:cNvSpPr>
              <p:nvPr/>
            </p:nvSpPr>
            <p:spPr bwMode="auto">
              <a:xfrm>
                <a:off x="758" y="1616"/>
                <a:ext cx="199" cy="160"/>
              </a:xfrm>
              <a:prstGeom prst="ellipse">
                <a:avLst/>
              </a:prstGeom>
              <a:solidFill>
                <a:schemeClr val="folHlink"/>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GB"/>
                  <a:t>j</a:t>
                </a:r>
                <a:endParaRPr lang="en-US"/>
              </a:p>
            </p:txBody>
          </p:sp>
          <p:sp>
            <p:nvSpPr>
              <p:cNvPr id="149513" name="Oval 9"/>
              <p:cNvSpPr>
                <a:spLocks noChangeArrowheads="1"/>
              </p:cNvSpPr>
              <p:nvPr/>
            </p:nvSpPr>
            <p:spPr bwMode="auto">
              <a:xfrm>
                <a:off x="1195" y="1616"/>
                <a:ext cx="199" cy="160"/>
              </a:xfrm>
              <a:prstGeom prst="ellipse">
                <a:avLst/>
              </a:prstGeom>
              <a:solidFill>
                <a:schemeClr val="accent1"/>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GB"/>
                  <a:t>k</a:t>
                </a:r>
                <a:endParaRPr lang="en-US"/>
              </a:p>
            </p:txBody>
          </p:sp>
          <p:cxnSp>
            <p:nvCxnSpPr>
              <p:cNvPr id="149514" name="AutoShape 10"/>
              <p:cNvCxnSpPr>
                <a:cxnSpLocks noChangeShapeType="1"/>
                <a:stCxn id="149512" idx="5"/>
                <a:endCxn id="149511" idx="1"/>
              </p:cNvCxnSpPr>
              <p:nvPr/>
            </p:nvCxnSpPr>
            <p:spPr bwMode="auto">
              <a:xfrm>
                <a:off x="928" y="1753"/>
                <a:ext cx="97" cy="166"/>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9515" name="AutoShape 11"/>
              <p:cNvCxnSpPr>
                <a:cxnSpLocks noChangeShapeType="1"/>
                <a:stCxn id="149511" idx="7"/>
                <a:endCxn id="149513" idx="4"/>
              </p:cNvCxnSpPr>
              <p:nvPr/>
            </p:nvCxnSpPr>
            <p:spPr bwMode="auto">
              <a:xfrm flipV="1">
                <a:off x="1166" y="1776"/>
                <a:ext cx="128" cy="143"/>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49516" name="Line 12"/>
              <p:cNvSpPr>
                <a:spLocks noChangeShapeType="1"/>
              </p:cNvSpPr>
              <p:nvPr/>
            </p:nvSpPr>
            <p:spPr bwMode="auto">
              <a:xfrm flipH="1">
                <a:off x="718" y="2016"/>
                <a:ext cx="278" cy="120"/>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149517" name="Line 13"/>
              <p:cNvSpPr>
                <a:spLocks noChangeShapeType="1"/>
              </p:cNvSpPr>
              <p:nvPr/>
            </p:nvSpPr>
            <p:spPr bwMode="auto">
              <a:xfrm flipH="1" flipV="1">
                <a:off x="1116" y="2056"/>
                <a:ext cx="238" cy="200"/>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149518" name="Line 14"/>
              <p:cNvSpPr>
                <a:spLocks noChangeShapeType="1"/>
              </p:cNvSpPr>
              <p:nvPr/>
            </p:nvSpPr>
            <p:spPr bwMode="auto">
              <a:xfrm flipH="1">
                <a:off x="480" y="1696"/>
                <a:ext cx="278" cy="120"/>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149519" name="Line 15"/>
              <p:cNvSpPr>
                <a:spLocks noChangeShapeType="1"/>
              </p:cNvSpPr>
              <p:nvPr/>
            </p:nvSpPr>
            <p:spPr bwMode="auto">
              <a:xfrm flipH="1">
                <a:off x="1394" y="1536"/>
                <a:ext cx="238" cy="120"/>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grpSp>
        <p:sp>
          <p:nvSpPr>
            <p:cNvPr id="149520" name="Line 16"/>
            <p:cNvSpPr>
              <a:spLocks noChangeShapeType="1"/>
            </p:cNvSpPr>
            <p:nvPr/>
          </p:nvSpPr>
          <p:spPr bwMode="auto">
            <a:xfrm>
              <a:off x="4128" y="1872"/>
              <a:ext cx="384" cy="0"/>
            </a:xfrm>
            <a:prstGeom prst="line">
              <a:avLst/>
            </a:prstGeom>
            <a:noFill/>
            <a:ln w="22225">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grpSp>
          <p:nvGrpSpPr>
            <p:cNvPr id="149521" name="Group 17"/>
            <p:cNvGrpSpPr>
              <a:grpSpLocks/>
            </p:cNvGrpSpPr>
            <p:nvPr/>
          </p:nvGrpSpPr>
          <p:grpSpPr bwMode="auto">
            <a:xfrm>
              <a:off x="4416" y="1584"/>
              <a:ext cx="912" cy="672"/>
              <a:chOff x="2352" y="1536"/>
              <a:chExt cx="1152" cy="720"/>
            </a:xfrm>
          </p:grpSpPr>
          <p:sp>
            <p:nvSpPr>
              <p:cNvPr id="149522" name="Oval 18"/>
              <p:cNvSpPr>
                <a:spLocks noChangeArrowheads="1"/>
              </p:cNvSpPr>
              <p:nvPr/>
            </p:nvSpPr>
            <p:spPr bwMode="auto">
              <a:xfrm>
                <a:off x="2868" y="1896"/>
                <a:ext cx="199" cy="160"/>
              </a:xfrm>
              <a:prstGeom prst="ellipse">
                <a:avLst/>
              </a:prstGeom>
              <a:solidFill>
                <a:srgbClr val="FFCC99"/>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GB"/>
                  <a:t>i</a:t>
                </a:r>
                <a:endParaRPr lang="en-US"/>
              </a:p>
            </p:txBody>
          </p:sp>
          <p:sp>
            <p:nvSpPr>
              <p:cNvPr id="149523" name="Oval 19"/>
              <p:cNvSpPr>
                <a:spLocks noChangeArrowheads="1"/>
              </p:cNvSpPr>
              <p:nvPr/>
            </p:nvSpPr>
            <p:spPr bwMode="auto">
              <a:xfrm>
                <a:off x="2630" y="1616"/>
                <a:ext cx="199" cy="160"/>
              </a:xfrm>
              <a:prstGeom prst="ellipse">
                <a:avLst/>
              </a:prstGeom>
              <a:solidFill>
                <a:schemeClr val="folHlink"/>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GB"/>
                  <a:t>j</a:t>
                </a:r>
                <a:endParaRPr lang="en-US"/>
              </a:p>
            </p:txBody>
          </p:sp>
          <p:sp>
            <p:nvSpPr>
              <p:cNvPr id="149524" name="Oval 20"/>
              <p:cNvSpPr>
                <a:spLocks noChangeArrowheads="1"/>
              </p:cNvSpPr>
              <p:nvPr/>
            </p:nvSpPr>
            <p:spPr bwMode="auto">
              <a:xfrm>
                <a:off x="3067" y="1616"/>
                <a:ext cx="199" cy="160"/>
              </a:xfrm>
              <a:prstGeom prst="ellipse">
                <a:avLst/>
              </a:prstGeom>
              <a:solidFill>
                <a:schemeClr val="accent1"/>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GB"/>
                  <a:t>k</a:t>
                </a:r>
                <a:endParaRPr lang="en-US"/>
              </a:p>
            </p:txBody>
          </p:sp>
          <p:cxnSp>
            <p:nvCxnSpPr>
              <p:cNvPr id="149525" name="AutoShape 21"/>
              <p:cNvCxnSpPr>
                <a:cxnSpLocks noChangeShapeType="1"/>
                <a:stCxn id="149523" idx="6"/>
                <a:endCxn id="149524" idx="2"/>
              </p:cNvCxnSpPr>
              <p:nvPr/>
            </p:nvCxnSpPr>
            <p:spPr bwMode="auto">
              <a:xfrm>
                <a:off x="2829" y="1696"/>
                <a:ext cx="238" cy="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9526" name="AutoShape 22"/>
              <p:cNvCxnSpPr>
                <a:cxnSpLocks noChangeShapeType="1"/>
                <a:stCxn id="149522" idx="7"/>
                <a:endCxn id="149524" idx="4"/>
              </p:cNvCxnSpPr>
              <p:nvPr/>
            </p:nvCxnSpPr>
            <p:spPr bwMode="auto">
              <a:xfrm flipV="1">
                <a:off x="3038" y="1776"/>
                <a:ext cx="128" cy="143"/>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49527" name="Line 23"/>
              <p:cNvSpPr>
                <a:spLocks noChangeShapeType="1"/>
              </p:cNvSpPr>
              <p:nvPr/>
            </p:nvSpPr>
            <p:spPr bwMode="auto">
              <a:xfrm flipH="1">
                <a:off x="2590" y="2016"/>
                <a:ext cx="278" cy="120"/>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149528" name="Line 24"/>
              <p:cNvSpPr>
                <a:spLocks noChangeShapeType="1"/>
              </p:cNvSpPr>
              <p:nvPr/>
            </p:nvSpPr>
            <p:spPr bwMode="auto">
              <a:xfrm flipH="1" flipV="1">
                <a:off x="2988" y="2056"/>
                <a:ext cx="238" cy="200"/>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149529" name="Line 25"/>
              <p:cNvSpPr>
                <a:spLocks noChangeShapeType="1"/>
              </p:cNvSpPr>
              <p:nvPr/>
            </p:nvSpPr>
            <p:spPr bwMode="auto">
              <a:xfrm flipH="1">
                <a:off x="2352" y="1696"/>
                <a:ext cx="278" cy="120"/>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149530" name="Line 26"/>
              <p:cNvSpPr>
                <a:spLocks noChangeShapeType="1"/>
              </p:cNvSpPr>
              <p:nvPr/>
            </p:nvSpPr>
            <p:spPr bwMode="auto">
              <a:xfrm flipH="1">
                <a:off x="3266" y="1536"/>
                <a:ext cx="238" cy="120"/>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grpSp>
      </p:gr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2"/>
          <p:cNvSpPr>
            <a:spLocks noGrp="1" noChangeArrowheads="1"/>
          </p:cNvSpPr>
          <p:nvPr>
            <p:ph type="title"/>
          </p:nvPr>
        </p:nvSpPr>
        <p:spPr/>
        <p:txBody>
          <a:bodyPr/>
          <a:lstStyle/>
          <a:p>
            <a:r>
              <a:rPr lang="en-GB">
                <a:latin typeface="Comic Sans MS" pitchFamily="66" charset="0"/>
              </a:rPr>
              <a:t>Metropolis algorithm (2)</a:t>
            </a:r>
          </a:p>
        </p:txBody>
      </p:sp>
      <p:sp>
        <p:nvSpPr>
          <p:cNvPr id="150531" name="Rectangle 3"/>
          <p:cNvSpPr>
            <a:spLocks noGrp="1" noChangeArrowheads="1"/>
          </p:cNvSpPr>
          <p:nvPr>
            <p:ph type="body" sz="half" idx="1"/>
          </p:nvPr>
        </p:nvSpPr>
        <p:spPr>
          <a:xfrm>
            <a:off x="395288" y="1773238"/>
            <a:ext cx="8215312" cy="4319587"/>
          </a:xfrm>
        </p:spPr>
        <p:txBody>
          <a:bodyPr/>
          <a:lstStyle/>
          <a:p>
            <a:r>
              <a:rPr lang="en-GB" sz="2600">
                <a:latin typeface="Comic Sans MS" pitchFamily="66" charset="0"/>
              </a:rPr>
              <a:t>Defines Markov chain on set of connected graphs with initial number of edges E, and stationary distribution</a:t>
            </a:r>
          </a:p>
          <a:p>
            <a:endParaRPr lang="en-GB" sz="2600">
              <a:latin typeface="Comic Sans MS" pitchFamily="66" charset="0"/>
            </a:endParaRPr>
          </a:p>
          <a:p>
            <a:endParaRPr lang="en-GB" sz="2600">
              <a:latin typeface="Comic Sans MS" pitchFamily="66" charset="0"/>
            </a:endParaRPr>
          </a:p>
          <a:p>
            <a:pPr>
              <a:buFont typeface="Wingdings" pitchFamily="2" charset="2"/>
              <a:buNone/>
            </a:pPr>
            <a:r>
              <a:rPr lang="en-GB" sz="2600">
                <a:latin typeface="Comic Sans MS" pitchFamily="66" charset="0"/>
              </a:rPr>
              <a:t>	hence concentrates on low energy configurations.</a:t>
            </a:r>
          </a:p>
        </p:txBody>
      </p:sp>
      <p:graphicFrame>
        <p:nvGraphicFramePr>
          <p:cNvPr id="150532" name="Object 4"/>
          <p:cNvGraphicFramePr>
            <a:graphicFrameLocks noGrp="1" noChangeAspect="1"/>
          </p:cNvGraphicFramePr>
          <p:nvPr>
            <p:ph sz="half" idx="2"/>
          </p:nvPr>
        </p:nvGraphicFramePr>
        <p:xfrm>
          <a:off x="3348038" y="3108325"/>
          <a:ext cx="2422525" cy="766763"/>
        </p:xfrm>
        <a:graphic>
          <a:graphicData uri="http://schemas.openxmlformats.org/presentationml/2006/ole">
            <mc:AlternateContent xmlns:mc="http://schemas.openxmlformats.org/markup-compatibility/2006">
              <mc:Choice xmlns:v="urn:schemas-microsoft-com:vml" Requires="v">
                <p:oleObj spid="_x0000_s150543" name="Equation" r:id="rId4" imgW="1244520" imgH="393480" progId="Equation.3">
                  <p:embed/>
                </p:oleObj>
              </mc:Choice>
              <mc:Fallback>
                <p:oleObj name="Equation" r:id="rId4" imgW="1244520" imgH="393480" progId="Equation.3">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48038" y="3108325"/>
                        <a:ext cx="2422525" cy="766763"/>
                      </a:xfrm>
                      <a:prstGeom prst="rect">
                        <a:avLst/>
                      </a:prstGeom>
                      <a:solidFill>
                        <a:srgbClr val="FFFF9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150533" name="Picture 5" descr="loc"/>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4400" y="4724400"/>
            <a:ext cx="7848600" cy="2286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2"/>
          <p:cNvSpPr>
            <a:spLocks noGrp="1" noChangeArrowheads="1"/>
          </p:cNvSpPr>
          <p:nvPr>
            <p:ph type="title"/>
          </p:nvPr>
        </p:nvSpPr>
        <p:spPr/>
        <p:txBody>
          <a:bodyPr/>
          <a:lstStyle/>
          <a:p>
            <a:r>
              <a:rPr lang="en-GB">
                <a:latin typeface="Comic Sans MS" pitchFamily="66" charset="0"/>
              </a:rPr>
              <a:t>Failure resilience properties</a:t>
            </a:r>
          </a:p>
        </p:txBody>
      </p:sp>
      <p:sp>
        <p:nvSpPr>
          <p:cNvPr id="151555" name="Rectangle 3"/>
          <p:cNvSpPr>
            <a:spLocks noGrp="1" noChangeArrowheads="1"/>
          </p:cNvSpPr>
          <p:nvPr>
            <p:ph idx="1"/>
          </p:nvPr>
        </p:nvSpPr>
        <p:spPr/>
        <p:txBody>
          <a:bodyPr/>
          <a:lstStyle/>
          <a:p>
            <a:r>
              <a:rPr lang="en-GB" sz="2600">
                <a:latin typeface="Comic Sans MS" pitchFamily="66" charset="0"/>
              </a:rPr>
              <a:t>Key result:</a:t>
            </a:r>
          </a:p>
          <a:p>
            <a:pPr lvl="1"/>
            <a:r>
              <a:rPr lang="en-GB" sz="2200">
                <a:latin typeface="Comic Sans MS" pitchFamily="66" charset="0"/>
              </a:rPr>
              <a:t>For an average degree of c.log(N), c&gt;0,</a:t>
            </a:r>
          </a:p>
          <a:p>
            <a:pPr lvl="1">
              <a:buFont typeface="Wingdings" pitchFamily="2" charset="2"/>
              <a:buNone/>
            </a:pPr>
            <a:r>
              <a:rPr lang="en-GB" sz="2200">
                <a:latin typeface="Comic Sans MS" pitchFamily="66" charset="0"/>
              </a:rPr>
              <a:t>	resulting graph remains connected for link failure rates up to exp(-1/c).</a:t>
            </a:r>
          </a:p>
          <a:p>
            <a:endParaRPr lang="en-GB" sz="2600">
              <a:latin typeface="Comic Sans MS" pitchFamily="66" charset="0"/>
            </a:endParaRPr>
          </a:p>
          <a:p>
            <a:r>
              <a:rPr lang="en-GB" sz="2600">
                <a:latin typeface="Comic Sans MS" pitchFamily="66" charset="0"/>
              </a:rPr>
              <a:t>Improves upon failure resilience of uniform random graphs (cf. Erd</a:t>
            </a:r>
            <a:r>
              <a:rPr lang="en-US" sz="2600">
                <a:latin typeface="Comic Sans MS" pitchFamily="66" charset="0"/>
              </a:rPr>
              <a:t>ö</a:t>
            </a:r>
            <a:r>
              <a:rPr lang="en-GB" sz="2600">
                <a:latin typeface="Comic Sans MS" pitchFamily="66" charset="0"/>
              </a:rPr>
              <a:t>s-Renyi law); </a:t>
            </a:r>
          </a:p>
          <a:p>
            <a:r>
              <a:rPr lang="en-GB" sz="2600">
                <a:latin typeface="Comic Sans MS" pitchFamily="66" charset="0"/>
              </a:rPr>
              <a:t>Essentially optimal failure resilience for uniform random link failures.</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2"/>
          <p:cNvSpPr>
            <a:spLocks noGrp="1" noChangeArrowheads="1"/>
          </p:cNvSpPr>
          <p:nvPr>
            <p:ph type="title"/>
          </p:nvPr>
        </p:nvSpPr>
        <p:spPr/>
        <p:txBody>
          <a:bodyPr/>
          <a:lstStyle/>
          <a:p>
            <a:r>
              <a:rPr lang="en-GB">
                <a:latin typeface="Comic Sans MS" pitchFamily="66" charset="0"/>
              </a:rPr>
              <a:t>Open problems:</a:t>
            </a:r>
          </a:p>
        </p:txBody>
      </p:sp>
      <p:sp>
        <p:nvSpPr>
          <p:cNvPr id="180227" name="Rectangle 3"/>
          <p:cNvSpPr>
            <a:spLocks noGrp="1" noChangeArrowheads="1"/>
          </p:cNvSpPr>
          <p:nvPr>
            <p:ph type="body" sz="half" idx="1"/>
          </p:nvPr>
        </p:nvSpPr>
        <p:spPr>
          <a:xfrm>
            <a:off x="838200" y="1885950"/>
            <a:ext cx="7772400" cy="4210050"/>
          </a:xfrm>
        </p:spPr>
        <p:txBody>
          <a:bodyPr/>
          <a:lstStyle/>
          <a:p>
            <a:r>
              <a:rPr lang="en-GB" sz="2200">
                <a:latin typeface="Comic Sans MS" pitchFamily="66" charset="0"/>
              </a:rPr>
              <a:t>Design decentralised schemes  that optimise topology w.r.t more realistic network /delay costs</a:t>
            </a:r>
          </a:p>
          <a:p>
            <a:endParaRPr lang="en-GB" sz="2200">
              <a:latin typeface="Comic Sans MS" pitchFamily="66" charset="0"/>
            </a:endParaRPr>
          </a:p>
          <a:p>
            <a:r>
              <a:rPr lang="en-GB" sz="2200">
                <a:latin typeface="Comic Sans MS" pitchFamily="66" charset="0"/>
              </a:rPr>
              <a:t>Candidate option: </a:t>
            </a:r>
          </a:p>
          <a:p>
            <a:pPr lvl="1"/>
            <a:r>
              <a:rPr lang="en-GB" sz="2000">
                <a:latin typeface="Comic Sans MS" pitchFamily="66" charset="0"/>
              </a:rPr>
              <a:t>overlay optimised aggressively towards locality; </a:t>
            </a:r>
          </a:p>
          <a:p>
            <a:pPr lvl="1"/>
            <a:r>
              <a:rPr lang="en-GB" sz="2000">
                <a:latin typeface="Comic Sans MS" pitchFamily="66" charset="0"/>
              </a:rPr>
              <a:t>Augmented with random shortcuts.</a:t>
            </a:r>
          </a:p>
          <a:p>
            <a:pPr lvl="1">
              <a:buFont typeface="Wingdings" pitchFamily="2" charset="2"/>
              <a:buNone/>
            </a:pPr>
            <a:r>
              <a:rPr lang="en-GB" sz="2000">
                <a:latin typeface="Comic Sans MS" pitchFamily="66" charset="0"/>
                <a:sym typeface="Wingdings" pitchFamily="2" charset="2"/>
              </a:rPr>
              <a:t>	reduced diameter (small world phenomenon).</a:t>
            </a:r>
          </a:p>
          <a:p>
            <a:pPr lvl="1"/>
            <a:endParaRPr lang="en-GB" sz="2000">
              <a:latin typeface="Comic Sans MS" pitchFamily="66" charset="0"/>
            </a:endParaRPr>
          </a:p>
          <a:p>
            <a:r>
              <a:rPr lang="en-GB" sz="2200">
                <a:latin typeface="Comic Sans MS" pitchFamily="66" charset="0"/>
              </a:rPr>
              <a:t>Optimise for other notions of locality (interest-based,…)</a:t>
            </a:r>
          </a:p>
          <a:p>
            <a:pPr>
              <a:buFont typeface="Wingdings" pitchFamily="2" charset="2"/>
              <a:buNone/>
            </a:pPr>
            <a:r>
              <a:rPr lang="en-GB" sz="2200">
                <a:latin typeface="Comic Sans MS" pitchFamily="66" charset="0"/>
              </a:rPr>
              <a:t>	</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Rectangle 2"/>
          <p:cNvSpPr>
            <a:spLocks noGrp="1" noChangeArrowheads="1"/>
          </p:cNvSpPr>
          <p:nvPr>
            <p:ph type="title"/>
          </p:nvPr>
        </p:nvSpPr>
        <p:spPr/>
        <p:txBody>
          <a:bodyPr/>
          <a:lstStyle/>
          <a:p>
            <a:r>
              <a:rPr lang="en-GB"/>
              <a:t>Multi-message dissemination</a:t>
            </a:r>
          </a:p>
        </p:txBody>
      </p:sp>
      <p:sp>
        <p:nvSpPr>
          <p:cNvPr id="176131" name="Rectangle 3"/>
          <p:cNvSpPr>
            <a:spLocks noGrp="1" noChangeArrowheads="1"/>
          </p:cNvSpPr>
          <p:nvPr>
            <p:ph idx="1"/>
          </p:nvPr>
        </p:nvSpPr>
        <p:spPr/>
        <p:txBody>
          <a:bodyPr/>
          <a:lstStyle/>
          <a:p>
            <a:pPr>
              <a:lnSpc>
                <a:spcPct val="80000"/>
              </a:lnSpc>
              <a:buFont typeface="Wingdings" pitchFamily="2" charset="2"/>
              <a:buNone/>
            </a:pPr>
            <a:r>
              <a:rPr lang="en-GB" sz="2600"/>
              <a:t>File dissemination and time to broadcast:</a:t>
            </a:r>
          </a:p>
          <a:p>
            <a:pPr lvl="2">
              <a:lnSpc>
                <a:spcPct val="80000"/>
              </a:lnSpc>
            </a:pPr>
            <a:r>
              <a:rPr lang="en-GB"/>
              <a:t>K+log(N) lower bound</a:t>
            </a:r>
          </a:p>
          <a:p>
            <a:pPr lvl="2">
              <a:lnSpc>
                <a:spcPct val="80000"/>
              </a:lnSpc>
            </a:pPr>
            <a:r>
              <a:rPr lang="en-GB">
                <a:solidFill>
                  <a:schemeClr val="bg2"/>
                </a:solidFill>
              </a:rPr>
              <a:t>Random network coding:</a:t>
            </a:r>
          </a:p>
          <a:p>
            <a:pPr lvl="3">
              <a:lnSpc>
                <a:spcPct val="80000"/>
              </a:lnSpc>
            </a:pPr>
            <a:r>
              <a:rPr lang="en-GB" sz="1800">
                <a:solidFill>
                  <a:schemeClr val="bg2"/>
                </a:solidFill>
              </a:rPr>
              <a:t>Optimality of “algebraic gossip” </a:t>
            </a:r>
          </a:p>
          <a:p>
            <a:pPr lvl="3">
              <a:lnSpc>
                <a:spcPct val="80000"/>
              </a:lnSpc>
            </a:pPr>
            <a:r>
              <a:rPr lang="en-GB" sz="1800">
                <a:solidFill>
                  <a:schemeClr val="bg2"/>
                </a:solidFill>
              </a:rPr>
              <a:t>Badness of random pull </a:t>
            </a:r>
          </a:p>
          <a:p>
            <a:pPr lvl="2">
              <a:lnSpc>
                <a:spcPct val="80000"/>
              </a:lnSpc>
            </a:pPr>
            <a:r>
              <a:rPr lang="en-GB">
                <a:solidFill>
                  <a:schemeClr val="bg2"/>
                </a:solidFill>
              </a:rPr>
              <a:t>Optimality without network coding:</a:t>
            </a:r>
          </a:p>
          <a:p>
            <a:pPr lvl="3">
              <a:lnSpc>
                <a:spcPct val="80000"/>
              </a:lnSpc>
            </a:pPr>
            <a:r>
              <a:rPr lang="en-GB" sz="1800">
                <a:solidFill>
                  <a:schemeClr val="bg2"/>
                </a:solidFill>
              </a:rPr>
              <a:t>Priority push+source coding </a:t>
            </a:r>
          </a:p>
          <a:p>
            <a:pPr lvl="3">
              <a:lnSpc>
                <a:spcPct val="80000"/>
              </a:lnSpc>
            </a:pPr>
            <a:r>
              <a:rPr lang="en-GB" sz="1800">
                <a:solidFill>
                  <a:schemeClr val="bg2"/>
                </a:solidFill>
              </a:rPr>
              <a:t>Interleaved push and pull </a:t>
            </a:r>
          </a:p>
          <a:p>
            <a:pPr>
              <a:lnSpc>
                <a:spcPct val="80000"/>
              </a:lnSpc>
              <a:buFont typeface="Wingdings" pitchFamily="2" charset="2"/>
              <a:buNone/>
            </a:pPr>
            <a:r>
              <a:rPr lang="en-GB" sz="2600">
                <a:solidFill>
                  <a:schemeClr val="bg2"/>
                </a:solidFill>
              </a:rPr>
              <a:t>Live streaming and broadcast rate:</a:t>
            </a:r>
          </a:p>
          <a:p>
            <a:pPr lvl="2">
              <a:lnSpc>
                <a:spcPct val="80000"/>
              </a:lnSpc>
            </a:pPr>
            <a:r>
              <a:rPr lang="en-GB">
                <a:solidFill>
                  <a:schemeClr val="bg2"/>
                </a:solidFill>
              </a:rPr>
              <a:t>The min(min-cut) upper bound</a:t>
            </a:r>
          </a:p>
          <a:p>
            <a:pPr lvl="2">
              <a:lnSpc>
                <a:spcPct val="80000"/>
              </a:lnSpc>
            </a:pPr>
            <a:r>
              <a:rPr lang="en-GB">
                <a:solidFill>
                  <a:schemeClr val="bg2"/>
                </a:solidFill>
              </a:rPr>
              <a:t>Optimality of random linear coding </a:t>
            </a:r>
          </a:p>
          <a:p>
            <a:pPr lvl="2">
              <a:lnSpc>
                <a:spcPct val="80000"/>
              </a:lnSpc>
            </a:pPr>
            <a:r>
              <a:rPr lang="en-GB">
                <a:solidFill>
                  <a:schemeClr val="bg2"/>
                </a:solidFill>
              </a:rPr>
              <a:t>Optimality of “Random-Useful-Push” </a:t>
            </a:r>
          </a:p>
          <a:p>
            <a:pPr>
              <a:lnSpc>
                <a:spcPct val="80000"/>
              </a:lnSpc>
              <a:buFont typeface="Wingdings" pitchFamily="2" charset="2"/>
              <a:buNone/>
            </a:pPr>
            <a:endParaRPr lang="en-GB" sz="2600">
              <a:solidFill>
                <a:schemeClr val="bg2"/>
              </a:solidFill>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2"/>
          <p:cNvSpPr>
            <a:spLocks noGrp="1" noChangeArrowheads="1"/>
          </p:cNvSpPr>
          <p:nvPr>
            <p:ph type="title"/>
          </p:nvPr>
        </p:nvSpPr>
        <p:spPr>
          <a:xfrm>
            <a:off x="539750" y="268288"/>
            <a:ext cx="8001000" cy="1216025"/>
          </a:xfrm>
        </p:spPr>
        <p:txBody>
          <a:bodyPr/>
          <a:lstStyle/>
          <a:p>
            <a:r>
              <a:rPr lang="en-GB">
                <a:latin typeface="Comic Sans MS" pitchFamily="66" charset="0"/>
              </a:rPr>
              <a:t>Problem description</a:t>
            </a:r>
          </a:p>
        </p:txBody>
      </p:sp>
      <p:sp>
        <p:nvSpPr>
          <p:cNvPr id="124931" name="Rectangle 3"/>
          <p:cNvSpPr>
            <a:spLocks noGrp="1" noChangeArrowheads="1"/>
          </p:cNvSpPr>
          <p:nvPr>
            <p:ph type="body" sz="half" idx="1"/>
          </p:nvPr>
        </p:nvSpPr>
        <p:spPr>
          <a:xfrm>
            <a:off x="468313" y="1773238"/>
            <a:ext cx="8253412" cy="4340225"/>
          </a:xfrm>
          <a:noFill/>
        </p:spPr>
        <p:txBody>
          <a:bodyPr>
            <a:normAutofit lnSpcReduction="10000"/>
          </a:bodyPr>
          <a:lstStyle/>
          <a:p>
            <a:pPr>
              <a:lnSpc>
                <a:spcPct val="90000"/>
              </a:lnSpc>
            </a:pPr>
            <a:r>
              <a:rPr lang="en-US" sz="2700">
                <a:latin typeface="Comic Sans MS" pitchFamily="66" charset="0"/>
              </a:rPr>
              <a:t>Users aim to obtain a file, sliced into </a:t>
            </a:r>
            <a:r>
              <a:rPr lang="en-US" sz="2700">
                <a:solidFill>
                  <a:schemeClr val="tx2"/>
                </a:solidFill>
                <a:latin typeface="Comic Sans MS" pitchFamily="66" charset="0"/>
              </a:rPr>
              <a:t>K</a:t>
            </a:r>
            <a:r>
              <a:rPr lang="en-US" sz="2700">
                <a:latin typeface="Comic Sans MS" pitchFamily="66" charset="0"/>
              </a:rPr>
              <a:t> “chunks” </a:t>
            </a:r>
          </a:p>
          <a:p>
            <a:pPr>
              <a:lnSpc>
                <a:spcPct val="90000"/>
              </a:lnSpc>
            </a:pPr>
            <a:r>
              <a:rPr lang="en-US" sz="2700">
                <a:latin typeface="Comic Sans MS" pitchFamily="66" charset="0"/>
              </a:rPr>
              <a:t>Server may provide users with initial chunks</a:t>
            </a:r>
          </a:p>
          <a:p>
            <a:pPr>
              <a:lnSpc>
                <a:spcPct val="90000"/>
              </a:lnSpc>
            </a:pPr>
            <a:r>
              <a:rPr lang="en-US" sz="2700">
                <a:latin typeface="Comic Sans MS" pitchFamily="66" charset="0"/>
              </a:rPr>
              <a:t>Users then exchange chunks among themselves, to complete their collection.</a:t>
            </a:r>
          </a:p>
          <a:p>
            <a:pPr>
              <a:lnSpc>
                <a:spcPct val="90000"/>
              </a:lnSpc>
            </a:pPr>
            <a:r>
              <a:rPr lang="en-US" sz="2700">
                <a:latin typeface="Comic Sans MS" pitchFamily="66" charset="0"/>
              </a:rPr>
              <a:t>Candidate exchange strategies:</a:t>
            </a:r>
          </a:p>
          <a:p>
            <a:pPr lvl="1">
              <a:lnSpc>
                <a:spcPct val="90000"/>
              </a:lnSpc>
            </a:pPr>
            <a:r>
              <a:rPr lang="en-US">
                <a:latin typeface="Comic Sans MS" pitchFamily="66" charset="0"/>
              </a:rPr>
              <a:t>Who to exchange with (here, random target)</a:t>
            </a:r>
          </a:p>
          <a:p>
            <a:pPr lvl="1">
              <a:lnSpc>
                <a:spcPct val="90000"/>
              </a:lnSpc>
            </a:pPr>
            <a:r>
              <a:rPr lang="en-US">
                <a:latin typeface="Comic Sans MS" pitchFamily="66" charset="0"/>
              </a:rPr>
              <a:t>What to exchange:</a:t>
            </a:r>
          </a:p>
          <a:p>
            <a:pPr lvl="2">
              <a:lnSpc>
                <a:spcPct val="90000"/>
              </a:lnSpc>
            </a:pPr>
            <a:r>
              <a:rPr lang="en-US" sz="2100">
                <a:latin typeface="Comic Sans MS" pitchFamily="66" charset="0"/>
              </a:rPr>
              <a:t>Rarest chunks first (implemented in BitTorrent)</a:t>
            </a:r>
          </a:p>
          <a:p>
            <a:pPr lvl="2">
              <a:lnSpc>
                <a:spcPct val="90000"/>
              </a:lnSpc>
            </a:pPr>
            <a:r>
              <a:rPr lang="en-US" sz="2100">
                <a:latin typeface="Comic Sans MS" pitchFamily="66" charset="0"/>
              </a:rPr>
              <a:t>Random (among useful chunks)</a:t>
            </a:r>
          </a:p>
          <a:p>
            <a:pPr lvl="2">
              <a:lnSpc>
                <a:spcPct val="90000"/>
              </a:lnSpc>
            </a:pPr>
            <a:r>
              <a:rPr lang="en-US" sz="2100">
                <a:latin typeface="Comic Sans MS" pitchFamily="66" charset="0"/>
              </a:rPr>
              <a:t>“Random Linear Combination” of available chunks</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2"/>
          <p:cNvSpPr>
            <a:spLocks noGrp="1" noChangeArrowheads="1"/>
          </p:cNvSpPr>
          <p:nvPr>
            <p:ph type="title"/>
          </p:nvPr>
        </p:nvSpPr>
        <p:spPr>
          <a:xfrm>
            <a:off x="539750" y="268288"/>
            <a:ext cx="8001000" cy="1216025"/>
          </a:xfrm>
        </p:spPr>
        <p:txBody>
          <a:bodyPr/>
          <a:lstStyle/>
          <a:p>
            <a:r>
              <a:rPr lang="en-GB">
                <a:latin typeface="Comic Sans MS" pitchFamily="66" charset="0"/>
              </a:rPr>
              <a:t>Basic Models</a:t>
            </a:r>
          </a:p>
        </p:txBody>
      </p:sp>
      <p:sp>
        <p:nvSpPr>
          <p:cNvPr id="125955" name="Rectangle 3"/>
          <p:cNvSpPr>
            <a:spLocks noGrp="1" noChangeArrowheads="1"/>
          </p:cNvSpPr>
          <p:nvPr>
            <p:ph type="body" sz="half" idx="1"/>
          </p:nvPr>
        </p:nvSpPr>
        <p:spPr>
          <a:xfrm>
            <a:off x="495300" y="1752600"/>
            <a:ext cx="8253413" cy="4340225"/>
          </a:xfrm>
          <a:noFill/>
        </p:spPr>
        <p:txBody>
          <a:bodyPr/>
          <a:lstStyle/>
          <a:p>
            <a:r>
              <a:rPr lang="en-US" sz="2400">
                <a:latin typeface="Comic Sans MS" pitchFamily="66" charset="0"/>
              </a:rPr>
              <a:t>Fixed population of </a:t>
            </a:r>
            <a:r>
              <a:rPr lang="en-US" sz="2400">
                <a:solidFill>
                  <a:schemeClr val="tx2"/>
                </a:solidFill>
                <a:latin typeface="Comic Sans MS" pitchFamily="66" charset="0"/>
              </a:rPr>
              <a:t>N</a:t>
            </a:r>
            <a:r>
              <a:rPr lang="en-US" sz="2400">
                <a:solidFill>
                  <a:schemeClr val="hlink"/>
                </a:solidFill>
                <a:latin typeface="Comic Sans MS" pitchFamily="66" charset="0"/>
              </a:rPr>
              <a:t> </a:t>
            </a:r>
            <a:r>
              <a:rPr lang="en-US" sz="2400">
                <a:latin typeface="Comic Sans MS" pitchFamily="66" charset="0"/>
              </a:rPr>
              <a:t>users.</a:t>
            </a:r>
          </a:p>
          <a:p>
            <a:endParaRPr lang="en-US" sz="2400">
              <a:latin typeface="Comic Sans MS" pitchFamily="66" charset="0"/>
            </a:endParaRPr>
          </a:p>
          <a:p>
            <a:r>
              <a:rPr lang="en-US" sz="2400">
                <a:latin typeface="Comic Sans MS" pitchFamily="66" charset="0"/>
              </a:rPr>
              <a:t>Each user contacts random target at each time slot;</a:t>
            </a:r>
          </a:p>
          <a:p>
            <a:endParaRPr lang="en-US" sz="2400">
              <a:latin typeface="Comic Sans MS" pitchFamily="66" charset="0"/>
            </a:endParaRPr>
          </a:p>
          <a:p>
            <a:r>
              <a:rPr lang="en-US" sz="2400">
                <a:latin typeface="Comic Sans MS" pitchFamily="66" charset="0"/>
              </a:rPr>
              <a:t>Pulls (pushes) one chunk from (to)  target according to some policy.</a:t>
            </a:r>
          </a:p>
          <a:p>
            <a:endParaRPr lang="en-US" sz="2400">
              <a:latin typeface="Comic Sans MS" pitchFamily="66" charset="0"/>
            </a:endParaRPr>
          </a:p>
          <a:p>
            <a:r>
              <a:rPr lang="en-US" sz="2400">
                <a:latin typeface="Comic Sans MS" pitchFamily="66" charset="0"/>
              </a:rPr>
              <a:t>Performance of interest: </a:t>
            </a:r>
          </a:p>
          <a:p>
            <a:pPr>
              <a:buFont typeface="Wingdings" pitchFamily="2" charset="2"/>
              <a:buNone/>
            </a:pPr>
            <a:r>
              <a:rPr lang="en-US" sz="2400">
                <a:latin typeface="Comic Sans MS" pitchFamily="66" charset="0"/>
              </a:rPr>
              <a:t>			completion time for all users</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ChangeArrowheads="1"/>
          </p:cNvSpPr>
          <p:nvPr>
            <p:ph type="title"/>
          </p:nvPr>
        </p:nvSpPr>
        <p:spPr>
          <a:xfrm>
            <a:off x="539750" y="268288"/>
            <a:ext cx="8001000" cy="1216025"/>
          </a:xfrm>
        </p:spPr>
        <p:txBody>
          <a:bodyPr/>
          <a:lstStyle/>
          <a:p>
            <a:r>
              <a:rPr lang="en-GB">
                <a:latin typeface="Comic Sans MS" pitchFamily="66" charset="0"/>
              </a:rPr>
              <a:t>Lower bound on performance:</a:t>
            </a:r>
          </a:p>
        </p:txBody>
      </p:sp>
      <p:sp>
        <p:nvSpPr>
          <p:cNvPr id="126979" name="Rectangle 3"/>
          <p:cNvSpPr>
            <a:spLocks noGrp="1" noChangeArrowheads="1"/>
          </p:cNvSpPr>
          <p:nvPr>
            <p:ph type="body" sz="half" idx="1"/>
          </p:nvPr>
        </p:nvSpPr>
        <p:spPr>
          <a:xfrm>
            <a:off x="495300" y="1752600"/>
            <a:ext cx="8253413" cy="4340225"/>
          </a:xfrm>
          <a:noFill/>
        </p:spPr>
        <p:txBody>
          <a:bodyPr/>
          <a:lstStyle/>
          <a:p>
            <a:pPr>
              <a:lnSpc>
                <a:spcPct val="90000"/>
              </a:lnSpc>
            </a:pPr>
            <a:r>
              <a:rPr lang="en-US" sz="2400">
                <a:latin typeface="Comic Sans MS" pitchFamily="66" charset="0"/>
              </a:rPr>
              <a:t>Assume central controller dictates who downloads what from whom.</a:t>
            </a:r>
          </a:p>
          <a:p>
            <a:pPr>
              <a:lnSpc>
                <a:spcPct val="90000"/>
              </a:lnSpc>
            </a:pPr>
            <a:r>
              <a:rPr lang="en-US" sz="2400">
                <a:latin typeface="Comic Sans MS" pitchFamily="66" charset="0"/>
              </a:rPr>
              <a:t>Optimal completion time of order:</a:t>
            </a:r>
          </a:p>
          <a:p>
            <a:pPr>
              <a:lnSpc>
                <a:spcPct val="90000"/>
              </a:lnSpc>
              <a:buFont typeface="Wingdings" pitchFamily="2" charset="2"/>
              <a:buNone/>
            </a:pPr>
            <a:r>
              <a:rPr lang="en-US" sz="2200">
                <a:solidFill>
                  <a:schemeClr val="hlink"/>
                </a:solidFill>
                <a:latin typeface="Comic Sans MS" pitchFamily="66" charset="0"/>
              </a:rPr>
              <a:t> 		</a:t>
            </a:r>
            <a:r>
              <a:rPr lang="en-US" sz="2200">
                <a:solidFill>
                  <a:schemeClr val="tx2"/>
                </a:solidFill>
                <a:latin typeface="Comic Sans MS" pitchFamily="66" charset="0"/>
              </a:rPr>
              <a:t>K</a:t>
            </a:r>
            <a:r>
              <a:rPr lang="en-US" sz="2200">
                <a:solidFill>
                  <a:schemeClr val="hlink"/>
                </a:solidFill>
                <a:latin typeface="Comic Sans MS" pitchFamily="66" charset="0"/>
              </a:rPr>
              <a:t> </a:t>
            </a:r>
            <a:r>
              <a:rPr lang="en-US" sz="2000">
                <a:latin typeface="Comic Sans MS" pitchFamily="66" charset="0"/>
              </a:rPr>
              <a:t>(time for arbitrary user to complete)</a:t>
            </a:r>
            <a:endParaRPr lang="en-US" sz="2000">
              <a:solidFill>
                <a:schemeClr val="hlink"/>
              </a:solidFill>
              <a:latin typeface="Comic Sans MS" pitchFamily="66" charset="0"/>
            </a:endParaRPr>
          </a:p>
          <a:p>
            <a:pPr>
              <a:lnSpc>
                <a:spcPct val="90000"/>
              </a:lnSpc>
              <a:buFont typeface="Wingdings" pitchFamily="2" charset="2"/>
              <a:buNone/>
            </a:pPr>
            <a:r>
              <a:rPr lang="en-US" sz="2200">
                <a:solidFill>
                  <a:schemeClr val="hlink"/>
                </a:solidFill>
                <a:latin typeface="Comic Sans MS" pitchFamily="66" charset="0"/>
              </a:rPr>
              <a:t>		</a:t>
            </a:r>
            <a:r>
              <a:rPr lang="en-US" sz="2200">
                <a:solidFill>
                  <a:schemeClr val="tx2"/>
                </a:solidFill>
                <a:latin typeface="Comic Sans MS" pitchFamily="66" charset="0"/>
              </a:rPr>
              <a:t>+</a:t>
            </a:r>
          </a:p>
          <a:p>
            <a:pPr>
              <a:lnSpc>
                <a:spcPct val="90000"/>
              </a:lnSpc>
              <a:buFont typeface="Wingdings" pitchFamily="2" charset="2"/>
              <a:buNone/>
            </a:pPr>
            <a:r>
              <a:rPr lang="en-US" sz="2200">
                <a:solidFill>
                  <a:schemeClr val="hlink"/>
                </a:solidFill>
                <a:latin typeface="Comic Sans MS" pitchFamily="66" charset="0"/>
              </a:rPr>
              <a:t>		</a:t>
            </a:r>
            <a:r>
              <a:rPr lang="en-US" sz="2200">
                <a:solidFill>
                  <a:schemeClr val="tx2"/>
                </a:solidFill>
                <a:latin typeface="Comic Sans MS" pitchFamily="66" charset="0"/>
              </a:rPr>
              <a:t>log(N)</a:t>
            </a:r>
            <a:r>
              <a:rPr lang="en-US" sz="2200">
                <a:solidFill>
                  <a:schemeClr val="hlink"/>
                </a:solidFill>
                <a:latin typeface="Comic Sans MS" pitchFamily="66" charset="0"/>
              </a:rPr>
              <a:t> </a:t>
            </a:r>
            <a:r>
              <a:rPr lang="en-US" sz="2000">
                <a:latin typeface="Comic Sans MS" pitchFamily="66" charset="0"/>
              </a:rPr>
              <a:t>(time for arbitrary item to disseminate)</a:t>
            </a:r>
            <a:endParaRPr lang="en-US" sz="2000">
              <a:solidFill>
                <a:schemeClr val="hlink"/>
              </a:solidFill>
              <a:latin typeface="Comic Sans MS" pitchFamily="66" charset="0"/>
            </a:endParaRPr>
          </a:p>
          <a:p>
            <a:pPr>
              <a:lnSpc>
                <a:spcPct val="90000"/>
              </a:lnSpc>
            </a:pPr>
            <a:endParaRPr lang="en-US" sz="2200">
              <a:solidFill>
                <a:schemeClr val="hlink"/>
              </a:solidFill>
              <a:latin typeface="Comic Sans MS" pitchFamily="66" charset="0"/>
            </a:endParaRPr>
          </a:p>
          <a:p>
            <a:pPr>
              <a:lnSpc>
                <a:spcPct val="90000"/>
              </a:lnSpc>
              <a:buFont typeface="Wingdings" pitchFamily="2" charset="2"/>
              <a:buNone/>
            </a:pPr>
            <a:r>
              <a:rPr lang="en-US" sz="1800">
                <a:latin typeface="Comic Sans MS" pitchFamily="66" charset="0"/>
              </a:rPr>
              <a:t>[Cockayne-Thomason,80]; [Mundiger-Weber,04]</a:t>
            </a:r>
            <a:endParaRPr lang="en-US" sz="1800">
              <a:solidFill>
                <a:schemeClr val="hlink"/>
              </a:solidFill>
              <a:latin typeface="Comic Sans MS" pitchFamily="66" charset="0"/>
            </a:endParaRPr>
          </a:p>
          <a:p>
            <a:pPr>
              <a:lnSpc>
                <a:spcPct val="90000"/>
              </a:lnSpc>
            </a:pPr>
            <a:endParaRPr lang="en-US" sz="2400">
              <a:latin typeface="Comic Sans MS" pitchFamily="66" charset="0"/>
            </a:endParaRPr>
          </a:p>
          <a:p>
            <a:pPr>
              <a:lnSpc>
                <a:spcPct val="90000"/>
              </a:lnSpc>
            </a:pPr>
            <a:endParaRPr lang="en-US" sz="1800">
              <a:latin typeface="Comic Sans MS" pitchFamily="66" charset="0"/>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Rectangle 2"/>
          <p:cNvSpPr>
            <a:spLocks noGrp="1" noChangeArrowheads="1"/>
          </p:cNvSpPr>
          <p:nvPr>
            <p:ph type="title"/>
          </p:nvPr>
        </p:nvSpPr>
        <p:spPr/>
        <p:txBody>
          <a:bodyPr/>
          <a:lstStyle/>
          <a:p>
            <a:r>
              <a:rPr lang="en-GB"/>
              <a:t>Multi-message dissemination</a:t>
            </a:r>
          </a:p>
        </p:txBody>
      </p:sp>
      <p:sp>
        <p:nvSpPr>
          <p:cNvPr id="222211" name="Rectangle 3"/>
          <p:cNvSpPr>
            <a:spLocks noGrp="1" noChangeArrowheads="1"/>
          </p:cNvSpPr>
          <p:nvPr>
            <p:ph idx="1"/>
          </p:nvPr>
        </p:nvSpPr>
        <p:spPr/>
        <p:txBody>
          <a:bodyPr/>
          <a:lstStyle/>
          <a:p>
            <a:pPr>
              <a:lnSpc>
                <a:spcPct val="90000"/>
              </a:lnSpc>
              <a:buFont typeface="Wingdings" pitchFamily="2" charset="2"/>
              <a:buNone/>
            </a:pPr>
            <a:r>
              <a:rPr lang="en-GB" sz="2600"/>
              <a:t>File dissemination and time to broadcast:</a:t>
            </a:r>
          </a:p>
          <a:p>
            <a:pPr lvl="2">
              <a:lnSpc>
                <a:spcPct val="90000"/>
              </a:lnSpc>
            </a:pPr>
            <a:r>
              <a:rPr lang="en-GB">
                <a:solidFill>
                  <a:schemeClr val="bg2"/>
                </a:solidFill>
              </a:rPr>
              <a:t>K+log(N) lower bound</a:t>
            </a:r>
          </a:p>
          <a:p>
            <a:pPr lvl="2">
              <a:lnSpc>
                <a:spcPct val="90000"/>
              </a:lnSpc>
            </a:pPr>
            <a:r>
              <a:rPr lang="en-GB"/>
              <a:t>Random network coding:</a:t>
            </a:r>
          </a:p>
          <a:p>
            <a:pPr lvl="3">
              <a:lnSpc>
                <a:spcPct val="90000"/>
              </a:lnSpc>
            </a:pPr>
            <a:r>
              <a:rPr lang="en-GB" sz="1800"/>
              <a:t>Optimality of “algebraic gossip” </a:t>
            </a:r>
          </a:p>
          <a:p>
            <a:pPr lvl="3">
              <a:lnSpc>
                <a:spcPct val="90000"/>
              </a:lnSpc>
            </a:pPr>
            <a:r>
              <a:rPr lang="en-GB" sz="1800"/>
              <a:t>Badness of random pull </a:t>
            </a:r>
          </a:p>
          <a:p>
            <a:pPr lvl="3">
              <a:lnSpc>
                <a:spcPct val="90000"/>
              </a:lnSpc>
            </a:pPr>
            <a:r>
              <a:rPr lang="en-GB" sz="1800">
                <a:solidFill>
                  <a:schemeClr val="bg2"/>
                </a:solidFill>
              </a:rPr>
              <a:t>Optimality without network coding:</a:t>
            </a:r>
          </a:p>
          <a:p>
            <a:pPr lvl="3">
              <a:lnSpc>
                <a:spcPct val="90000"/>
              </a:lnSpc>
            </a:pPr>
            <a:r>
              <a:rPr lang="en-GB" sz="1800">
                <a:solidFill>
                  <a:schemeClr val="bg2"/>
                </a:solidFill>
              </a:rPr>
              <a:t>Priority push+source coding </a:t>
            </a:r>
          </a:p>
          <a:p>
            <a:pPr lvl="3">
              <a:lnSpc>
                <a:spcPct val="90000"/>
              </a:lnSpc>
            </a:pPr>
            <a:r>
              <a:rPr lang="en-GB" sz="1800">
                <a:solidFill>
                  <a:schemeClr val="bg2"/>
                </a:solidFill>
              </a:rPr>
              <a:t>Interleaved push and pull </a:t>
            </a:r>
          </a:p>
          <a:p>
            <a:pPr>
              <a:lnSpc>
                <a:spcPct val="90000"/>
              </a:lnSpc>
              <a:buFont typeface="Wingdings" pitchFamily="2" charset="2"/>
              <a:buNone/>
            </a:pPr>
            <a:r>
              <a:rPr lang="en-GB" sz="2600">
                <a:solidFill>
                  <a:schemeClr val="bg2"/>
                </a:solidFill>
              </a:rPr>
              <a:t>Live streaming and broadcast rate:</a:t>
            </a:r>
          </a:p>
          <a:p>
            <a:pPr lvl="2">
              <a:lnSpc>
                <a:spcPct val="90000"/>
              </a:lnSpc>
            </a:pPr>
            <a:r>
              <a:rPr lang="en-GB">
                <a:solidFill>
                  <a:schemeClr val="bg2"/>
                </a:solidFill>
              </a:rPr>
              <a:t>The min(min-cut) upper bound</a:t>
            </a:r>
          </a:p>
          <a:p>
            <a:pPr lvl="2">
              <a:lnSpc>
                <a:spcPct val="90000"/>
              </a:lnSpc>
            </a:pPr>
            <a:r>
              <a:rPr lang="en-GB">
                <a:solidFill>
                  <a:schemeClr val="bg2"/>
                </a:solidFill>
              </a:rPr>
              <a:t>Optimality of random linear coding </a:t>
            </a:r>
          </a:p>
          <a:p>
            <a:pPr lvl="2">
              <a:lnSpc>
                <a:spcPct val="90000"/>
              </a:lnSpc>
            </a:pPr>
            <a:r>
              <a:rPr lang="en-GB">
                <a:solidFill>
                  <a:schemeClr val="bg2"/>
                </a:solidFill>
              </a:rPr>
              <a:t>Optimality of “Random-Useful-Push”</a:t>
            </a:r>
          </a:p>
          <a:p>
            <a:pPr>
              <a:lnSpc>
                <a:spcPct val="90000"/>
              </a:lnSpc>
              <a:buFont typeface="Wingdings" pitchFamily="2" charset="2"/>
              <a:buNone/>
            </a:pPr>
            <a:endParaRPr lang="en-GB" sz="2600">
              <a:solidFill>
                <a:schemeClr val="bg2"/>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154" name="Rectangle 2"/>
          <p:cNvSpPr>
            <a:spLocks noGrp="1" noChangeArrowheads="1"/>
          </p:cNvSpPr>
          <p:nvPr>
            <p:ph type="title"/>
          </p:nvPr>
        </p:nvSpPr>
        <p:spPr/>
        <p:txBody>
          <a:bodyPr/>
          <a:lstStyle/>
          <a:p>
            <a:r>
              <a:rPr lang="fr-FR" dirty="0" smtClean="0"/>
              <a:t>Objectives of </a:t>
            </a:r>
            <a:r>
              <a:rPr lang="fr-FR" dirty="0" err="1" smtClean="0"/>
              <a:t>this</a:t>
            </a:r>
            <a:r>
              <a:rPr lang="fr-FR" dirty="0" smtClean="0"/>
              <a:t> course</a:t>
            </a:r>
            <a:endParaRPr lang="fr-FR" dirty="0"/>
          </a:p>
        </p:txBody>
      </p:sp>
      <p:sp>
        <p:nvSpPr>
          <p:cNvPr id="305155" name="Rectangle 3"/>
          <p:cNvSpPr>
            <a:spLocks noGrp="1" noChangeArrowheads="1"/>
          </p:cNvSpPr>
          <p:nvPr>
            <p:ph idx="1"/>
          </p:nvPr>
        </p:nvSpPr>
        <p:spPr/>
        <p:txBody>
          <a:bodyPr>
            <a:normAutofit/>
          </a:bodyPr>
          <a:lstStyle/>
          <a:p>
            <a:r>
              <a:rPr lang="en-US" dirty="0" smtClean="0"/>
              <a:t>Understand</a:t>
            </a:r>
          </a:p>
          <a:p>
            <a:pPr lvl="1"/>
            <a:r>
              <a:rPr lang="en-US" sz="2200" dirty="0" smtClean="0"/>
              <a:t>Simple distributed algorithms suited to “Emerging networks”</a:t>
            </a:r>
          </a:p>
          <a:p>
            <a:pPr lvl="1"/>
            <a:r>
              <a:rPr lang="en-US" sz="2200" dirty="0" smtClean="0"/>
              <a:t>Impact of network topologies on performance</a:t>
            </a:r>
          </a:p>
          <a:p>
            <a:pPr lvl="1"/>
            <a:endParaRPr lang="fr-FR" dirty="0"/>
          </a:p>
          <a:p>
            <a:r>
              <a:rPr lang="fr-FR" dirty="0" err="1" smtClean="0"/>
              <a:t>Emphasis</a:t>
            </a:r>
            <a:r>
              <a:rPr lang="fr-FR" dirty="0" smtClean="0"/>
              <a:t> on</a:t>
            </a:r>
          </a:p>
          <a:p>
            <a:pPr lvl="1"/>
            <a:r>
              <a:rPr lang="fr-FR" sz="2000" dirty="0" err="1" smtClean="0"/>
              <a:t>Models</a:t>
            </a:r>
            <a:r>
              <a:rPr lang="fr-FR" sz="2000" dirty="0" smtClean="0"/>
              <a:t> </a:t>
            </a:r>
            <a:r>
              <a:rPr lang="fr-FR" sz="2000" dirty="0" err="1" smtClean="0"/>
              <a:t>based</a:t>
            </a:r>
            <a:r>
              <a:rPr lang="fr-FR" sz="2000" dirty="0" smtClean="0"/>
              <a:t> on graph </a:t>
            </a:r>
            <a:r>
              <a:rPr lang="fr-FR" sz="2000" dirty="0" err="1" smtClean="0"/>
              <a:t>theory</a:t>
            </a:r>
            <a:r>
              <a:rPr lang="fr-FR" sz="2000" dirty="0" smtClean="0"/>
              <a:t> and </a:t>
            </a:r>
            <a:r>
              <a:rPr lang="fr-FR" sz="2000" dirty="0" err="1" smtClean="0"/>
              <a:t>discrete</a:t>
            </a:r>
            <a:r>
              <a:rPr lang="fr-FR" sz="2000" dirty="0" smtClean="0"/>
              <a:t> </a:t>
            </a:r>
            <a:r>
              <a:rPr lang="fr-FR" sz="2000" dirty="0" err="1" smtClean="0"/>
              <a:t>probability</a:t>
            </a:r>
            <a:r>
              <a:rPr lang="fr-FR" sz="2000" dirty="0" smtClean="0"/>
              <a:t> </a:t>
            </a:r>
          </a:p>
          <a:p>
            <a:pPr lvl="1"/>
            <a:r>
              <a:rPr lang="fr-FR" sz="2000" dirty="0" err="1" smtClean="0"/>
              <a:t>Characterization</a:t>
            </a:r>
            <a:r>
              <a:rPr lang="fr-FR" sz="2000" dirty="0" smtClean="0"/>
              <a:t> of </a:t>
            </a:r>
            <a:r>
              <a:rPr lang="fr-FR" sz="2000" dirty="0" err="1" smtClean="0"/>
              <a:t>algorithm</a:t>
            </a:r>
            <a:r>
              <a:rPr lang="fr-FR" sz="2000" dirty="0" smtClean="0"/>
              <a:t> performance as network size </a:t>
            </a:r>
            <a:r>
              <a:rPr lang="fr-FR" sz="2000" dirty="0" err="1" smtClean="0"/>
              <a:t>scales</a:t>
            </a:r>
            <a:r>
              <a:rPr lang="fr-FR" sz="2000" dirty="0" smtClean="0"/>
              <a:t> to </a:t>
            </a:r>
            <a:r>
              <a:rPr lang="fr-FR" sz="2000" dirty="0" err="1" smtClean="0"/>
              <a:t>infinity</a:t>
            </a:r>
            <a:endParaRPr lang="fr-FR" sz="2000" dirty="0" smtClean="0"/>
          </a:p>
          <a:p>
            <a:pPr>
              <a:buFont typeface="Wingdings" pitchFamily="2" charset="2"/>
              <a:buNone/>
            </a:pPr>
            <a:endParaRPr lang="fr-FR" dirty="0"/>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2"/>
          <p:cNvSpPr>
            <a:spLocks noGrp="1" noChangeArrowheads="1"/>
          </p:cNvSpPr>
          <p:nvPr>
            <p:ph type="title"/>
          </p:nvPr>
        </p:nvSpPr>
        <p:spPr>
          <a:xfrm>
            <a:off x="539750" y="268288"/>
            <a:ext cx="8001000" cy="1216025"/>
          </a:xfrm>
        </p:spPr>
        <p:txBody>
          <a:bodyPr/>
          <a:lstStyle/>
          <a:p>
            <a:r>
              <a:rPr lang="en-GB">
                <a:latin typeface="Comic Sans MS" pitchFamily="66" charset="0"/>
              </a:rPr>
              <a:t>Random Linear coding</a:t>
            </a:r>
          </a:p>
        </p:txBody>
      </p:sp>
      <p:sp>
        <p:nvSpPr>
          <p:cNvPr id="128003" name="Rectangle 3"/>
          <p:cNvSpPr>
            <a:spLocks noGrp="1" noChangeArrowheads="1"/>
          </p:cNvSpPr>
          <p:nvPr>
            <p:ph type="body" sz="half" idx="1"/>
          </p:nvPr>
        </p:nvSpPr>
        <p:spPr>
          <a:xfrm>
            <a:off x="495300" y="1752600"/>
            <a:ext cx="8253413" cy="4340225"/>
          </a:xfrm>
          <a:noFill/>
        </p:spPr>
        <p:txBody>
          <a:bodyPr/>
          <a:lstStyle/>
          <a:p>
            <a:pPr>
              <a:buFont typeface="Wingdings" pitchFamily="2" charset="2"/>
              <a:buNone/>
            </a:pPr>
            <a:r>
              <a:rPr lang="en-US" sz="2200">
                <a:latin typeface="Comic Sans MS" pitchFamily="66" charset="0"/>
              </a:rPr>
              <a:t>[Ho-Medard-Effros-Karger]</a:t>
            </a:r>
          </a:p>
          <a:p>
            <a:pPr>
              <a:buFont typeface="Wingdings" pitchFamily="2" charset="2"/>
              <a:buNone/>
            </a:pPr>
            <a:endParaRPr lang="en-US" sz="2200">
              <a:solidFill>
                <a:schemeClr val="hlink"/>
              </a:solidFill>
              <a:latin typeface="Comic Sans MS" pitchFamily="66" charset="0"/>
            </a:endParaRPr>
          </a:p>
          <a:p>
            <a:pPr>
              <a:buFont typeface="Wingdings" pitchFamily="2" charset="2"/>
              <a:buNone/>
            </a:pPr>
            <a:r>
              <a:rPr lang="en-US" sz="2200">
                <a:latin typeface="Comic Sans MS" pitchFamily="66" charset="0"/>
              </a:rPr>
              <a:t>Individual messages: vectors </a:t>
            </a:r>
            <a:r>
              <a:rPr lang="en-US" sz="2200">
                <a:solidFill>
                  <a:schemeClr val="tx2"/>
                </a:solidFill>
                <a:latin typeface="Comic Sans MS" pitchFamily="66" charset="0"/>
              </a:rPr>
              <a:t>v</a:t>
            </a:r>
            <a:r>
              <a:rPr lang="en-US" sz="2200" baseline="-25000">
                <a:solidFill>
                  <a:schemeClr val="tx2"/>
                </a:solidFill>
                <a:latin typeface="Comic Sans MS" pitchFamily="66" charset="0"/>
              </a:rPr>
              <a:t>1</a:t>
            </a:r>
            <a:r>
              <a:rPr lang="en-US" sz="2200">
                <a:solidFill>
                  <a:schemeClr val="tx2"/>
                </a:solidFill>
                <a:latin typeface="Comic Sans MS" pitchFamily="66" charset="0"/>
              </a:rPr>
              <a:t>,…,v</a:t>
            </a:r>
            <a:r>
              <a:rPr lang="en-US" sz="2200" baseline="-25000">
                <a:solidFill>
                  <a:schemeClr val="tx2"/>
                </a:solidFill>
                <a:latin typeface="Comic Sans MS" pitchFamily="66" charset="0"/>
              </a:rPr>
              <a:t>K</a:t>
            </a:r>
            <a:r>
              <a:rPr lang="en-US" sz="2200">
                <a:latin typeface="Comic Sans MS" pitchFamily="66" charset="0"/>
              </a:rPr>
              <a:t> over finite field, </a:t>
            </a:r>
            <a:r>
              <a:rPr lang="en-US" sz="2200">
                <a:solidFill>
                  <a:schemeClr val="tx2"/>
                </a:solidFill>
                <a:latin typeface="Comic Sans MS" pitchFamily="66" charset="0"/>
              </a:rPr>
              <a:t>F</a:t>
            </a:r>
            <a:r>
              <a:rPr lang="en-US" sz="2200">
                <a:latin typeface="Comic Sans MS" pitchFamily="66" charset="0"/>
              </a:rPr>
              <a:t>.</a:t>
            </a:r>
          </a:p>
          <a:p>
            <a:pPr>
              <a:buFont typeface="Wingdings" pitchFamily="2" charset="2"/>
              <a:buNone/>
            </a:pPr>
            <a:endParaRPr lang="en-US" sz="2200">
              <a:latin typeface="Comic Sans MS" pitchFamily="66" charset="0"/>
            </a:endParaRPr>
          </a:p>
          <a:p>
            <a:pPr>
              <a:buFont typeface="Wingdings" pitchFamily="2" charset="2"/>
              <a:buNone/>
            </a:pPr>
            <a:r>
              <a:rPr lang="en-US" sz="2200">
                <a:latin typeface="Comic Sans MS" pitchFamily="66" charset="0"/>
              </a:rPr>
              <a:t>User holding </a:t>
            </a:r>
            <a:r>
              <a:rPr lang="en-US" sz="2200">
                <a:solidFill>
                  <a:schemeClr val="tx2"/>
                </a:solidFill>
                <a:latin typeface="Comic Sans MS" pitchFamily="66" charset="0"/>
              </a:rPr>
              <a:t>[w</a:t>
            </a:r>
            <a:r>
              <a:rPr lang="en-US" sz="2200" baseline="-25000">
                <a:solidFill>
                  <a:schemeClr val="tx2"/>
                </a:solidFill>
                <a:latin typeface="Comic Sans MS" pitchFamily="66" charset="0"/>
              </a:rPr>
              <a:t>1</a:t>
            </a:r>
            <a:r>
              <a:rPr lang="en-US" sz="2200">
                <a:solidFill>
                  <a:schemeClr val="tx2"/>
                </a:solidFill>
                <a:latin typeface="Comic Sans MS" pitchFamily="66" charset="0"/>
              </a:rPr>
              <a:t>,…,w</a:t>
            </a:r>
            <a:r>
              <a:rPr lang="en-US" sz="2200" baseline="-25000">
                <a:solidFill>
                  <a:schemeClr val="tx2"/>
                </a:solidFill>
                <a:latin typeface="Comic Sans MS" pitchFamily="66" charset="0"/>
              </a:rPr>
              <a:t>m</a:t>
            </a:r>
            <a:r>
              <a:rPr lang="en-US" sz="2200">
                <a:solidFill>
                  <a:schemeClr val="tx2"/>
                </a:solidFill>
                <a:latin typeface="Comic Sans MS" pitchFamily="66" charset="0"/>
              </a:rPr>
              <a:t>]=[v</a:t>
            </a:r>
            <a:r>
              <a:rPr lang="en-US" sz="2200" baseline="-25000">
                <a:solidFill>
                  <a:schemeClr val="tx2"/>
                </a:solidFill>
                <a:latin typeface="Comic Sans MS" pitchFamily="66" charset="0"/>
              </a:rPr>
              <a:t>1</a:t>
            </a:r>
            <a:r>
              <a:rPr lang="en-US" sz="2200">
                <a:solidFill>
                  <a:schemeClr val="tx2"/>
                </a:solidFill>
                <a:latin typeface="Comic Sans MS" pitchFamily="66" charset="0"/>
              </a:rPr>
              <a:t>,…,v</a:t>
            </a:r>
            <a:r>
              <a:rPr lang="en-US" sz="2200" baseline="-25000">
                <a:solidFill>
                  <a:schemeClr val="tx2"/>
                </a:solidFill>
                <a:latin typeface="Comic Sans MS" pitchFamily="66" charset="0"/>
              </a:rPr>
              <a:t>K</a:t>
            </a:r>
            <a:r>
              <a:rPr lang="en-US" sz="2200">
                <a:solidFill>
                  <a:schemeClr val="tx2"/>
                </a:solidFill>
                <a:latin typeface="Comic Sans MS" pitchFamily="66" charset="0"/>
              </a:rPr>
              <a:t>] [a</a:t>
            </a:r>
            <a:r>
              <a:rPr lang="en-US" sz="2200" baseline="-25000">
                <a:solidFill>
                  <a:schemeClr val="tx2"/>
                </a:solidFill>
                <a:latin typeface="Comic Sans MS" pitchFamily="66" charset="0"/>
              </a:rPr>
              <a:t>1</a:t>
            </a:r>
            <a:r>
              <a:rPr lang="en-US" sz="2200">
                <a:solidFill>
                  <a:schemeClr val="tx2"/>
                </a:solidFill>
                <a:latin typeface="Comic Sans MS" pitchFamily="66" charset="0"/>
              </a:rPr>
              <a:t>,…a</a:t>
            </a:r>
            <a:r>
              <a:rPr lang="en-US" sz="2200" baseline="-25000">
                <a:solidFill>
                  <a:schemeClr val="tx2"/>
                </a:solidFill>
                <a:latin typeface="Comic Sans MS" pitchFamily="66" charset="0"/>
              </a:rPr>
              <a:t>m</a:t>
            </a:r>
            <a:r>
              <a:rPr lang="en-US" sz="2200">
                <a:solidFill>
                  <a:schemeClr val="tx2"/>
                </a:solidFill>
                <a:latin typeface="Comic Sans MS" pitchFamily="66" charset="0"/>
              </a:rPr>
              <a:t>]</a:t>
            </a:r>
          </a:p>
          <a:p>
            <a:pPr>
              <a:buFont typeface="Wingdings" pitchFamily="2" charset="2"/>
              <a:buNone/>
            </a:pPr>
            <a:r>
              <a:rPr lang="en-US" sz="2200">
                <a:latin typeface="Comic Sans MS" pitchFamily="66" charset="0"/>
              </a:rPr>
              <a:t>transmits </a:t>
            </a:r>
            <a:r>
              <a:rPr lang="en-US" sz="2200">
                <a:solidFill>
                  <a:schemeClr val="tx2"/>
                </a:solidFill>
                <a:latin typeface="Comic Sans MS" pitchFamily="66" charset="0"/>
              </a:rPr>
              <a:t>w=[w</a:t>
            </a:r>
            <a:r>
              <a:rPr lang="en-US" sz="2200" baseline="-25000">
                <a:solidFill>
                  <a:schemeClr val="tx2"/>
                </a:solidFill>
                <a:latin typeface="Comic Sans MS" pitchFamily="66" charset="0"/>
              </a:rPr>
              <a:t>1</a:t>
            </a:r>
            <a:r>
              <a:rPr lang="en-US" sz="2200">
                <a:solidFill>
                  <a:schemeClr val="tx2"/>
                </a:solidFill>
                <a:latin typeface="Comic Sans MS" pitchFamily="66" charset="0"/>
              </a:rPr>
              <a:t>,…,w</a:t>
            </a:r>
            <a:r>
              <a:rPr lang="en-US" sz="2200" baseline="-25000">
                <a:solidFill>
                  <a:schemeClr val="tx2"/>
                </a:solidFill>
                <a:latin typeface="Comic Sans MS" pitchFamily="66" charset="0"/>
              </a:rPr>
              <a:t>m</a:t>
            </a:r>
            <a:r>
              <a:rPr lang="en-US" sz="2200">
                <a:solidFill>
                  <a:schemeClr val="tx2"/>
                </a:solidFill>
                <a:latin typeface="Comic Sans MS" pitchFamily="66" charset="0"/>
              </a:rPr>
              <a:t>]b</a:t>
            </a:r>
            <a:r>
              <a:rPr lang="en-US" sz="2200">
                <a:latin typeface="Comic Sans MS" pitchFamily="66" charset="0"/>
              </a:rPr>
              <a:t> for random coefficients </a:t>
            </a:r>
            <a:r>
              <a:rPr lang="en-US" sz="2200">
                <a:solidFill>
                  <a:schemeClr val="tx2"/>
                </a:solidFill>
                <a:latin typeface="Comic Sans MS" pitchFamily="66" charset="0"/>
              </a:rPr>
              <a:t>b</a:t>
            </a:r>
            <a:r>
              <a:rPr lang="en-US" sz="2200" baseline="-25000">
                <a:solidFill>
                  <a:schemeClr val="tx2"/>
                </a:solidFill>
                <a:latin typeface="Comic Sans MS" pitchFamily="66" charset="0"/>
              </a:rPr>
              <a:t>1</a:t>
            </a:r>
            <a:r>
              <a:rPr lang="en-US" sz="2200">
                <a:solidFill>
                  <a:schemeClr val="tx2"/>
                </a:solidFill>
                <a:latin typeface="Comic Sans MS" pitchFamily="66" charset="0"/>
              </a:rPr>
              <a:t>,…b</a:t>
            </a:r>
            <a:r>
              <a:rPr lang="en-US" sz="2200" baseline="-25000">
                <a:solidFill>
                  <a:schemeClr val="tx2"/>
                </a:solidFill>
                <a:latin typeface="Comic Sans MS" pitchFamily="66" charset="0"/>
              </a:rPr>
              <a:t>m</a:t>
            </a:r>
            <a:r>
              <a:rPr lang="en-US" sz="2200">
                <a:latin typeface="Comic Sans MS" pitchFamily="66" charset="0"/>
              </a:rPr>
              <a:t>,</a:t>
            </a:r>
          </a:p>
          <a:p>
            <a:pPr>
              <a:buFont typeface="Wingdings" pitchFamily="2" charset="2"/>
              <a:buNone/>
            </a:pPr>
            <a:r>
              <a:rPr lang="en-US" sz="2200">
                <a:latin typeface="Comic Sans MS" pitchFamily="66" charset="0"/>
              </a:rPr>
              <a:t>together with vector of coefficients: </a:t>
            </a:r>
            <a:r>
              <a:rPr lang="en-US" sz="2200">
                <a:solidFill>
                  <a:schemeClr val="tx2"/>
                </a:solidFill>
                <a:latin typeface="Comic Sans MS" pitchFamily="66" charset="0"/>
              </a:rPr>
              <a:t>a’= [a</a:t>
            </a:r>
            <a:r>
              <a:rPr lang="en-US" sz="2200" baseline="-25000">
                <a:solidFill>
                  <a:schemeClr val="tx2"/>
                </a:solidFill>
                <a:latin typeface="Comic Sans MS" pitchFamily="66" charset="0"/>
              </a:rPr>
              <a:t>1</a:t>
            </a:r>
            <a:r>
              <a:rPr lang="en-US" sz="2200">
                <a:solidFill>
                  <a:schemeClr val="tx2"/>
                </a:solidFill>
                <a:latin typeface="Comic Sans MS" pitchFamily="66" charset="0"/>
              </a:rPr>
              <a:t>,…a</a:t>
            </a:r>
            <a:r>
              <a:rPr lang="en-US" sz="2200" baseline="-25000">
                <a:solidFill>
                  <a:schemeClr val="tx2"/>
                </a:solidFill>
                <a:latin typeface="Comic Sans MS" pitchFamily="66" charset="0"/>
              </a:rPr>
              <a:t>m</a:t>
            </a:r>
            <a:r>
              <a:rPr lang="en-US" sz="2200">
                <a:solidFill>
                  <a:schemeClr val="tx2"/>
                </a:solidFill>
                <a:latin typeface="Comic Sans MS" pitchFamily="66" charset="0"/>
              </a:rPr>
              <a:t>]b</a:t>
            </a:r>
            <a:r>
              <a:rPr lang="en-US" sz="2200">
                <a:latin typeface="Comic Sans MS" pitchFamily="66" charset="0"/>
              </a:rPr>
              <a:t>.</a:t>
            </a:r>
          </a:p>
          <a:p>
            <a:pPr>
              <a:buFont typeface="Wingdings" pitchFamily="2" charset="2"/>
              <a:buNone/>
            </a:pPr>
            <a:endParaRPr lang="en-US" sz="2200">
              <a:latin typeface="Comic Sans MS" pitchFamily="66" charset="0"/>
            </a:endParaRPr>
          </a:p>
          <a:p>
            <a:pPr>
              <a:buFont typeface="Wingdings" pitchFamily="2" charset="2"/>
              <a:buNone/>
            </a:pPr>
            <a:r>
              <a:rPr lang="en-US" sz="2200">
                <a:latin typeface="Comic Sans MS" pitchFamily="66" charset="0"/>
              </a:rPr>
              <a:t>Decoding feasible when </a:t>
            </a:r>
            <a:r>
              <a:rPr lang="en-US" sz="2200">
                <a:solidFill>
                  <a:schemeClr val="tx2"/>
                </a:solidFill>
                <a:latin typeface="Comic Sans MS" pitchFamily="66" charset="0"/>
              </a:rPr>
              <a:t>rank[a</a:t>
            </a:r>
            <a:r>
              <a:rPr lang="en-US" sz="2200" baseline="-25000">
                <a:solidFill>
                  <a:schemeClr val="tx2"/>
                </a:solidFill>
                <a:latin typeface="Comic Sans MS" pitchFamily="66" charset="0"/>
              </a:rPr>
              <a:t>1</a:t>
            </a:r>
            <a:r>
              <a:rPr lang="en-US" sz="2200">
                <a:solidFill>
                  <a:schemeClr val="tx2"/>
                </a:solidFill>
                <a:latin typeface="Comic Sans MS" pitchFamily="66" charset="0"/>
              </a:rPr>
              <a:t>,…,a</a:t>
            </a:r>
            <a:r>
              <a:rPr lang="en-US" sz="2200" baseline="-25000">
                <a:solidFill>
                  <a:schemeClr val="tx2"/>
                </a:solidFill>
                <a:latin typeface="Comic Sans MS" pitchFamily="66" charset="0"/>
              </a:rPr>
              <a:t>m</a:t>
            </a:r>
            <a:r>
              <a:rPr lang="en-US" sz="2200">
                <a:solidFill>
                  <a:schemeClr val="tx2"/>
                </a:solidFill>
                <a:latin typeface="Comic Sans MS" pitchFamily="66" charset="0"/>
              </a:rPr>
              <a:t>]=K</a:t>
            </a:r>
            <a:r>
              <a:rPr lang="en-US" sz="2200">
                <a:latin typeface="Comic Sans MS" pitchFamily="66" charset="0"/>
              </a:rPr>
              <a:t>.</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Rectangle 2"/>
          <p:cNvSpPr>
            <a:spLocks noGrp="1" noChangeArrowheads="1"/>
          </p:cNvSpPr>
          <p:nvPr>
            <p:ph type="title"/>
          </p:nvPr>
        </p:nvSpPr>
        <p:spPr>
          <a:xfrm>
            <a:off x="539750" y="268288"/>
            <a:ext cx="8001000" cy="1216025"/>
          </a:xfrm>
        </p:spPr>
        <p:txBody>
          <a:bodyPr/>
          <a:lstStyle/>
          <a:p>
            <a:r>
              <a:rPr lang="en-GB" sz="3200">
                <a:latin typeface="Comic Sans MS" pitchFamily="66" charset="0"/>
              </a:rPr>
              <a:t>“Algebraic gossip” vs blind push/pull: </a:t>
            </a:r>
            <a:br>
              <a:rPr lang="en-GB" sz="3200">
                <a:latin typeface="Comic Sans MS" pitchFamily="66" charset="0"/>
              </a:rPr>
            </a:br>
            <a:r>
              <a:rPr lang="en-GB" sz="3200">
                <a:latin typeface="Comic Sans MS" pitchFamily="66" charset="0"/>
              </a:rPr>
              <a:t>[Deb&amp;Medard, 04]:</a:t>
            </a:r>
          </a:p>
        </p:txBody>
      </p:sp>
      <p:sp>
        <p:nvSpPr>
          <p:cNvPr id="179203" name="Rectangle 3"/>
          <p:cNvSpPr>
            <a:spLocks noGrp="1" noChangeArrowheads="1"/>
          </p:cNvSpPr>
          <p:nvPr>
            <p:ph type="body" sz="half" idx="1"/>
          </p:nvPr>
        </p:nvSpPr>
        <p:spPr>
          <a:xfrm>
            <a:off x="495300" y="1752600"/>
            <a:ext cx="8253413" cy="4340225"/>
          </a:xfrm>
          <a:noFill/>
        </p:spPr>
        <p:txBody>
          <a:bodyPr/>
          <a:lstStyle/>
          <a:p>
            <a:pPr>
              <a:buFont typeface="Wingdings" pitchFamily="2" charset="2"/>
              <a:buNone/>
            </a:pPr>
            <a:r>
              <a:rPr lang="en-US" sz="2600">
                <a:latin typeface="Comic Sans MS" pitchFamily="66" charset="0"/>
              </a:rPr>
              <a:t>For </a:t>
            </a:r>
            <a:r>
              <a:rPr lang="en-US" sz="2600">
                <a:solidFill>
                  <a:schemeClr val="tx2"/>
                </a:solidFill>
                <a:latin typeface="Comic Sans MS" pitchFamily="66" charset="0"/>
              </a:rPr>
              <a:t>K</a:t>
            </a:r>
            <a:r>
              <a:rPr lang="en-US" sz="2600">
                <a:solidFill>
                  <a:schemeClr val="tx2"/>
                </a:solidFill>
                <a:latin typeface="cmsy10" pitchFamily="34" charset="0"/>
              </a:rPr>
              <a:t>»</a:t>
            </a:r>
            <a:r>
              <a:rPr lang="en-US" sz="2600">
                <a:solidFill>
                  <a:schemeClr val="tx2"/>
                </a:solidFill>
                <a:latin typeface="Comic Sans MS" pitchFamily="66" charset="0"/>
              </a:rPr>
              <a:t> </a:t>
            </a:r>
            <a:r>
              <a:rPr lang="en-US" sz="2600">
                <a:solidFill>
                  <a:schemeClr val="tx2"/>
                </a:solidFill>
                <a:latin typeface="Symbol" pitchFamily="18" charset="2"/>
                <a:sym typeface="Symbol" pitchFamily="18" charset="2"/>
              </a:rPr>
              <a:t></a:t>
            </a:r>
            <a:r>
              <a:rPr lang="en-US" sz="2600">
                <a:solidFill>
                  <a:schemeClr val="tx2"/>
                </a:solidFill>
                <a:latin typeface="Comic Sans MS" pitchFamily="66" charset="0"/>
              </a:rPr>
              <a:t> N</a:t>
            </a:r>
            <a:r>
              <a:rPr lang="en-US" sz="2600">
                <a:latin typeface="Comic Sans MS" pitchFamily="66" charset="0"/>
              </a:rPr>
              <a:t> :</a:t>
            </a:r>
          </a:p>
          <a:p>
            <a:endParaRPr lang="en-US" sz="2600">
              <a:latin typeface="Comic Sans MS" pitchFamily="66" charset="0"/>
            </a:endParaRPr>
          </a:p>
          <a:p>
            <a:r>
              <a:rPr lang="en-US" sz="2600">
                <a:latin typeface="Comic Sans MS" pitchFamily="66" charset="0"/>
              </a:rPr>
              <a:t>Random Linear Coding has optimal order (</a:t>
            </a:r>
            <a:r>
              <a:rPr lang="en-US" sz="2600">
                <a:solidFill>
                  <a:schemeClr val="tx2"/>
                </a:solidFill>
                <a:latin typeface="Comic Sans MS" pitchFamily="66" charset="0"/>
              </a:rPr>
              <a:t>K</a:t>
            </a:r>
            <a:r>
              <a:rPr lang="en-US" sz="2600">
                <a:latin typeface="Comic Sans MS" pitchFamily="66" charset="0"/>
              </a:rPr>
              <a:t>)</a:t>
            </a:r>
          </a:p>
          <a:p>
            <a:endParaRPr lang="en-US" sz="2600">
              <a:latin typeface="Comic Sans MS" pitchFamily="66" charset="0"/>
            </a:endParaRPr>
          </a:p>
          <a:p>
            <a:r>
              <a:rPr lang="en-US" sz="2600">
                <a:latin typeface="Comic Sans MS" pitchFamily="66" charset="0"/>
              </a:rPr>
              <a:t>Blind random push (push randomly selected packet, irrespective of target’s state): </a:t>
            </a:r>
          </a:p>
          <a:p>
            <a:pPr>
              <a:buFont typeface="Wingdings" pitchFamily="2" charset="2"/>
              <a:buNone/>
            </a:pPr>
            <a:r>
              <a:rPr lang="en-US" sz="2600">
                <a:latin typeface="Comic Sans MS" pitchFamily="66" charset="0"/>
              </a:rPr>
              <a:t>	order </a:t>
            </a:r>
            <a:r>
              <a:rPr lang="en-US" sz="2600">
                <a:solidFill>
                  <a:schemeClr val="tx2"/>
                </a:solidFill>
                <a:latin typeface="Symbol" pitchFamily="18" charset="2"/>
                <a:sym typeface="Symbol" pitchFamily="18" charset="2"/>
              </a:rPr>
              <a:t></a:t>
            </a:r>
            <a:r>
              <a:rPr lang="en-US" sz="2600">
                <a:solidFill>
                  <a:schemeClr val="tx2"/>
                </a:solidFill>
                <a:latin typeface="Comic Sans MS" pitchFamily="66" charset="0"/>
              </a:rPr>
              <a:t>(K log(N) )</a:t>
            </a:r>
          </a:p>
          <a:p>
            <a:endParaRPr lang="en-US" sz="2600">
              <a:latin typeface="Comic Sans MS" pitchFamily="66" charset="0"/>
            </a:endParaRPr>
          </a:p>
          <a:p>
            <a:r>
              <a:rPr lang="en-US" sz="2600">
                <a:latin typeface="Comic Sans MS" pitchFamily="66" charset="0"/>
              </a:rPr>
              <a:t>Same lower bound for blind random pull.</a:t>
            </a:r>
          </a:p>
          <a:p>
            <a:pPr>
              <a:buFont typeface="Wingdings" pitchFamily="2" charset="2"/>
              <a:buNone/>
            </a:pPr>
            <a:endParaRPr lang="en-US" sz="2200">
              <a:solidFill>
                <a:schemeClr val="hlink"/>
              </a:solidFill>
              <a:latin typeface="Comic Sans MS" pitchFamily="66" charset="0"/>
            </a:endParaRPr>
          </a:p>
          <a:p>
            <a:pPr>
              <a:buFont typeface="Wingdings" pitchFamily="2" charset="2"/>
              <a:buNone/>
            </a:pPr>
            <a:endParaRPr lang="en-US" sz="2200">
              <a:solidFill>
                <a:schemeClr val="hlink"/>
              </a:solidFill>
              <a:latin typeface="Comic Sans MS" pitchFamily="66" charset="0"/>
            </a:endParaRPr>
          </a:p>
        </p:txBody>
      </p:sp>
      <p:sp>
        <p:nvSpPr>
          <p:cNvPr id="179204" name="Rectangle 4"/>
          <p:cNvSpPr>
            <a:spLocks noChangeArrowheads="1"/>
          </p:cNvSpPr>
          <p:nvPr/>
        </p:nvSpPr>
        <p:spPr bwMode="auto">
          <a:xfrm>
            <a:off x="2022475" y="1371600"/>
            <a:ext cx="331788"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20000"/>
              </a:spcBef>
              <a:buFontTx/>
              <a:buChar char="•"/>
            </a:pPr>
            <a:endParaRPr lang="en-US" sz="3000">
              <a:latin typeface="Math1" pitchFamily="2" charset="2"/>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Rectangle 2"/>
          <p:cNvSpPr>
            <a:spLocks noGrp="1" noChangeArrowheads="1"/>
          </p:cNvSpPr>
          <p:nvPr>
            <p:ph type="title"/>
          </p:nvPr>
        </p:nvSpPr>
        <p:spPr/>
        <p:txBody>
          <a:bodyPr/>
          <a:lstStyle/>
          <a:p>
            <a:r>
              <a:rPr lang="en-GB"/>
              <a:t>Multi-message dissemination</a:t>
            </a:r>
          </a:p>
        </p:txBody>
      </p:sp>
      <p:sp>
        <p:nvSpPr>
          <p:cNvPr id="224259" name="Rectangle 3"/>
          <p:cNvSpPr>
            <a:spLocks noGrp="1" noChangeArrowheads="1"/>
          </p:cNvSpPr>
          <p:nvPr>
            <p:ph idx="1"/>
          </p:nvPr>
        </p:nvSpPr>
        <p:spPr/>
        <p:txBody>
          <a:bodyPr/>
          <a:lstStyle/>
          <a:p>
            <a:pPr>
              <a:lnSpc>
                <a:spcPct val="90000"/>
              </a:lnSpc>
              <a:buFont typeface="Wingdings" pitchFamily="2" charset="2"/>
              <a:buNone/>
            </a:pPr>
            <a:r>
              <a:rPr lang="en-GB" sz="2600"/>
              <a:t>File dissemination and time to broadcast:</a:t>
            </a:r>
          </a:p>
          <a:p>
            <a:pPr lvl="2">
              <a:lnSpc>
                <a:spcPct val="90000"/>
              </a:lnSpc>
            </a:pPr>
            <a:r>
              <a:rPr lang="en-GB">
                <a:solidFill>
                  <a:schemeClr val="bg2"/>
                </a:solidFill>
              </a:rPr>
              <a:t>K+log(N) lower bound</a:t>
            </a:r>
          </a:p>
          <a:p>
            <a:pPr lvl="2">
              <a:lnSpc>
                <a:spcPct val="90000"/>
              </a:lnSpc>
            </a:pPr>
            <a:r>
              <a:rPr lang="en-GB">
                <a:solidFill>
                  <a:schemeClr val="bg2"/>
                </a:solidFill>
              </a:rPr>
              <a:t>Random network coding:</a:t>
            </a:r>
          </a:p>
          <a:p>
            <a:pPr lvl="3">
              <a:lnSpc>
                <a:spcPct val="90000"/>
              </a:lnSpc>
            </a:pPr>
            <a:r>
              <a:rPr lang="en-GB" sz="1800">
                <a:solidFill>
                  <a:schemeClr val="bg2"/>
                </a:solidFill>
              </a:rPr>
              <a:t>Optimality of “algebraic gossip” </a:t>
            </a:r>
          </a:p>
          <a:p>
            <a:pPr lvl="3">
              <a:lnSpc>
                <a:spcPct val="90000"/>
              </a:lnSpc>
            </a:pPr>
            <a:r>
              <a:rPr lang="en-GB" sz="1800">
                <a:solidFill>
                  <a:schemeClr val="bg2"/>
                </a:solidFill>
              </a:rPr>
              <a:t>Badness of random pull </a:t>
            </a:r>
          </a:p>
          <a:p>
            <a:pPr lvl="3">
              <a:lnSpc>
                <a:spcPct val="90000"/>
              </a:lnSpc>
            </a:pPr>
            <a:r>
              <a:rPr lang="en-GB" sz="1800"/>
              <a:t>Optimality without network coding:</a:t>
            </a:r>
          </a:p>
          <a:p>
            <a:pPr lvl="3">
              <a:lnSpc>
                <a:spcPct val="90000"/>
              </a:lnSpc>
            </a:pPr>
            <a:r>
              <a:rPr lang="en-GB" sz="1800"/>
              <a:t>Priority push+source coding </a:t>
            </a:r>
          </a:p>
          <a:p>
            <a:pPr lvl="3">
              <a:lnSpc>
                <a:spcPct val="90000"/>
              </a:lnSpc>
            </a:pPr>
            <a:r>
              <a:rPr lang="en-GB" sz="1800"/>
              <a:t>Interleaved push and pull </a:t>
            </a:r>
          </a:p>
          <a:p>
            <a:pPr>
              <a:lnSpc>
                <a:spcPct val="90000"/>
              </a:lnSpc>
              <a:buFont typeface="Wingdings" pitchFamily="2" charset="2"/>
              <a:buNone/>
            </a:pPr>
            <a:r>
              <a:rPr lang="en-GB" sz="2600">
                <a:solidFill>
                  <a:schemeClr val="bg2"/>
                </a:solidFill>
              </a:rPr>
              <a:t>Live streaming and broadcast rate:</a:t>
            </a:r>
          </a:p>
          <a:p>
            <a:pPr lvl="2">
              <a:lnSpc>
                <a:spcPct val="90000"/>
              </a:lnSpc>
            </a:pPr>
            <a:r>
              <a:rPr lang="en-GB">
                <a:solidFill>
                  <a:schemeClr val="bg2"/>
                </a:solidFill>
              </a:rPr>
              <a:t>The min(min-cut) upper bound</a:t>
            </a:r>
          </a:p>
          <a:p>
            <a:pPr lvl="2">
              <a:lnSpc>
                <a:spcPct val="90000"/>
              </a:lnSpc>
            </a:pPr>
            <a:r>
              <a:rPr lang="en-GB">
                <a:solidFill>
                  <a:schemeClr val="bg2"/>
                </a:solidFill>
              </a:rPr>
              <a:t>Optimality of random linear coding </a:t>
            </a:r>
          </a:p>
          <a:p>
            <a:pPr lvl="2">
              <a:lnSpc>
                <a:spcPct val="90000"/>
              </a:lnSpc>
            </a:pPr>
            <a:r>
              <a:rPr lang="en-GB">
                <a:solidFill>
                  <a:schemeClr val="bg2"/>
                </a:solidFill>
              </a:rPr>
              <a:t>Optimality of “Random-Useful-Push” </a:t>
            </a:r>
          </a:p>
          <a:p>
            <a:pPr>
              <a:lnSpc>
                <a:spcPct val="90000"/>
              </a:lnSpc>
              <a:buFont typeface="Wingdings" pitchFamily="2" charset="2"/>
              <a:buNone/>
            </a:pPr>
            <a:endParaRPr lang="en-GB" sz="2600">
              <a:solidFill>
                <a:schemeClr val="bg2"/>
              </a:solidFill>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2"/>
          <p:cNvSpPr>
            <a:spLocks noGrp="1" noChangeArrowheads="1"/>
          </p:cNvSpPr>
          <p:nvPr>
            <p:ph type="title"/>
          </p:nvPr>
        </p:nvSpPr>
        <p:spPr>
          <a:xfrm>
            <a:off x="539750" y="268288"/>
            <a:ext cx="8001000" cy="1216025"/>
          </a:xfrm>
        </p:spPr>
        <p:txBody>
          <a:bodyPr/>
          <a:lstStyle/>
          <a:p>
            <a:r>
              <a:rPr lang="en-GB" sz="3500">
                <a:latin typeface="Comic Sans MS" pitchFamily="66" charset="0"/>
              </a:rPr>
              <a:t>Priority push: </a:t>
            </a:r>
            <a:br>
              <a:rPr lang="en-GB" sz="3500">
                <a:latin typeface="Comic Sans MS" pitchFamily="66" charset="0"/>
              </a:rPr>
            </a:br>
            <a:r>
              <a:rPr lang="en-GB" sz="3500">
                <a:latin typeface="Comic Sans MS" pitchFamily="66" charset="0"/>
              </a:rPr>
              <a:t>[Sanghavi,Hajek,M. 06]</a:t>
            </a:r>
          </a:p>
        </p:txBody>
      </p:sp>
      <p:sp>
        <p:nvSpPr>
          <p:cNvPr id="129027" name="Rectangle 3"/>
          <p:cNvSpPr>
            <a:spLocks noGrp="1" noChangeArrowheads="1"/>
          </p:cNvSpPr>
          <p:nvPr>
            <p:ph type="body" sz="half" idx="1"/>
          </p:nvPr>
        </p:nvSpPr>
        <p:spPr>
          <a:xfrm>
            <a:off x="495300" y="1752600"/>
            <a:ext cx="8253413" cy="4340225"/>
          </a:xfrm>
          <a:noFill/>
        </p:spPr>
        <p:txBody>
          <a:bodyPr/>
          <a:lstStyle/>
          <a:p>
            <a:pPr>
              <a:lnSpc>
                <a:spcPct val="90000"/>
              </a:lnSpc>
              <a:buFont typeface="Wingdings" pitchFamily="2" charset="2"/>
              <a:buNone/>
            </a:pPr>
            <a:r>
              <a:rPr lang="en-US" sz="2600">
                <a:latin typeface="Comic Sans MS" pitchFamily="66" charset="0"/>
              </a:rPr>
              <a:t>Chunks are labelled </a:t>
            </a:r>
            <a:r>
              <a:rPr lang="en-US" sz="2600">
                <a:solidFill>
                  <a:schemeClr val="tx2"/>
                </a:solidFill>
                <a:latin typeface="Comic Sans MS" pitchFamily="66" charset="0"/>
              </a:rPr>
              <a:t>1…K</a:t>
            </a:r>
            <a:r>
              <a:rPr lang="en-US" sz="2600">
                <a:latin typeface="Comic Sans MS" pitchFamily="66" charset="0"/>
              </a:rPr>
              <a:t>;</a:t>
            </a:r>
          </a:p>
          <a:p>
            <a:pPr>
              <a:lnSpc>
                <a:spcPct val="90000"/>
              </a:lnSpc>
              <a:buFont typeface="Wingdings" pitchFamily="2" charset="2"/>
              <a:buNone/>
            </a:pPr>
            <a:r>
              <a:rPr lang="en-US" sz="2600">
                <a:latin typeface="Comic Sans MS" pitchFamily="66" charset="0"/>
              </a:rPr>
              <a:t>Source pushes chunk </a:t>
            </a:r>
            <a:r>
              <a:rPr lang="en-US" sz="2600">
                <a:solidFill>
                  <a:schemeClr val="tx2"/>
                </a:solidFill>
                <a:latin typeface="Comic Sans MS" pitchFamily="66" charset="0"/>
              </a:rPr>
              <a:t>j</a:t>
            </a:r>
            <a:r>
              <a:rPr lang="en-US" sz="2600">
                <a:latin typeface="Comic Sans MS" pitchFamily="66" charset="0"/>
              </a:rPr>
              <a:t> in slot </a:t>
            </a:r>
            <a:r>
              <a:rPr lang="en-US" sz="2600">
                <a:solidFill>
                  <a:schemeClr val="tx2"/>
                </a:solidFill>
                <a:latin typeface="Comic Sans MS" pitchFamily="66" charset="0"/>
              </a:rPr>
              <a:t>j</a:t>
            </a:r>
            <a:r>
              <a:rPr lang="en-US" sz="2600">
                <a:latin typeface="Comic Sans MS" pitchFamily="66" charset="0"/>
              </a:rPr>
              <a:t>;</a:t>
            </a:r>
          </a:p>
          <a:p>
            <a:pPr>
              <a:lnSpc>
                <a:spcPct val="90000"/>
              </a:lnSpc>
              <a:buFont typeface="Wingdings" pitchFamily="2" charset="2"/>
              <a:buNone/>
            </a:pPr>
            <a:r>
              <a:rPr lang="en-US" sz="2600">
                <a:latin typeface="Comic Sans MS" pitchFamily="66" charset="0"/>
              </a:rPr>
              <a:t>Other nodes: always push highest label chunk they have.</a:t>
            </a:r>
          </a:p>
          <a:p>
            <a:pPr>
              <a:lnSpc>
                <a:spcPct val="90000"/>
              </a:lnSpc>
              <a:buFont typeface="Wingdings" pitchFamily="2" charset="2"/>
              <a:buNone/>
            </a:pPr>
            <a:endParaRPr lang="en-US" sz="2600">
              <a:latin typeface="Comic Sans MS" pitchFamily="66" charset="0"/>
            </a:endParaRPr>
          </a:p>
          <a:p>
            <a:pPr>
              <a:lnSpc>
                <a:spcPct val="90000"/>
              </a:lnSpc>
              <a:buFont typeface="Wingdings" pitchFamily="2" charset="2"/>
              <a:buChar char="à"/>
            </a:pPr>
            <a:r>
              <a:rPr lang="en-US" sz="2600">
                <a:latin typeface="Comic Sans MS" pitchFamily="66" charset="0"/>
                <a:sym typeface="Wingdings" pitchFamily="2" charset="2"/>
              </a:rPr>
              <a:t>With high probability, item </a:t>
            </a:r>
            <a:r>
              <a:rPr lang="en-US" sz="2600">
                <a:solidFill>
                  <a:schemeClr val="tx2"/>
                </a:solidFill>
                <a:latin typeface="Comic Sans MS" pitchFamily="66" charset="0"/>
                <a:sym typeface="Wingdings" pitchFamily="2" charset="2"/>
              </a:rPr>
              <a:t>j </a:t>
            </a:r>
            <a:r>
              <a:rPr lang="en-US" sz="2600">
                <a:latin typeface="Comic Sans MS" pitchFamily="66" charset="0"/>
                <a:sym typeface="Wingdings" pitchFamily="2" charset="2"/>
              </a:rPr>
              <a:t>present at </a:t>
            </a:r>
            <a:r>
              <a:rPr lang="en-US" sz="2600">
                <a:solidFill>
                  <a:schemeClr val="tx2"/>
                </a:solidFill>
                <a:latin typeface="Comic Sans MS" pitchFamily="66" charset="0"/>
                <a:sym typeface="Wingdings" pitchFamily="2" charset="2"/>
              </a:rPr>
              <a:t>(1-e</a:t>
            </a:r>
            <a:r>
              <a:rPr lang="en-US" sz="2600" baseline="30000">
                <a:solidFill>
                  <a:schemeClr val="tx2"/>
                </a:solidFill>
                <a:latin typeface="Comic Sans MS" pitchFamily="66" charset="0"/>
                <a:sym typeface="Wingdings" pitchFamily="2" charset="2"/>
              </a:rPr>
              <a:t>-1</a:t>
            </a:r>
            <a:r>
              <a:rPr lang="en-US" sz="2600">
                <a:solidFill>
                  <a:schemeClr val="tx2"/>
                </a:solidFill>
                <a:latin typeface="Comic Sans MS" pitchFamily="66" charset="0"/>
              </a:rPr>
              <a:t>-</a:t>
            </a:r>
            <a:r>
              <a:rPr lang="en-US" sz="2600">
                <a:solidFill>
                  <a:schemeClr val="tx2"/>
                </a:solidFill>
                <a:latin typeface="Symbol" pitchFamily="18" charset="2"/>
                <a:sym typeface="Symbol" pitchFamily="18" charset="2"/>
              </a:rPr>
              <a:t></a:t>
            </a:r>
            <a:r>
              <a:rPr lang="en-US" sz="2600">
                <a:solidFill>
                  <a:schemeClr val="tx2"/>
                </a:solidFill>
                <a:latin typeface="Comic Sans MS" pitchFamily="66" charset="0"/>
              </a:rPr>
              <a:t>)N</a:t>
            </a:r>
            <a:r>
              <a:rPr lang="en-US" sz="2600">
                <a:latin typeface="Comic Sans MS" pitchFamily="66" charset="0"/>
              </a:rPr>
              <a:t> nodes by time </a:t>
            </a:r>
            <a:r>
              <a:rPr lang="en-US" sz="2600">
                <a:solidFill>
                  <a:schemeClr val="tx2"/>
                </a:solidFill>
                <a:latin typeface="Comic Sans MS" pitchFamily="66" charset="0"/>
              </a:rPr>
              <a:t>j+(1+</a:t>
            </a:r>
            <a:r>
              <a:rPr lang="en-US" sz="2600">
                <a:solidFill>
                  <a:schemeClr val="tx2"/>
                </a:solidFill>
                <a:latin typeface="Symbol" pitchFamily="18" charset="2"/>
                <a:sym typeface="Symbol" pitchFamily="18" charset="2"/>
              </a:rPr>
              <a:t></a:t>
            </a:r>
            <a:r>
              <a:rPr lang="en-US" sz="2600">
                <a:solidFill>
                  <a:schemeClr val="tx2"/>
                </a:solidFill>
                <a:latin typeface="Comic Sans MS" pitchFamily="66" charset="0"/>
              </a:rPr>
              <a:t>)log(N).</a:t>
            </a:r>
          </a:p>
          <a:p>
            <a:pPr>
              <a:lnSpc>
                <a:spcPct val="90000"/>
              </a:lnSpc>
              <a:buFont typeface="Wingdings" pitchFamily="2" charset="2"/>
              <a:buNone/>
            </a:pPr>
            <a:endParaRPr lang="en-US" sz="2600">
              <a:latin typeface="Comic Sans MS" pitchFamily="66" charset="0"/>
            </a:endParaRPr>
          </a:p>
          <a:p>
            <a:pPr>
              <a:lnSpc>
                <a:spcPct val="90000"/>
              </a:lnSpc>
              <a:buFont typeface="Wingdings" pitchFamily="2" charset="2"/>
              <a:buNone/>
            </a:pPr>
            <a:r>
              <a:rPr lang="en-US" sz="2600">
                <a:latin typeface="Comic Sans MS" pitchFamily="66" charset="0"/>
              </a:rPr>
              <a:t>Hence: if source sends encoded (eg, with Luby’s LT-codes) chunks, completes in time </a:t>
            </a:r>
            <a:r>
              <a:rPr lang="en-US" sz="2600">
                <a:solidFill>
                  <a:schemeClr val="tx2"/>
                </a:solidFill>
                <a:latin typeface="Comic Sans MS" pitchFamily="66" charset="0"/>
              </a:rPr>
              <a:t>O(K+log(N)).</a:t>
            </a:r>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2"/>
          <p:cNvSpPr>
            <a:spLocks noGrp="1" noChangeArrowheads="1"/>
          </p:cNvSpPr>
          <p:nvPr>
            <p:ph type="title"/>
          </p:nvPr>
        </p:nvSpPr>
        <p:spPr>
          <a:xfrm>
            <a:off x="539750" y="268288"/>
            <a:ext cx="8001000" cy="1216025"/>
          </a:xfrm>
        </p:spPr>
        <p:txBody>
          <a:bodyPr>
            <a:normAutofit fontScale="90000"/>
          </a:bodyPr>
          <a:lstStyle/>
          <a:p>
            <a:r>
              <a:rPr lang="en-GB">
                <a:latin typeface="Comic Sans MS" pitchFamily="66" charset="0"/>
              </a:rPr>
              <a:t>Interleave protocol:</a:t>
            </a:r>
            <a:br>
              <a:rPr lang="en-GB">
                <a:latin typeface="Comic Sans MS" pitchFamily="66" charset="0"/>
              </a:rPr>
            </a:br>
            <a:r>
              <a:rPr lang="en-GB">
                <a:latin typeface="Comic Sans MS" pitchFamily="66" charset="0"/>
              </a:rPr>
              <a:t>[Sanghavi,Hajek,M.06]</a:t>
            </a:r>
          </a:p>
        </p:txBody>
      </p:sp>
      <p:sp>
        <p:nvSpPr>
          <p:cNvPr id="130051" name="Rectangle 3"/>
          <p:cNvSpPr>
            <a:spLocks noGrp="1" noChangeArrowheads="1"/>
          </p:cNvSpPr>
          <p:nvPr>
            <p:ph type="body" sz="half" idx="1"/>
          </p:nvPr>
        </p:nvSpPr>
        <p:spPr>
          <a:xfrm>
            <a:off x="495300" y="1752600"/>
            <a:ext cx="8253413" cy="4340225"/>
          </a:xfrm>
          <a:noFill/>
        </p:spPr>
        <p:txBody>
          <a:bodyPr/>
          <a:lstStyle/>
          <a:p>
            <a:pPr>
              <a:lnSpc>
                <a:spcPct val="90000"/>
              </a:lnSpc>
            </a:pPr>
            <a:r>
              <a:rPr lang="en-US" sz="2100">
                <a:latin typeface="Comic Sans MS" pitchFamily="66" charset="0"/>
              </a:rPr>
              <a:t>Source does as in priority push;</a:t>
            </a:r>
          </a:p>
          <a:p>
            <a:pPr>
              <a:lnSpc>
                <a:spcPct val="90000"/>
              </a:lnSpc>
            </a:pPr>
            <a:endParaRPr lang="en-US" sz="2100">
              <a:latin typeface="Comic Sans MS" pitchFamily="66" charset="0"/>
            </a:endParaRPr>
          </a:p>
          <a:p>
            <a:pPr>
              <a:lnSpc>
                <a:spcPct val="90000"/>
              </a:lnSpc>
            </a:pPr>
            <a:r>
              <a:rPr lang="en-US" sz="2100">
                <a:latin typeface="Comic Sans MS" pitchFamily="66" charset="0"/>
              </a:rPr>
              <a:t>In odd-time slots: nodes push highest label chunk they obtained from push;</a:t>
            </a:r>
          </a:p>
          <a:p>
            <a:pPr>
              <a:lnSpc>
                <a:spcPct val="90000"/>
              </a:lnSpc>
            </a:pPr>
            <a:endParaRPr lang="en-US" sz="2100">
              <a:latin typeface="Comic Sans MS" pitchFamily="66" charset="0"/>
            </a:endParaRPr>
          </a:p>
          <a:p>
            <a:pPr>
              <a:lnSpc>
                <a:spcPct val="90000"/>
              </a:lnSpc>
            </a:pPr>
            <a:r>
              <a:rPr lang="en-US" sz="2100">
                <a:latin typeface="Comic Sans MS" pitchFamily="66" charset="0"/>
              </a:rPr>
              <a:t>In even-time slots: nodes pull lowest label chunk they don’t have yet.</a:t>
            </a:r>
          </a:p>
          <a:p>
            <a:pPr>
              <a:lnSpc>
                <a:spcPct val="90000"/>
              </a:lnSpc>
            </a:pPr>
            <a:endParaRPr lang="en-US" sz="2100">
              <a:latin typeface="Comic Sans MS" pitchFamily="66" charset="0"/>
            </a:endParaRPr>
          </a:p>
          <a:p>
            <a:pPr>
              <a:lnSpc>
                <a:spcPct val="90000"/>
              </a:lnSpc>
              <a:buFont typeface="Wingdings" pitchFamily="2" charset="2"/>
              <a:buNone/>
            </a:pPr>
            <a:r>
              <a:rPr lang="en-US" sz="2100">
                <a:latin typeface="Comic Sans MS" pitchFamily="66" charset="0"/>
                <a:sym typeface="Wingdings" pitchFamily="2" charset="2"/>
              </a:rPr>
              <a:t>For </a:t>
            </a:r>
            <a:r>
              <a:rPr lang="en-US" sz="2100">
                <a:solidFill>
                  <a:schemeClr val="tx2"/>
                </a:solidFill>
                <a:latin typeface="Comic Sans MS" pitchFamily="66" charset="0"/>
                <a:sym typeface="Wingdings" pitchFamily="2" charset="2"/>
              </a:rPr>
              <a:t>K ≤ N</a:t>
            </a:r>
            <a:r>
              <a:rPr lang="en-US" sz="2100" baseline="30000">
                <a:solidFill>
                  <a:schemeClr val="tx2"/>
                </a:solidFill>
                <a:latin typeface="Comic Sans MS" pitchFamily="66" charset="0"/>
                <a:sym typeface="Wingdings" pitchFamily="2" charset="2"/>
              </a:rPr>
              <a:t>a</a:t>
            </a:r>
            <a:r>
              <a:rPr lang="en-US" sz="2100">
                <a:latin typeface="Comic Sans MS" pitchFamily="66" charset="0"/>
                <a:sym typeface="Wingdings" pitchFamily="2" charset="2"/>
              </a:rPr>
              <a:t>, </a:t>
            </a:r>
            <a:r>
              <a:rPr lang="en-US" sz="2100">
                <a:latin typeface="Comic Sans MS" pitchFamily="66" charset="0"/>
              </a:rPr>
              <a:t>and some fixed exponent </a:t>
            </a:r>
            <a:r>
              <a:rPr lang="en-US" sz="2100">
                <a:solidFill>
                  <a:schemeClr val="tx2"/>
                </a:solidFill>
                <a:latin typeface="Comic Sans MS" pitchFamily="66" charset="0"/>
              </a:rPr>
              <a:t>a</a:t>
            </a:r>
            <a:r>
              <a:rPr lang="en-US" sz="2100">
                <a:latin typeface="Comic Sans MS" pitchFamily="66" charset="0"/>
              </a:rPr>
              <a:t>, with high prob.:</a:t>
            </a:r>
          </a:p>
          <a:p>
            <a:pPr>
              <a:lnSpc>
                <a:spcPct val="90000"/>
              </a:lnSpc>
              <a:buFont typeface="Wingdings" pitchFamily="2" charset="2"/>
              <a:buNone/>
            </a:pPr>
            <a:r>
              <a:rPr lang="en-US" sz="2100">
                <a:latin typeface="Comic Sans MS" pitchFamily="66" charset="0"/>
              </a:rPr>
              <a:t> Interleave succeeds in time </a:t>
            </a:r>
            <a:r>
              <a:rPr lang="en-US" sz="2100">
                <a:solidFill>
                  <a:schemeClr val="tx2"/>
                </a:solidFill>
                <a:latin typeface="Comic Sans MS" pitchFamily="66" charset="0"/>
              </a:rPr>
              <a:t>10(K+log(N)).</a:t>
            </a:r>
          </a:p>
          <a:p>
            <a:pPr>
              <a:lnSpc>
                <a:spcPct val="90000"/>
              </a:lnSpc>
              <a:buFont typeface="Wingdings" pitchFamily="2" charset="2"/>
              <a:buNone/>
            </a:pPr>
            <a:endParaRPr lang="en-US" sz="2100">
              <a:latin typeface="Comic Sans MS" pitchFamily="66" charset="0"/>
            </a:endParaRPr>
          </a:p>
          <a:p>
            <a:pPr>
              <a:lnSpc>
                <a:spcPct val="90000"/>
              </a:lnSpc>
              <a:buFont typeface="Wingdings" pitchFamily="2" charset="2"/>
              <a:buNone/>
            </a:pPr>
            <a:r>
              <a:rPr lang="en-US" sz="2100">
                <a:latin typeface="Comic Sans MS" pitchFamily="66" charset="0"/>
              </a:rPr>
              <a:t>Hence: optimal order, without source or network coding.</a:t>
            </a:r>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2"/>
          <p:cNvSpPr>
            <a:spLocks noGrp="1" noChangeArrowheads="1"/>
          </p:cNvSpPr>
          <p:nvPr>
            <p:ph type="title"/>
          </p:nvPr>
        </p:nvSpPr>
        <p:spPr>
          <a:xfrm>
            <a:off x="539750" y="268288"/>
            <a:ext cx="8001000" cy="1216025"/>
          </a:xfrm>
        </p:spPr>
        <p:txBody>
          <a:bodyPr/>
          <a:lstStyle/>
          <a:p>
            <a:r>
              <a:rPr lang="en-GB">
                <a:latin typeface="Comic Sans MS" pitchFamily="66" charset="0"/>
              </a:rPr>
              <a:t>Open problems</a:t>
            </a:r>
          </a:p>
        </p:txBody>
      </p:sp>
      <p:sp>
        <p:nvSpPr>
          <p:cNvPr id="136195" name="Rectangle 3"/>
          <p:cNvSpPr>
            <a:spLocks noGrp="1" noChangeArrowheads="1"/>
          </p:cNvSpPr>
          <p:nvPr>
            <p:ph type="body" sz="half" idx="1"/>
          </p:nvPr>
        </p:nvSpPr>
        <p:spPr>
          <a:xfrm>
            <a:off x="495300" y="1752600"/>
            <a:ext cx="8253413" cy="4340225"/>
          </a:xfrm>
          <a:noFill/>
        </p:spPr>
        <p:txBody>
          <a:bodyPr/>
          <a:lstStyle/>
          <a:p>
            <a:r>
              <a:rPr lang="en-US" sz="2200">
                <a:latin typeface="Comic Sans MS" pitchFamily="66" charset="0"/>
              </a:rPr>
              <a:t>Performance of systems where users depart when collection complete: absorbing state?  </a:t>
            </a:r>
          </a:p>
          <a:p>
            <a:pPr>
              <a:buFont typeface="Wingdings" pitchFamily="2" charset="2"/>
              <a:buNone/>
            </a:pPr>
            <a:r>
              <a:rPr lang="en-US" sz="2200">
                <a:latin typeface="Comic Sans MS" pitchFamily="66" charset="0"/>
              </a:rPr>
              <a:t>	(with random useful pull, RLC, rarest first, encoding only at source, …)</a:t>
            </a:r>
          </a:p>
          <a:p>
            <a:pPr>
              <a:buFont typeface="Wingdings" pitchFamily="2" charset="2"/>
              <a:buNone/>
            </a:pPr>
            <a:r>
              <a:rPr lang="en-US" sz="2200">
                <a:latin typeface="Comic Sans MS" pitchFamily="66" charset="0"/>
                <a:sym typeface="Wingdings" pitchFamily="2" charset="2"/>
              </a:rPr>
              <a:t> </a:t>
            </a:r>
            <a:r>
              <a:rPr lang="en-US" sz="2200">
                <a:latin typeface="Comic Sans MS" pitchFamily="66" charset="0"/>
              </a:rPr>
              <a:t>Results in [M.-Vojnovic,05] suggest random pull efficient</a:t>
            </a:r>
          </a:p>
          <a:p>
            <a:pPr>
              <a:buFont typeface="Wingdings" pitchFamily="2" charset="2"/>
              <a:buNone/>
            </a:pPr>
            <a:endParaRPr lang="en-US" sz="2200">
              <a:latin typeface="Comic Sans MS" pitchFamily="66" charset="0"/>
            </a:endParaRPr>
          </a:p>
          <a:p>
            <a:r>
              <a:rPr lang="en-US" sz="2200">
                <a:latin typeface="Comic Sans MS" pitchFamily="66" charset="0"/>
              </a:rPr>
              <a:t>Performance impact of restrictions on who users can exchange with (topological constraints)?</a:t>
            </a:r>
          </a:p>
          <a:p>
            <a:endParaRPr lang="en-US" sz="2200">
              <a:latin typeface="Comic Sans MS" pitchFamily="66" charset="0"/>
            </a:endParaRPr>
          </a:p>
          <a:p>
            <a:pPr>
              <a:buFont typeface="Wingdings" pitchFamily="2" charset="2"/>
              <a:buNone/>
            </a:pPr>
            <a:r>
              <a:rPr lang="en-US" sz="2200">
                <a:latin typeface="Comic Sans MS" pitchFamily="66" charset="0"/>
                <a:sym typeface="Wingdings" pitchFamily="2" charset="2"/>
              </a:rPr>
              <a:t> </a:t>
            </a:r>
            <a:r>
              <a:rPr lang="en-US" sz="2200">
                <a:latin typeface="Comic Sans MS" pitchFamily="66" charset="0"/>
              </a:rPr>
              <a:t>[Mosk-Ayoma &amp; Shah 06] address another version of the problem: 1 item per user (</a:t>
            </a:r>
            <a:r>
              <a:rPr lang="en-US" sz="2200">
                <a:solidFill>
                  <a:schemeClr val="tx2"/>
                </a:solidFill>
                <a:latin typeface="Comic Sans MS" pitchFamily="66" charset="0"/>
              </a:rPr>
              <a:t>N=K</a:t>
            </a:r>
            <a:r>
              <a:rPr lang="en-US" sz="2200">
                <a:latin typeface="Comic Sans MS" pitchFamily="66" charset="0"/>
              </a:rPr>
              <a:t>, multi-source)</a:t>
            </a:r>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2"/>
          <p:cNvSpPr>
            <a:spLocks noGrp="1" noChangeArrowheads="1"/>
          </p:cNvSpPr>
          <p:nvPr>
            <p:ph type="title"/>
          </p:nvPr>
        </p:nvSpPr>
        <p:spPr/>
        <p:txBody>
          <a:bodyPr/>
          <a:lstStyle/>
          <a:p>
            <a:r>
              <a:rPr lang="en-GB"/>
              <a:t>Outline</a:t>
            </a:r>
          </a:p>
        </p:txBody>
      </p:sp>
      <p:sp>
        <p:nvSpPr>
          <p:cNvPr id="197635" name="Rectangle 3"/>
          <p:cNvSpPr>
            <a:spLocks noGrp="1" noChangeArrowheads="1"/>
          </p:cNvSpPr>
          <p:nvPr>
            <p:ph idx="1"/>
          </p:nvPr>
        </p:nvSpPr>
        <p:spPr/>
        <p:txBody>
          <a:bodyPr/>
          <a:lstStyle/>
          <a:p>
            <a:pPr>
              <a:lnSpc>
                <a:spcPct val="80000"/>
              </a:lnSpc>
              <a:buFont typeface="Wingdings" pitchFamily="2" charset="2"/>
              <a:buNone/>
            </a:pPr>
            <a:r>
              <a:rPr lang="en-GB" sz="2600">
                <a:solidFill>
                  <a:schemeClr val="bg2"/>
                </a:solidFill>
              </a:rPr>
              <a:t>File dissemination and time to broadcast:</a:t>
            </a:r>
          </a:p>
          <a:p>
            <a:pPr lvl="2">
              <a:lnSpc>
                <a:spcPct val="80000"/>
              </a:lnSpc>
            </a:pPr>
            <a:r>
              <a:rPr lang="en-GB">
                <a:solidFill>
                  <a:schemeClr val="bg2"/>
                </a:solidFill>
              </a:rPr>
              <a:t>K+log(N) lower bound</a:t>
            </a:r>
          </a:p>
          <a:p>
            <a:pPr lvl="2">
              <a:lnSpc>
                <a:spcPct val="80000"/>
              </a:lnSpc>
            </a:pPr>
            <a:r>
              <a:rPr lang="en-GB">
                <a:solidFill>
                  <a:schemeClr val="bg2"/>
                </a:solidFill>
              </a:rPr>
              <a:t>Random network coding:</a:t>
            </a:r>
          </a:p>
          <a:p>
            <a:pPr lvl="3">
              <a:lnSpc>
                <a:spcPct val="80000"/>
              </a:lnSpc>
            </a:pPr>
            <a:r>
              <a:rPr lang="en-GB" sz="1800">
                <a:solidFill>
                  <a:schemeClr val="bg2"/>
                </a:solidFill>
              </a:rPr>
              <a:t>Optimality of “algebraic gossip” </a:t>
            </a:r>
          </a:p>
          <a:p>
            <a:pPr lvl="3">
              <a:lnSpc>
                <a:spcPct val="80000"/>
              </a:lnSpc>
            </a:pPr>
            <a:r>
              <a:rPr lang="en-GB" sz="1800">
                <a:solidFill>
                  <a:schemeClr val="bg2"/>
                </a:solidFill>
              </a:rPr>
              <a:t>Badness of random pull </a:t>
            </a:r>
          </a:p>
          <a:p>
            <a:pPr lvl="2">
              <a:lnSpc>
                <a:spcPct val="80000"/>
              </a:lnSpc>
            </a:pPr>
            <a:r>
              <a:rPr lang="en-GB">
                <a:solidFill>
                  <a:schemeClr val="bg2"/>
                </a:solidFill>
              </a:rPr>
              <a:t>Optimality without coding:</a:t>
            </a:r>
          </a:p>
          <a:p>
            <a:pPr lvl="3">
              <a:lnSpc>
                <a:spcPct val="80000"/>
              </a:lnSpc>
            </a:pPr>
            <a:r>
              <a:rPr lang="en-GB" sz="1800">
                <a:solidFill>
                  <a:schemeClr val="bg2"/>
                </a:solidFill>
              </a:rPr>
              <a:t>Priority push+source coding </a:t>
            </a:r>
          </a:p>
          <a:p>
            <a:pPr lvl="3">
              <a:lnSpc>
                <a:spcPct val="80000"/>
              </a:lnSpc>
            </a:pPr>
            <a:r>
              <a:rPr lang="en-GB" sz="1800">
                <a:solidFill>
                  <a:schemeClr val="bg2"/>
                </a:solidFill>
              </a:rPr>
              <a:t>Interleaved push and pull </a:t>
            </a:r>
          </a:p>
          <a:p>
            <a:pPr>
              <a:lnSpc>
                <a:spcPct val="80000"/>
              </a:lnSpc>
              <a:buFont typeface="Wingdings" pitchFamily="2" charset="2"/>
              <a:buNone/>
            </a:pPr>
            <a:r>
              <a:rPr lang="en-GB" sz="2600"/>
              <a:t>Live streaming and broadcast rate:</a:t>
            </a:r>
          </a:p>
          <a:p>
            <a:pPr lvl="2">
              <a:lnSpc>
                <a:spcPct val="80000"/>
              </a:lnSpc>
            </a:pPr>
            <a:r>
              <a:rPr lang="en-GB"/>
              <a:t>The min(min-cut) upper bound</a:t>
            </a:r>
          </a:p>
          <a:p>
            <a:pPr lvl="2">
              <a:lnSpc>
                <a:spcPct val="80000"/>
              </a:lnSpc>
            </a:pPr>
            <a:r>
              <a:rPr lang="en-GB"/>
              <a:t>Optimality of random linear coding </a:t>
            </a:r>
          </a:p>
          <a:p>
            <a:pPr lvl="2">
              <a:lnSpc>
                <a:spcPct val="80000"/>
              </a:lnSpc>
            </a:pPr>
            <a:r>
              <a:rPr lang="en-GB"/>
              <a:t>Optimality of “Random-Useful-Push”</a:t>
            </a:r>
          </a:p>
          <a:p>
            <a:pPr>
              <a:lnSpc>
                <a:spcPct val="80000"/>
              </a:lnSpc>
              <a:buFont typeface="Wingdings" pitchFamily="2" charset="2"/>
              <a:buNone/>
            </a:pPr>
            <a:endParaRPr lang="en-GB" sz="2600"/>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Shape 5120"/>
          <p:cNvSpPr>
            <a:spLocks noGrp="1" noChangeArrowheads="1"/>
          </p:cNvSpPr>
          <p:nvPr>
            <p:ph type="title" idx="4294967295"/>
          </p:nvPr>
        </p:nvSpPr>
        <p:spPr>
          <a:xfrm>
            <a:off x="0" y="776288"/>
            <a:ext cx="7546975" cy="644525"/>
          </a:xfrm>
          <a:noFill/>
          <a:ln/>
        </p:spPr>
        <p:txBody>
          <a:bodyPr lIns="90000" tIns="46800" rIns="90000" bIns="46800">
            <a:spAutoFit/>
          </a:bodyPr>
          <a:lstStyle/>
          <a:p>
            <a:pPr defTabSz="449263">
              <a:lnSpc>
                <a:spcPct val="93000"/>
              </a:lnSpc>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a:t>Live streaming problem</a:t>
            </a:r>
            <a:endParaRPr lang="en-US"/>
          </a:p>
        </p:txBody>
      </p:sp>
      <p:sp>
        <p:nvSpPr>
          <p:cNvPr id="5122" name="Shape 5121"/>
          <p:cNvSpPr>
            <a:spLocks noGrp="1" noChangeArrowheads="1"/>
          </p:cNvSpPr>
          <p:nvPr>
            <p:ph type="body" idx="4294967295"/>
          </p:nvPr>
        </p:nvSpPr>
        <p:spPr>
          <a:xfrm>
            <a:off x="0" y="1600200"/>
            <a:ext cx="7210425" cy="5837238"/>
          </a:xfrm>
          <a:noFill/>
          <a:ln/>
        </p:spPr>
        <p:txBody>
          <a:bodyPr lIns="90000" tIns="46800" rIns="90000" bIns="46800">
            <a:spAutoFit/>
          </a:bodyPr>
          <a:lstStyle/>
          <a:p>
            <a:pPr marL="606425" indent="-606425" defTabSz="449263">
              <a:lnSpc>
                <a:spcPct val="93000"/>
              </a:lnSpc>
              <a:tabLst>
                <a:tab pos="712788" algn="l"/>
                <a:tab pos="1162050" algn="l"/>
                <a:tab pos="1611313" algn="l"/>
                <a:tab pos="2060575" algn="l"/>
                <a:tab pos="2509838" algn="l"/>
                <a:tab pos="2959100" algn="l"/>
                <a:tab pos="3408363" algn="l"/>
                <a:tab pos="3857625" algn="l"/>
                <a:tab pos="4306888" algn="l"/>
                <a:tab pos="4756150" algn="l"/>
                <a:tab pos="5205413" algn="l"/>
                <a:tab pos="5654675" algn="l"/>
                <a:tab pos="6103938" algn="l"/>
                <a:tab pos="6553200" algn="l"/>
                <a:tab pos="7002463" algn="l"/>
                <a:tab pos="7451725" algn="l"/>
                <a:tab pos="7900988" algn="l"/>
                <a:tab pos="8350250" algn="l"/>
                <a:tab pos="8799513" algn="l"/>
                <a:tab pos="9248775" algn="l"/>
              </a:tabLst>
            </a:pPr>
            <a:r>
              <a:rPr lang="en-GB" sz="2200"/>
              <a:t>Transmit live data stream from a source to all nodes</a:t>
            </a:r>
          </a:p>
          <a:p>
            <a:pPr marL="688975" lvl="1" defTabSz="449263">
              <a:lnSpc>
                <a:spcPct val="93000"/>
              </a:lnSpc>
              <a:buClr>
                <a:srgbClr val="000000"/>
              </a:buClr>
              <a:tabLst>
                <a:tab pos="712788" algn="l"/>
                <a:tab pos="1162050" algn="l"/>
                <a:tab pos="1611313" algn="l"/>
                <a:tab pos="2060575" algn="l"/>
                <a:tab pos="2509838" algn="l"/>
                <a:tab pos="2959100" algn="l"/>
                <a:tab pos="3408363" algn="l"/>
                <a:tab pos="3857625" algn="l"/>
                <a:tab pos="4306888" algn="l"/>
                <a:tab pos="4756150" algn="l"/>
                <a:tab pos="5205413" algn="l"/>
                <a:tab pos="5654675" algn="l"/>
                <a:tab pos="6103938" algn="l"/>
                <a:tab pos="6553200" algn="l"/>
                <a:tab pos="7002463" algn="l"/>
                <a:tab pos="7451725" algn="l"/>
                <a:tab pos="7900988" algn="l"/>
                <a:tab pos="8350250" algn="l"/>
                <a:tab pos="8799513" algn="l"/>
                <a:tab pos="9248775" algn="l"/>
              </a:tabLst>
            </a:pPr>
            <a:r>
              <a:rPr lang="en-GB" sz="2200"/>
              <a:t>Over unstructured (overlay) network</a:t>
            </a:r>
          </a:p>
          <a:p>
            <a:pPr marL="688975" lvl="1" defTabSz="449263">
              <a:lnSpc>
                <a:spcPct val="93000"/>
              </a:lnSpc>
              <a:buClr>
                <a:srgbClr val="000000"/>
              </a:buClr>
              <a:tabLst>
                <a:tab pos="712788" algn="l"/>
                <a:tab pos="1162050" algn="l"/>
                <a:tab pos="1611313" algn="l"/>
                <a:tab pos="2060575" algn="l"/>
                <a:tab pos="2509838" algn="l"/>
                <a:tab pos="2959100" algn="l"/>
                <a:tab pos="3408363" algn="l"/>
                <a:tab pos="3857625" algn="l"/>
                <a:tab pos="4306888" algn="l"/>
                <a:tab pos="4756150" algn="l"/>
                <a:tab pos="5205413" algn="l"/>
                <a:tab pos="5654675" algn="l"/>
                <a:tab pos="6103938" algn="l"/>
                <a:tab pos="6553200" algn="l"/>
                <a:tab pos="7002463" algn="l"/>
                <a:tab pos="7451725" algn="l"/>
                <a:tab pos="7900988" algn="l"/>
                <a:tab pos="8350250" algn="l"/>
                <a:tab pos="8799513" algn="l"/>
                <a:tab pos="9248775" algn="l"/>
              </a:tabLst>
            </a:pPr>
            <a:r>
              <a:rPr lang="en-GB" sz="2200"/>
              <a:t>Where nodes have no global knowledge</a:t>
            </a:r>
          </a:p>
          <a:p>
            <a:pPr marL="606425" indent="-606425" defTabSz="449263">
              <a:lnSpc>
                <a:spcPct val="93000"/>
              </a:lnSpc>
              <a:buFont typeface="Wingdings" pitchFamily="2" charset="2"/>
              <a:buNone/>
              <a:tabLst>
                <a:tab pos="712788" algn="l"/>
                <a:tab pos="1162050" algn="l"/>
                <a:tab pos="1611313" algn="l"/>
                <a:tab pos="2060575" algn="l"/>
                <a:tab pos="2509838" algn="l"/>
                <a:tab pos="2959100" algn="l"/>
                <a:tab pos="3408363" algn="l"/>
                <a:tab pos="3857625" algn="l"/>
                <a:tab pos="4306888" algn="l"/>
                <a:tab pos="4756150" algn="l"/>
                <a:tab pos="5205413" algn="l"/>
                <a:tab pos="5654675" algn="l"/>
                <a:tab pos="6103938" algn="l"/>
                <a:tab pos="6553200" algn="l"/>
                <a:tab pos="7002463" algn="l"/>
                <a:tab pos="7451725" algn="l"/>
                <a:tab pos="7900988" algn="l"/>
                <a:tab pos="8350250" algn="l"/>
                <a:tab pos="8799513" algn="l"/>
                <a:tab pos="9248775" algn="l"/>
              </a:tabLst>
            </a:pPr>
            <a:endParaRPr lang="en-GB" sz="2200"/>
          </a:p>
          <a:p>
            <a:pPr marL="606425" indent="-606425" defTabSz="449263">
              <a:lnSpc>
                <a:spcPct val="93000"/>
              </a:lnSpc>
              <a:buFont typeface="Wingdings" pitchFamily="2" charset="2"/>
              <a:buNone/>
              <a:tabLst>
                <a:tab pos="712788" algn="l"/>
                <a:tab pos="1162050" algn="l"/>
                <a:tab pos="1611313" algn="l"/>
                <a:tab pos="2060575" algn="l"/>
                <a:tab pos="2509838" algn="l"/>
                <a:tab pos="2959100" algn="l"/>
                <a:tab pos="3408363" algn="l"/>
                <a:tab pos="3857625" algn="l"/>
                <a:tab pos="4306888" algn="l"/>
                <a:tab pos="4756150" algn="l"/>
                <a:tab pos="5205413" algn="l"/>
                <a:tab pos="5654675" algn="l"/>
                <a:tab pos="6103938" algn="l"/>
                <a:tab pos="6553200" algn="l"/>
                <a:tab pos="7002463" algn="l"/>
                <a:tab pos="7451725" algn="l"/>
                <a:tab pos="7900988" algn="l"/>
                <a:tab pos="8350250" algn="l"/>
                <a:tab pos="8799513" algn="l"/>
                <a:tab pos="9248775" algn="l"/>
              </a:tabLst>
            </a:pPr>
            <a:endParaRPr lang="en-GB" sz="2200"/>
          </a:p>
          <a:p>
            <a:pPr marL="606425" indent="-606425" defTabSz="449263">
              <a:lnSpc>
                <a:spcPct val="93000"/>
              </a:lnSpc>
              <a:tabLst>
                <a:tab pos="712788" algn="l"/>
                <a:tab pos="1162050" algn="l"/>
                <a:tab pos="1611313" algn="l"/>
                <a:tab pos="2060575" algn="l"/>
                <a:tab pos="2509838" algn="l"/>
                <a:tab pos="2959100" algn="l"/>
                <a:tab pos="3408363" algn="l"/>
                <a:tab pos="3857625" algn="l"/>
                <a:tab pos="4306888" algn="l"/>
                <a:tab pos="4756150" algn="l"/>
                <a:tab pos="5205413" algn="l"/>
                <a:tab pos="5654675" algn="l"/>
                <a:tab pos="6103938" algn="l"/>
                <a:tab pos="6553200" algn="l"/>
                <a:tab pos="7002463" algn="l"/>
                <a:tab pos="7451725" algn="l"/>
                <a:tab pos="7900988" algn="l"/>
                <a:tab pos="8350250" algn="l"/>
                <a:tab pos="8799513" algn="l"/>
                <a:tab pos="9248775" algn="l"/>
              </a:tabLst>
            </a:pPr>
            <a:r>
              <a:rPr lang="en-GB" sz="2200" b="1"/>
              <a:t>Goal</a:t>
            </a:r>
            <a:r>
              <a:rPr lang="en-GB" sz="2200"/>
              <a:t>: Efficient decentralized broadcast schemes</a:t>
            </a:r>
            <a:endParaRPr lang="en-US" sz="2200"/>
          </a:p>
          <a:p>
            <a:pPr marL="688975" lvl="1" defTabSz="449263">
              <a:lnSpc>
                <a:spcPct val="93000"/>
              </a:lnSpc>
              <a:tabLst>
                <a:tab pos="712788" algn="l"/>
                <a:tab pos="1162050" algn="l"/>
                <a:tab pos="1611313" algn="l"/>
                <a:tab pos="2060575" algn="l"/>
                <a:tab pos="2509838" algn="l"/>
                <a:tab pos="2959100" algn="l"/>
                <a:tab pos="3408363" algn="l"/>
                <a:tab pos="3857625" algn="l"/>
                <a:tab pos="4306888" algn="l"/>
                <a:tab pos="4756150" algn="l"/>
                <a:tab pos="5205413" algn="l"/>
                <a:tab pos="5654675" algn="l"/>
                <a:tab pos="6103938" algn="l"/>
                <a:tab pos="6553200" algn="l"/>
                <a:tab pos="7002463" algn="l"/>
                <a:tab pos="7451725" algn="l"/>
                <a:tab pos="7900988" algn="l"/>
                <a:tab pos="8350250" algn="l"/>
                <a:tab pos="8799513" algn="l"/>
                <a:tab pos="9248775" algn="l"/>
              </a:tabLst>
            </a:pPr>
            <a:r>
              <a:rPr lang="en-GB" sz="2200"/>
              <a:t>Metrics: minimum rate, </a:t>
            </a:r>
            <a:r>
              <a:rPr lang="en-GB" sz="2200">
                <a:solidFill>
                  <a:schemeClr val="bg2"/>
                </a:solidFill>
              </a:rPr>
              <a:t>playback delay</a:t>
            </a:r>
          </a:p>
          <a:p>
            <a:pPr marL="688975" lvl="1" defTabSz="449263">
              <a:lnSpc>
                <a:spcPct val="93000"/>
              </a:lnSpc>
              <a:tabLst>
                <a:tab pos="712788" algn="l"/>
                <a:tab pos="1162050" algn="l"/>
                <a:tab pos="1611313" algn="l"/>
                <a:tab pos="2060575" algn="l"/>
                <a:tab pos="2509838" algn="l"/>
                <a:tab pos="2959100" algn="l"/>
                <a:tab pos="3408363" algn="l"/>
                <a:tab pos="3857625" algn="l"/>
                <a:tab pos="4306888" algn="l"/>
                <a:tab pos="4756150" algn="l"/>
                <a:tab pos="5205413" algn="l"/>
                <a:tab pos="5654675" algn="l"/>
                <a:tab pos="6103938" algn="l"/>
                <a:tab pos="6553200" algn="l"/>
                <a:tab pos="7002463" algn="l"/>
                <a:tab pos="7451725" algn="l"/>
                <a:tab pos="7900988" algn="l"/>
                <a:tab pos="8350250" algn="l"/>
                <a:tab pos="8799513" algn="l"/>
                <a:tab pos="9248775" algn="l"/>
              </a:tabLst>
            </a:pPr>
            <a:endParaRPr lang="en-GB" sz="2200"/>
          </a:p>
          <a:p>
            <a:pPr marL="688975" lvl="1" defTabSz="449263">
              <a:lnSpc>
                <a:spcPct val="93000"/>
              </a:lnSpc>
              <a:tabLst>
                <a:tab pos="712788" algn="l"/>
                <a:tab pos="1162050" algn="l"/>
                <a:tab pos="1611313" algn="l"/>
                <a:tab pos="2060575" algn="l"/>
                <a:tab pos="2509838" algn="l"/>
                <a:tab pos="2959100" algn="l"/>
                <a:tab pos="3408363" algn="l"/>
                <a:tab pos="3857625" algn="l"/>
                <a:tab pos="4306888" algn="l"/>
                <a:tab pos="4756150" algn="l"/>
                <a:tab pos="5205413" algn="l"/>
                <a:tab pos="5654675" algn="l"/>
                <a:tab pos="6103938" algn="l"/>
                <a:tab pos="6553200" algn="l"/>
                <a:tab pos="7002463" algn="l"/>
                <a:tab pos="7451725" algn="l"/>
                <a:tab pos="7900988" algn="l"/>
                <a:tab pos="8350250" algn="l"/>
                <a:tab pos="8799513" algn="l"/>
                <a:tab pos="9248775" algn="l"/>
              </a:tabLst>
            </a:pPr>
            <a:endParaRPr lang="en-GB" sz="2200"/>
          </a:p>
          <a:p>
            <a:pPr marL="606425" indent="-606425" defTabSz="449263">
              <a:lnSpc>
                <a:spcPct val="93000"/>
              </a:lnSpc>
              <a:tabLst>
                <a:tab pos="712788" algn="l"/>
                <a:tab pos="1162050" algn="l"/>
                <a:tab pos="1611313" algn="l"/>
                <a:tab pos="2060575" algn="l"/>
                <a:tab pos="2509838" algn="l"/>
                <a:tab pos="2959100" algn="l"/>
                <a:tab pos="3408363" algn="l"/>
                <a:tab pos="3857625" algn="l"/>
                <a:tab pos="4306888" algn="l"/>
                <a:tab pos="4756150" algn="l"/>
                <a:tab pos="5205413" algn="l"/>
                <a:tab pos="5654675" algn="l"/>
                <a:tab pos="6103938" algn="l"/>
                <a:tab pos="6553200" algn="l"/>
                <a:tab pos="7002463" algn="l"/>
                <a:tab pos="7451725" algn="l"/>
                <a:tab pos="7900988" algn="l"/>
                <a:tab pos="8350250" algn="l"/>
                <a:tab pos="8799513" algn="l"/>
                <a:tab pos="9248775" algn="l"/>
              </a:tabLst>
            </a:pPr>
            <a:r>
              <a:rPr lang="en-GB" sz="2200" b="1"/>
              <a:t>Constraints</a:t>
            </a:r>
            <a:r>
              <a:rPr lang="en-GB" sz="2200"/>
              <a:t>:</a:t>
            </a:r>
          </a:p>
          <a:p>
            <a:pPr marL="688975" lvl="1" defTabSz="449263">
              <a:lnSpc>
                <a:spcPct val="93000"/>
              </a:lnSpc>
              <a:tabLst>
                <a:tab pos="712788" algn="l"/>
                <a:tab pos="1162050" algn="l"/>
                <a:tab pos="1611313" algn="l"/>
                <a:tab pos="2060575" algn="l"/>
                <a:tab pos="2509838" algn="l"/>
                <a:tab pos="2959100" algn="l"/>
                <a:tab pos="3408363" algn="l"/>
                <a:tab pos="3857625" algn="l"/>
                <a:tab pos="4306888" algn="l"/>
                <a:tab pos="4756150" algn="l"/>
                <a:tab pos="5205413" algn="l"/>
                <a:tab pos="5654675" algn="l"/>
                <a:tab pos="6103938" algn="l"/>
                <a:tab pos="6553200" algn="l"/>
                <a:tab pos="7002463" algn="l"/>
                <a:tab pos="7451725" algn="l"/>
                <a:tab pos="7900988" algn="l"/>
                <a:tab pos="8350250" algn="l"/>
                <a:tab pos="8799513" algn="l"/>
                <a:tab pos="9248775" algn="l"/>
              </a:tabLst>
            </a:pPr>
            <a:r>
              <a:rPr lang="en-GB" sz="2200"/>
              <a:t>Limited edge capacities</a:t>
            </a:r>
          </a:p>
          <a:p>
            <a:pPr marL="688975" lvl="1" defTabSz="449263">
              <a:lnSpc>
                <a:spcPct val="93000"/>
              </a:lnSpc>
              <a:buFont typeface="Wingdings" pitchFamily="2" charset="2"/>
              <a:buNone/>
              <a:tabLst>
                <a:tab pos="712788" algn="l"/>
                <a:tab pos="1162050" algn="l"/>
                <a:tab pos="1611313" algn="l"/>
                <a:tab pos="2060575" algn="l"/>
                <a:tab pos="2509838" algn="l"/>
                <a:tab pos="2959100" algn="l"/>
                <a:tab pos="3408363" algn="l"/>
                <a:tab pos="3857625" algn="l"/>
                <a:tab pos="4306888" algn="l"/>
                <a:tab pos="4756150" algn="l"/>
                <a:tab pos="5205413" algn="l"/>
                <a:tab pos="5654675" algn="l"/>
                <a:tab pos="6103938" algn="l"/>
                <a:tab pos="6553200" algn="l"/>
                <a:tab pos="7002463" algn="l"/>
                <a:tab pos="7451725" algn="l"/>
                <a:tab pos="7900988" algn="l"/>
                <a:tab pos="8350250" algn="l"/>
                <a:tab pos="8799513" algn="l"/>
                <a:tab pos="9248775" algn="l"/>
              </a:tabLst>
            </a:pPr>
            <a:endParaRPr lang="en-GB" sz="2200"/>
          </a:p>
          <a:p>
            <a:pPr marL="606425" indent="-606425" defTabSz="449263">
              <a:lnSpc>
                <a:spcPct val="93000"/>
              </a:lnSpc>
              <a:tabLst>
                <a:tab pos="712788" algn="l"/>
                <a:tab pos="1162050" algn="l"/>
                <a:tab pos="1611313" algn="l"/>
                <a:tab pos="2060575" algn="l"/>
                <a:tab pos="2509838" algn="l"/>
                <a:tab pos="2959100" algn="l"/>
                <a:tab pos="3408363" algn="l"/>
                <a:tab pos="3857625" algn="l"/>
                <a:tab pos="4306888" algn="l"/>
                <a:tab pos="4756150" algn="l"/>
                <a:tab pos="5205413" algn="l"/>
                <a:tab pos="5654675" algn="l"/>
                <a:tab pos="6103938" algn="l"/>
                <a:tab pos="6553200" algn="l"/>
                <a:tab pos="7002463" algn="l"/>
                <a:tab pos="7451725" algn="l"/>
                <a:tab pos="7900988" algn="l"/>
                <a:tab pos="8350250" algn="l"/>
                <a:tab pos="8799513" algn="l"/>
                <a:tab pos="9248775" algn="l"/>
              </a:tabLst>
            </a:pPr>
            <a:endParaRPr lang="en-US"/>
          </a:p>
          <a:p>
            <a:pPr marL="688975" lvl="1" defTabSz="449263">
              <a:lnSpc>
                <a:spcPct val="93000"/>
              </a:lnSpc>
              <a:buClr>
                <a:srgbClr val="000000"/>
              </a:buClr>
              <a:buFont typeface="Wingdings" pitchFamily="2" charset="2"/>
              <a:buNone/>
              <a:tabLst>
                <a:tab pos="712788" algn="l"/>
                <a:tab pos="1162050" algn="l"/>
                <a:tab pos="1611313" algn="l"/>
                <a:tab pos="2060575" algn="l"/>
                <a:tab pos="2509838" algn="l"/>
                <a:tab pos="2959100" algn="l"/>
                <a:tab pos="3408363" algn="l"/>
                <a:tab pos="3857625" algn="l"/>
                <a:tab pos="4306888" algn="l"/>
                <a:tab pos="4756150" algn="l"/>
                <a:tab pos="5205413" algn="l"/>
                <a:tab pos="5654675" algn="l"/>
                <a:tab pos="6103938" algn="l"/>
                <a:tab pos="6553200" algn="l"/>
                <a:tab pos="7002463" algn="l"/>
                <a:tab pos="7451725" algn="l"/>
                <a:tab pos="7900988" algn="l"/>
                <a:tab pos="8350250" algn="l"/>
                <a:tab pos="8799513" algn="l"/>
                <a:tab pos="9248775" algn="l"/>
              </a:tabLst>
            </a:pPr>
            <a:endParaRPr lang="en-GB"/>
          </a:p>
        </p:txBody>
      </p:sp>
      <p:grpSp>
        <p:nvGrpSpPr>
          <p:cNvPr id="6163" name="Group 19"/>
          <p:cNvGrpSpPr>
            <a:grpSpLocks/>
          </p:cNvGrpSpPr>
          <p:nvPr/>
        </p:nvGrpSpPr>
        <p:grpSpPr bwMode="auto">
          <a:xfrm>
            <a:off x="7235825" y="1773238"/>
            <a:ext cx="1493838" cy="2663825"/>
            <a:chOff x="4371" y="1612"/>
            <a:chExt cx="1219" cy="2290"/>
          </a:xfrm>
        </p:grpSpPr>
        <p:pic>
          <p:nvPicPr>
            <p:cNvPr id="6148" name="Rectangle 512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07" y="1612"/>
              <a:ext cx="548" cy="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9" name="Rectangle 512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71" y="2628"/>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50" name="Rectangle 512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23" y="2580"/>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51" name="Rectangle 512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74" y="3614"/>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52" name="Rectangle 512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21" y="3310"/>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53" name="Rectangle 512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02" y="3084"/>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2" name="Straight Arrow Connector 11"/>
            <p:cNvCxnSpPr>
              <a:cxnSpLocks noChangeShapeType="1"/>
            </p:cNvCxnSpPr>
            <p:nvPr/>
          </p:nvCxnSpPr>
          <p:spPr bwMode="auto">
            <a:xfrm rot="5400000">
              <a:off x="4569" y="2111"/>
              <a:ext cx="464" cy="566"/>
            </a:xfrm>
            <a:prstGeom prst="straightConnector1">
              <a:avLst/>
            </a:prstGeom>
            <a:noFill/>
            <a:ln w="34925" cap="rnd" algn="ctr">
              <a:solidFill>
                <a:srgbClr val="000000"/>
              </a:solidFill>
              <a:round/>
              <a:headEnd/>
              <a:tailEnd type="arrow" w="med" len="med"/>
            </a:ln>
            <a:effectLst>
              <a:outerShdw dist="25400" dir="5400000" rotWithShape="0">
                <a:srgbClr val="000000">
                  <a:alpha val="34999"/>
                </a:srgbClr>
              </a:outerShdw>
            </a:effectLst>
            <a:extLst>
              <a:ext uri="{909E8E84-426E-40DD-AFC4-6F175D3DCCD1}">
                <a14:hiddenFill xmlns:a14="http://schemas.microsoft.com/office/drawing/2010/main">
                  <a:noFill/>
                </a14:hiddenFill>
              </a:ext>
            </a:extLst>
          </p:spPr>
        </p:cxnSp>
        <p:cxnSp>
          <p:nvCxnSpPr>
            <p:cNvPr id="13" name="Straight Arrow Connector 12"/>
            <p:cNvCxnSpPr>
              <a:cxnSpLocks noChangeShapeType="1"/>
            </p:cNvCxnSpPr>
            <p:nvPr/>
          </p:nvCxnSpPr>
          <p:spPr bwMode="auto">
            <a:xfrm rot="-5400000">
              <a:off x="4601" y="2688"/>
              <a:ext cx="586" cy="658"/>
            </a:xfrm>
            <a:prstGeom prst="straightConnector1">
              <a:avLst/>
            </a:prstGeom>
            <a:noFill/>
            <a:ln w="34925" cap="rnd" algn="ctr">
              <a:solidFill>
                <a:srgbClr val="000000"/>
              </a:solidFill>
              <a:round/>
              <a:headEnd/>
              <a:tailEnd type="arrow" w="med" len="med"/>
            </a:ln>
            <a:effectLst>
              <a:outerShdw dist="25400" dir="5400000" rotWithShape="0">
                <a:srgbClr val="000000">
                  <a:alpha val="34999"/>
                </a:srgbClr>
              </a:outerShdw>
            </a:effectLst>
            <a:extLst>
              <a:ext uri="{909E8E84-426E-40DD-AFC4-6F175D3DCCD1}">
                <a14:hiddenFill xmlns:a14="http://schemas.microsoft.com/office/drawing/2010/main">
                  <a:noFill/>
                </a14:hiddenFill>
              </a:ext>
            </a:extLst>
          </p:spPr>
        </p:cxnSp>
        <p:cxnSp>
          <p:nvCxnSpPr>
            <p:cNvPr id="16" name="Straight Arrow Connector 15"/>
            <p:cNvCxnSpPr>
              <a:cxnSpLocks noChangeShapeType="1"/>
            </p:cNvCxnSpPr>
            <p:nvPr/>
          </p:nvCxnSpPr>
          <p:spPr bwMode="auto">
            <a:xfrm rot="5400000">
              <a:off x="4324" y="2856"/>
              <a:ext cx="1451" cy="64"/>
            </a:xfrm>
            <a:prstGeom prst="straightConnector1">
              <a:avLst/>
            </a:prstGeom>
            <a:noFill/>
            <a:ln w="34925" cap="rnd" algn="ctr">
              <a:solidFill>
                <a:srgbClr val="000000"/>
              </a:solidFill>
              <a:round/>
              <a:headEnd/>
              <a:tailEnd type="arrow" w="med" len="med"/>
            </a:ln>
            <a:effectLst>
              <a:outerShdw dist="25400" dir="5400000" rotWithShape="0">
                <a:srgbClr val="000000">
                  <a:alpha val="34999"/>
                </a:srgbClr>
              </a:outerShdw>
            </a:effectLst>
            <a:extLst>
              <a:ext uri="{909E8E84-426E-40DD-AFC4-6F175D3DCCD1}">
                <a14:hiddenFill xmlns:a14="http://schemas.microsoft.com/office/drawing/2010/main">
                  <a:noFill/>
                </a14:hiddenFill>
              </a:ext>
            </a:extLst>
          </p:spPr>
        </p:cxnSp>
        <p:cxnSp>
          <p:nvCxnSpPr>
            <p:cNvPr id="19" name="Straight Arrow Connector 18"/>
            <p:cNvCxnSpPr>
              <a:cxnSpLocks noChangeShapeType="1"/>
            </p:cNvCxnSpPr>
            <p:nvPr/>
          </p:nvCxnSpPr>
          <p:spPr bwMode="auto">
            <a:xfrm rot="10800000">
              <a:off x="4565" y="3598"/>
              <a:ext cx="309" cy="160"/>
            </a:xfrm>
            <a:prstGeom prst="straightConnector1">
              <a:avLst/>
            </a:prstGeom>
            <a:noFill/>
            <a:ln w="34925" cap="rnd" algn="ctr">
              <a:solidFill>
                <a:srgbClr val="000000"/>
              </a:solidFill>
              <a:round/>
              <a:headEnd/>
              <a:tailEnd type="arrow" w="med" len="med"/>
            </a:ln>
            <a:effectLst>
              <a:outerShdw dist="25400" dir="5400000" rotWithShape="0">
                <a:srgbClr val="000000">
                  <a:alpha val="34999"/>
                </a:srgbClr>
              </a:outerShdw>
            </a:effectLst>
            <a:extLst>
              <a:ext uri="{909E8E84-426E-40DD-AFC4-6F175D3DCCD1}">
                <a14:hiddenFill xmlns:a14="http://schemas.microsoft.com/office/drawing/2010/main">
                  <a:noFill/>
                </a14:hiddenFill>
              </a:ext>
            </a:extLst>
          </p:spPr>
        </p:cxnSp>
        <p:cxnSp>
          <p:nvCxnSpPr>
            <p:cNvPr id="22" name="Straight Arrow Connector 21"/>
            <p:cNvCxnSpPr>
              <a:cxnSpLocks noChangeShapeType="1"/>
            </p:cNvCxnSpPr>
            <p:nvPr/>
          </p:nvCxnSpPr>
          <p:spPr bwMode="auto">
            <a:xfrm flipV="1">
              <a:off x="5162" y="3372"/>
              <a:ext cx="284" cy="386"/>
            </a:xfrm>
            <a:prstGeom prst="straightConnector1">
              <a:avLst/>
            </a:prstGeom>
            <a:noFill/>
            <a:ln w="34925" cap="rnd" algn="ctr">
              <a:solidFill>
                <a:srgbClr val="000000"/>
              </a:solidFill>
              <a:round/>
              <a:headEnd/>
              <a:tailEnd type="arrow" w="med" len="med"/>
            </a:ln>
            <a:effectLst>
              <a:outerShdw dist="25400" dir="5400000" rotWithShape="0">
                <a:srgbClr val="000000">
                  <a:alpha val="34999"/>
                </a:srgbClr>
              </a:outerShdw>
            </a:effectLst>
            <a:extLst>
              <a:ext uri="{909E8E84-426E-40DD-AFC4-6F175D3DCCD1}">
                <a14:hiddenFill xmlns:a14="http://schemas.microsoft.com/office/drawing/2010/main">
                  <a:noFill/>
                </a14:hiddenFill>
              </a:ext>
            </a:extLst>
          </p:spPr>
        </p:cxnSp>
        <p:cxnSp>
          <p:nvCxnSpPr>
            <p:cNvPr id="25" name="Straight Arrow Connector 24"/>
            <p:cNvCxnSpPr>
              <a:cxnSpLocks noChangeShapeType="1"/>
            </p:cNvCxnSpPr>
            <p:nvPr/>
          </p:nvCxnSpPr>
          <p:spPr bwMode="auto">
            <a:xfrm rot="10800000" flipV="1">
              <a:off x="4659" y="2709"/>
              <a:ext cx="564" cy="63"/>
            </a:xfrm>
            <a:prstGeom prst="straightConnector1">
              <a:avLst/>
            </a:prstGeom>
            <a:noFill/>
            <a:ln w="34925" cap="rnd" algn="ctr">
              <a:solidFill>
                <a:srgbClr val="000000"/>
              </a:solidFill>
              <a:round/>
              <a:headEnd/>
              <a:tailEnd type="arrow" w="med" len="med"/>
            </a:ln>
            <a:effectLst>
              <a:outerShdw dist="25400" dir="5400000" rotWithShape="0">
                <a:srgbClr val="000000">
                  <a:alpha val="34999"/>
                </a:srgbClr>
              </a:outerShdw>
            </a:effectLst>
            <a:extLst>
              <a:ext uri="{909E8E84-426E-40DD-AFC4-6F175D3DCCD1}">
                <a14:hiddenFill xmlns:a14="http://schemas.microsoft.com/office/drawing/2010/main">
                  <a:noFill/>
                </a14:hiddenFill>
              </a:ext>
            </a:extLst>
          </p:spPr>
        </p:cxnSp>
        <p:cxnSp>
          <p:nvCxnSpPr>
            <p:cNvPr id="28" name="Straight Arrow Connector 27"/>
            <p:cNvCxnSpPr>
              <a:cxnSpLocks noChangeShapeType="1"/>
            </p:cNvCxnSpPr>
            <p:nvPr/>
          </p:nvCxnSpPr>
          <p:spPr bwMode="auto">
            <a:xfrm rot="16200000" flipV="1">
              <a:off x="5299" y="2937"/>
              <a:ext cx="216" cy="78"/>
            </a:xfrm>
            <a:prstGeom prst="straightConnector1">
              <a:avLst/>
            </a:prstGeom>
            <a:noFill/>
            <a:ln w="34925" cap="rnd" algn="ctr">
              <a:solidFill>
                <a:srgbClr val="000000"/>
              </a:solidFill>
              <a:round/>
              <a:headEnd/>
              <a:tailEnd type="arrow" w="med" len="med"/>
            </a:ln>
            <a:effectLst>
              <a:outerShdw dist="25400" dir="5400000" rotWithShape="0">
                <a:srgbClr val="000000">
                  <a:alpha val="34999"/>
                </a:srgbClr>
              </a:outerShdw>
            </a:effectLst>
            <a:extLst>
              <a:ext uri="{909E8E84-426E-40DD-AFC4-6F175D3DCCD1}">
                <a14:hiddenFill xmlns:a14="http://schemas.microsoft.com/office/drawing/2010/main">
                  <a:noFill/>
                </a14:hiddenFill>
              </a:ext>
            </a:extLst>
          </p:spPr>
        </p:cxnSp>
        <p:cxnSp>
          <p:nvCxnSpPr>
            <p:cNvPr id="20" name="Straight Arrow Connector 19"/>
            <p:cNvCxnSpPr>
              <a:cxnSpLocks noChangeShapeType="1"/>
            </p:cNvCxnSpPr>
            <p:nvPr/>
          </p:nvCxnSpPr>
          <p:spPr bwMode="auto">
            <a:xfrm rot="5400000" flipV="1">
              <a:off x="4344" y="3089"/>
              <a:ext cx="395" cy="47"/>
            </a:xfrm>
            <a:prstGeom prst="straightConnector1">
              <a:avLst/>
            </a:prstGeom>
            <a:noFill/>
            <a:ln w="34925" cap="rnd" algn="ctr">
              <a:solidFill>
                <a:srgbClr val="000000"/>
              </a:solidFill>
              <a:round/>
              <a:headEnd/>
              <a:tailEnd type="arrow" w="med" len="med"/>
            </a:ln>
            <a:effectLst>
              <a:outerShdw dist="25400" dir="5400000" rotWithShape="0">
                <a:srgbClr val="000000">
                  <a:alpha val="34999"/>
                </a:srgbClr>
              </a:outerShdw>
            </a:effectLst>
            <a:extLst>
              <a:ext uri="{909E8E84-426E-40DD-AFC4-6F175D3DCCD1}">
                <a14:hiddenFill xmlns:a14="http://schemas.microsoft.com/office/drawing/2010/main">
                  <a:noFill/>
                </a14:hiddenFill>
              </a:ext>
            </a:extLst>
          </p:spPr>
        </p:cxnSp>
        <p:cxnSp>
          <p:nvCxnSpPr>
            <p:cNvPr id="23" name="Straight Arrow Connector 22"/>
            <p:cNvCxnSpPr>
              <a:cxnSpLocks noChangeShapeType="1"/>
            </p:cNvCxnSpPr>
            <p:nvPr/>
          </p:nvCxnSpPr>
          <p:spPr bwMode="auto">
            <a:xfrm rot="5400000" flipV="1">
              <a:off x="4753" y="2679"/>
              <a:ext cx="312" cy="786"/>
            </a:xfrm>
            <a:prstGeom prst="straightConnector1">
              <a:avLst/>
            </a:prstGeom>
            <a:noFill/>
            <a:ln w="34925" cap="rnd" algn="ctr">
              <a:solidFill>
                <a:srgbClr val="000000"/>
              </a:solidFill>
              <a:round/>
              <a:headEnd/>
              <a:tailEnd type="arrow" w="med" len="med"/>
            </a:ln>
            <a:effectLst>
              <a:outerShdw dist="25400" dir="5400000" rotWithShape="0">
                <a:srgbClr val="000000">
                  <a:alpha val="34999"/>
                </a:srgbClr>
              </a:outerShdw>
            </a:effectLst>
            <a:extLst>
              <a:ext uri="{909E8E84-426E-40DD-AFC4-6F175D3DCCD1}">
                <a14:hiddenFill xmlns:a14="http://schemas.microsoft.com/office/drawing/2010/main">
                  <a:noFill/>
                </a14:hiddenFill>
              </a:ext>
            </a:extLst>
          </p:spPr>
        </p:cxnSp>
      </p:gr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9216"/>
          <p:cNvSpPr>
            <a:spLocks noChangeArrowheads="1"/>
          </p:cNvSpPr>
          <p:nvPr/>
        </p:nvSpPr>
        <p:spPr bwMode="auto">
          <a:xfrm>
            <a:off x="647700" y="1862138"/>
            <a:ext cx="8172450" cy="838200"/>
          </a:xfrm>
          <a:prstGeom prst="rect">
            <a:avLst/>
          </a:prstGeom>
          <a:solidFill>
            <a:srgbClr val="CCCC00"/>
          </a:solidFill>
          <a:ln w="9360" algn="ctr">
            <a:solidFill>
              <a:srgbClr val="000000"/>
            </a:solidFill>
            <a:miter lim="800000"/>
            <a:headEnd/>
            <a:tailEnd/>
          </a:ln>
        </p:spPr>
        <p:txBody>
          <a:bodyPr wrap="none" anchor="ctr"/>
          <a:lstStyle/>
          <a:p>
            <a:pPr defTabSz="449263">
              <a:lnSpc>
                <a:spcPct val="87000"/>
              </a:lnSpc>
              <a:buClr>
                <a:srgbClr val="000000"/>
              </a:buClr>
              <a:buSzPct val="100000"/>
              <a:buFont typeface="Arial" charset="0"/>
              <a:buNone/>
            </a:pPr>
            <a:r>
              <a:rPr lang="en-GB">
                <a:solidFill>
                  <a:srgbClr val="000000"/>
                </a:solidFill>
              </a:rPr>
              <a:t> </a:t>
            </a:r>
          </a:p>
        </p:txBody>
      </p:sp>
      <p:sp>
        <p:nvSpPr>
          <p:cNvPr id="7170" name="Shape 7169"/>
          <p:cNvSpPr>
            <a:spLocks noGrp="1" noChangeArrowheads="1"/>
          </p:cNvSpPr>
          <p:nvPr>
            <p:ph type="title" idx="4294967295"/>
          </p:nvPr>
        </p:nvSpPr>
        <p:spPr>
          <a:xfrm>
            <a:off x="0" y="749300"/>
            <a:ext cx="7546975" cy="587375"/>
          </a:xfrm>
          <a:noFill/>
          <a:ln/>
        </p:spPr>
        <p:txBody>
          <a:bodyPr lIns="90000" tIns="46800" rIns="90000" bIns="46800">
            <a:spAutoFit/>
          </a:bodyPr>
          <a:lstStyle/>
          <a:p>
            <a:pPr defTabSz="449263">
              <a:lnSpc>
                <a:spcPct val="93000"/>
              </a:lnSpc>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3500"/>
              <a:t>Theoretical limit on performance:</a:t>
            </a:r>
            <a:endParaRPr lang="en-US" sz="3500"/>
          </a:p>
        </p:txBody>
      </p:sp>
      <p:sp>
        <p:nvSpPr>
          <p:cNvPr id="7171" name="Shape 7170"/>
          <p:cNvSpPr>
            <a:spLocks noGrp="1" noChangeArrowheads="1"/>
          </p:cNvSpPr>
          <p:nvPr>
            <p:ph type="body" idx="4294967295"/>
          </p:nvPr>
        </p:nvSpPr>
        <p:spPr>
          <a:xfrm>
            <a:off x="381000" y="2808288"/>
            <a:ext cx="8763000" cy="1400175"/>
          </a:xfrm>
          <a:noFill/>
          <a:ln/>
        </p:spPr>
        <p:txBody>
          <a:bodyPr lIns="90000" tIns="46800" rIns="90000" bIns="46800">
            <a:spAutoFit/>
          </a:bodyPr>
          <a:lstStyle/>
          <a:p>
            <a:pPr marL="339725" indent="-339725" defTabSz="449263">
              <a:lnSpc>
                <a:spcPct val="84000"/>
              </a:lnSpc>
              <a:spcBef>
                <a:spcPts val="650"/>
              </a:spcBef>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z="2200">
                <a:cs typeface="Arial" charset="0"/>
              </a:rPr>
              <a:t>λ* = min number of edges to disconnect some node from s</a:t>
            </a:r>
            <a:endParaRPr lang="en-US"/>
          </a:p>
          <a:p>
            <a:pPr marL="339725" indent="-339725" defTabSz="449263">
              <a:lnSpc>
                <a:spcPct val="84000"/>
              </a:lnSpc>
              <a:spcBef>
                <a:spcPts val="650"/>
              </a:spcBef>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z="2200"/>
              <a:t>Can be achieved by packing edge-disjoint spanning trees [Edmonds,Lovasz, Gabow,…]       </a:t>
            </a:r>
            <a:r>
              <a:rPr lang="en-GB" sz="2200">
                <a:solidFill>
                  <a:srgbClr val="FF0000"/>
                </a:solidFill>
              </a:rPr>
              <a:t>centralized algorithms</a:t>
            </a:r>
            <a:endParaRPr lang="en-GB" sz="2200"/>
          </a:p>
          <a:p>
            <a:pPr marL="984250" lvl="2" indent="-290513" defTabSz="449263">
              <a:lnSpc>
                <a:spcPct val="84000"/>
              </a:lnSpc>
              <a:spcBef>
                <a:spcPts val="600"/>
              </a:spcBef>
              <a:buFont typeface="Wingdings" pitchFamily="2" charset="2"/>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endParaRPr lang="en-GB" sz="2400"/>
          </a:p>
        </p:txBody>
      </p:sp>
      <p:sp>
        <p:nvSpPr>
          <p:cNvPr id="7172" name="TextBox 7171"/>
          <p:cNvSpPr txBox="1">
            <a:spLocks noChangeArrowheads="1"/>
          </p:cNvSpPr>
          <p:nvPr/>
        </p:nvSpPr>
        <p:spPr bwMode="auto">
          <a:xfrm>
            <a:off x="1265238" y="1879600"/>
            <a:ext cx="7107237" cy="1185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5000" rIns="90000" bIns="45000">
            <a:spAutoFit/>
          </a:bodyPr>
          <a:lstStyle>
            <a:lvl1pPr marL="342900" indent="-342900" defTabSz="449263">
              <a:tabLst>
                <a:tab pos="984250" algn="l"/>
                <a:tab pos="1431925" algn="l"/>
                <a:tab pos="1881188" algn="l"/>
                <a:tab pos="2330450" algn="l"/>
                <a:tab pos="2779713" algn="l"/>
                <a:tab pos="3228975" algn="l"/>
                <a:tab pos="3678238" algn="l"/>
                <a:tab pos="4127500" algn="l"/>
                <a:tab pos="4576763" algn="l"/>
                <a:tab pos="5026025" algn="l"/>
                <a:tab pos="5475288" algn="l"/>
                <a:tab pos="5924550" algn="l"/>
                <a:tab pos="6373813" algn="l"/>
                <a:tab pos="6823075" algn="l"/>
                <a:tab pos="7272338" algn="l"/>
                <a:tab pos="7721600" algn="l"/>
                <a:tab pos="8170863" algn="l"/>
                <a:tab pos="8620125" algn="l"/>
                <a:tab pos="9069388" algn="l"/>
                <a:tab pos="9518650" algn="l"/>
                <a:tab pos="9967913" algn="l"/>
              </a:tabLst>
              <a:defRPr>
                <a:solidFill>
                  <a:schemeClr val="tx1"/>
                </a:solidFill>
                <a:latin typeface="Arial" charset="0"/>
              </a:defRPr>
            </a:lvl1pPr>
            <a:lvl2pPr marL="742950" indent="-285750" defTabSz="449263">
              <a:tabLst>
                <a:tab pos="984250" algn="l"/>
                <a:tab pos="1431925" algn="l"/>
                <a:tab pos="1881188" algn="l"/>
                <a:tab pos="2330450" algn="l"/>
                <a:tab pos="2779713" algn="l"/>
                <a:tab pos="3228975" algn="l"/>
                <a:tab pos="3678238" algn="l"/>
                <a:tab pos="4127500" algn="l"/>
                <a:tab pos="4576763" algn="l"/>
                <a:tab pos="5026025" algn="l"/>
                <a:tab pos="5475288" algn="l"/>
                <a:tab pos="5924550" algn="l"/>
                <a:tab pos="6373813" algn="l"/>
                <a:tab pos="6823075" algn="l"/>
                <a:tab pos="7272338" algn="l"/>
                <a:tab pos="7721600" algn="l"/>
                <a:tab pos="8170863" algn="l"/>
                <a:tab pos="8620125" algn="l"/>
                <a:tab pos="9069388" algn="l"/>
                <a:tab pos="9518650" algn="l"/>
                <a:tab pos="9967913" algn="l"/>
              </a:tabLst>
              <a:defRPr>
                <a:solidFill>
                  <a:schemeClr val="tx1"/>
                </a:solidFill>
                <a:latin typeface="Arial" charset="0"/>
              </a:defRPr>
            </a:lvl2pPr>
            <a:lvl3pPr marL="984250" indent="-290513" defTabSz="449263">
              <a:tabLst>
                <a:tab pos="984250" algn="l"/>
                <a:tab pos="1431925" algn="l"/>
                <a:tab pos="1881188" algn="l"/>
                <a:tab pos="2330450" algn="l"/>
                <a:tab pos="2779713" algn="l"/>
                <a:tab pos="3228975" algn="l"/>
                <a:tab pos="3678238" algn="l"/>
                <a:tab pos="4127500" algn="l"/>
                <a:tab pos="4576763" algn="l"/>
                <a:tab pos="5026025" algn="l"/>
                <a:tab pos="5475288" algn="l"/>
                <a:tab pos="5924550" algn="l"/>
                <a:tab pos="6373813" algn="l"/>
                <a:tab pos="6823075" algn="l"/>
                <a:tab pos="7272338" algn="l"/>
                <a:tab pos="7721600" algn="l"/>
                <a:tab pos="8170863" algn="l"/>
                <a:tab pos="8620125" algn="l"/>
                <a:tab pos="9069388" algn="l"/>
                <a:tab pos="9518650" algn="l"/>
                <a:tab pos="9967913" algn="l"/>
              </a:tabLst>
              <a:defRPr>
                <a:solidFill>
                  <a:schemeClr val="tx1"/>
                </a:solidFill>
                <a:latin typeface="Arial" charset="0"/>
              </a:defRPr>
            </a:lvl3pPr>
            <a:lvl4pPr marL="1600200" indent="-228600" defTabSz="449263">
              <a:tabLst>
                <a:tab pos="984250" algn="l"/>
                <a:tab pos="1431925" algn="l"/>
                <a:tab pos="1881188" algn="l"/>
                <a:tab pos="2330450" algn="l"/>
                <a:tab pos="2779713" algn="l"/>
                <a:tab pos="3228975" algn="l"/>
                <a:tab pos="3678238" algn="l"/>
                <a:tab pos="4127500" algn="l"/>
                <a:tab pos="4576763" algn="l"/>
                <a:tab pos="5026025" algn="l"/>
                <a:tab pos="5475288" algn="l"/>
                <a:tab pos="5924550" algn="l"/>
                <a:tab pos="6373813" algn="l"/>
                <a:tab pos="6823075" algn="l"/>
                <a:tab pos="7272338" algn="l"/>
                <a:tab pos="7721600" algn="l"/>
                <a:tab pos="8170863" algn="l"/>
                <a:tab pos="8620125" algn="l"/>
                <a:tab pos="9069388" algn="l"/>
                <a:tab pos="9518650" algn="l"/>
                <a:tab pos="9967913" algn="l"/>
              </a:tabLst>
              <a:defRPr>
                <a:solidFill>
                  <a:schemeClr val="tx1"/>
                </a:solidFill>
                <a:latin typeface="Arial" charset="0"/>
              </a:defRPr>
            </a:lvl4pPr>
            <a:lvl5pPr marL="2057400" indent="-228600" defTabSz="449263">
              <a:tabLst>
                <a:tab pos="984250" algn="l"/>
                <a:tab pos="1431925" algn="l"/>
                <a:tab pos="1881188" algn="l"/>
                <a:tab pos="2330450" algn="l"/>
                <a:tab pos="2779713" algn="l"/>
                <a:tab pos="3228975" algn="l"/>
                <a:tab pos="3678238" algn="l"/>
                <a:tab pos="4127500" algn="l"/>
                <a:tab pos="4576763" algn="l"/>
                <a:tab pos="5026025" algn="l"/>
                <a:tab pos="5475288" algn="l"/>
                <a:tab pos="5924550" algn="l"/>
                <a:tab pos="6373813" algn="l"/>
                <a:tab pos="6823075" algn="l"/>
                <a:tab pos="7272338" algn="l"/>
                <a:tab pos="7721600" algn="l"/>
                <a:tab pos="8170863" algn="l"/>
                <a:tab pos="8620125" algn="l"/>
                <a:tab pos="9069388" algn="l"/>
                <a:tab pos="9518650" algn="l"/>
                <a:tab pos="9967913" algn="l"/>
              </a:tabLst>
              <a:defRPr>
                <a:solidFill>
                  <a:schemeClr val="tx1"/>
                </a:solidFill>
                <a:latin typeface="Arial" charset="0"/>
              </a:defRPr>
            </a:lvl5pPr>
            <a:lvl6pPr marL="2514600" indent="-228600" defTabSz="449263" fontAlgn="base">
              <a:spcBef>
                <a:spcPct val="0"/>
              </a:spcBef>
              <a:spcAft>
                <a:spcPct val="0"/>
              </a:spcAft>
              <a:tabLst>
                <a:tab pos="984250" algn="l"/>
                <a:tab pos="1431925" algn="l"/>
                <a:tab pos="1881188" algn="l"/>
                <a:tab pos="2330450" algn="l"/>
                <a:tab pos="2779713" algn="l"/>
                <a:tab pos="3228975" algn="l"/>
                <a:tab pos="3678238" algn="l"/>
                <a:tab pos="4127500" algn="l"/>
                <a:tab pos="4576763" algn="l"/>
                <a:tab pos="5026025" algn="l"/>
                <a:tab pos="5475288" algn="l"/>
                <a:tab pos="5924550" algn="l"/>
                <a:tab pos="6373813" algn="l"/>
                <a:tab pos="6823075" algn="l"/>
                <a:tab pos="7272338" algn="l"/>
                <a:tab pos="7721600" algn="l"/>
                <a:tab pos="8170863" algn="l"/>
                <a:tab pos="8620125" algn="l"/>
                <a:tab pos="9069388" algn="l"/>
                <a:tab pos="9518650" algn="l"/>
                <a:tab pos="9967913" algn="l"/>
              </a:tabLst>
              <a:defRPr>
                <a:solidFill>
                  <a:schemeClr val="tx1"/>
                </a:solidFill>
                <a:latin typeface="Arial" charset="0"/>
              </a:defRPr>
            </a:lvl6pPr>
            <a:lvl7pPr marL="2971800" indent="-228600" defTabSz="449263" fontAlgn="base">
              <a:spcBef>
                <a:spcPct val="0"/>
              </a:spcBef>
              <a:spcAft>
                <a:spcPct val="0"/>
              </a:spcAft>
              <a:tabLst>
                <a:tab pos="984250" algn="l"/>
                <a:tab pos="1431925" algn="l"/>
                <a:tab pos="1881188" algn="l"/>
                <a:tab pos="2330450" algn="l"/>
                <a:tab pos="2779713" algn="l"/>
                <a:tab pos="3228975" algn="l"/>
                <a:tab pos="3678238" algn="l"/>
                <a:tab pos="4127500" algn="l"/>
                <a:tab pos="4576763" algn="l"/>
                <a:tab pos="5026025" algn="l"/>
                <a:tab pos="5475288" algn="l"/>
                <a:tab pos="5924550" algn="l"/>
                <a:tab pos="6373813" algn="l"/>
                <a:tab pos="6823075" algn="l"/>
                <a:tab pos="7272338" algn="l"/>
                <a:tab pos="7721600" algn="l"/>
                <a:tab pos="8170863" algn="l"/>
                <a:tab pos="8620125" algn="l"/>
                <a:tab pos="9069388" algn="l"/>
                <a:tab pos="9518650" algn="l"/>
                <a:tab pos="9967913" algn="l"/>
              </a:tabLst>
              <a:defRPr>
                <a:solidFill>
                  <a:schemeClr val="tx1"/>
                </a:solidFill>
                <a:latin typeface="Arial" charset="0"/>
              </a:defRPr>
            </a:lvl7pPr>
            <a:lvl8pPr marL="3429000" indent="-228600" defTabSz="449263" fontAlgn="base">
              <a:spcBef>
                <a:spcPct val="0"/>
              </a:spcBef>
              <a:spcAft>
                <a:spcPct val="0"/>
              </a:spcAft>
              <a:tabLst>
                <a:tab pos="984250" algn="l"/>
                <a:tab pos="1431925" algn="l"/>
                <a:tab pos="1881188" algn="l"/>
                <a:tab pos="2330450" algn="l"/>
                <a:tab pos="2779713" algn="l"/>
                <a:tab pos="3228975" algn="l"/>
                <a:tab pos="3678238" algn="l"/>
                <a:tab pos="4127500" algn="l"/>
                <a:tab pos="4576763" algn="l"/>
                <a:tab pos="5026025" algn="l"/>
                <a:tab pos="5475288" algn="l"/>
                <a:tab pos="5924550" algn="l"/>
                <a:tab pos="6373813" algn="l"/>
                <a:tab pos="6823075" algn="l"/>
                <a:tab pos="7272338" algn="l"/>
                <a:tab pos="7721600" algn="l"/>
                <a:tab pos="8170863" algn="l"/>
                <a:tab pos="8620125" algn="l"/>
                <a:tab pos="9069388" algn="l"/>
                <a:tab pos="9518650" algn="l"/>
                <a:tab pos="9967913" algn="l"/>
              </a:tabLst>
              <a:defRPr>
                <a:solidFill>
                  <a:schemeClr val="tx1"/>
                </a:solidFill>
                <a:latin typeface="Arial" charset="0"/>
              </a:defRPr>
            </a:lvl8pPr>
            <a:lvl9pPr marL="3886200" indent="-228600" defTabSz="449263" fontAlgn="base">
              <a:spcBef>
                <a:spcPct val="0"/>
              </a:spcBef>
              <a:spcAft>
                <a:spcPct val="0"/>
              </a:spcAft>
              <a:tabLst>
                <a:tab pos="984250" algn="l"/>
                <a:tab pos="1431925" algn="l"/>
                <a:tab pos="1881188" algn="l"/>
                <a:tab pos="2330450" algn="l"/>
                <a:tab pos="2779713" algn="l"/>
                <a:tab pos="3228975" algn="l"/>
                <a:tab pos="3678238" algn="l"/>
                <a:tab pos="4127500" algn="l"/>
                <a:tab pos="4576763" algn="l"/>
                <a:tab pos="5026025" algn="l"/>
                <a:tab pos="5475288" algn="l"/>
                <a:tab pos="5924550" algn="l"/>
                <a:tab pos="6373813" algn="l"/>
                <a:tab pos="6823075" algn="l"/>
                <a:tab pos="7272338" algn="l"/>
                <a:tab pos="7721600" algn="l"/>
                <a:tab pos="8170863" algn="l"/>
                <a:tab pos="8620125" algn="l"/>
                <a:tab pos="9069388" algn="l"/>
                <a:tab pos="9518650" algn="l"/>
                <a:tab pos="9967913" algn="l"/>
              </a:tabLst>
              <a:defRPr>
                <a:solidFill>
                  <a:schemeClr val="tx1"/>
                </a:solidFill>
                <a:latin typeface="Arial" charset="0"/>
              </a:defRPr>
            </a:lvl9pPr>
          </a:lstStyle>
          <a:p>
            <a:pPr lvl="2" algn="ctr">
              <a:lnSpc>
                <a:spcPct val="87000"/>
              </a:lnSpc>
              <a:spcBef>
                <a:spcPts val="650"/>
              </a:spcBef>
              <a:buClr>
                <a:srgbClr val="68E6B1"/>
              </a:buClr>
              <a:buSzPct val="70000"/>
              <a:buFont typeface="Times New Roman" pitchFamily="18" charset="0"/>
              <a:buNone/>
            </a:pPr>
            <a:r>
              <a:rPr lang="en-GB" sz="2600">
                <a:solidFill>
                  <a:srgbClr val="000000"/>
                </a:solidFill>
                <a:cs typeface="Arial" charset="0"/>
              </a:rPr>
              <a:t>broadcast rate, </a:t>
            </a:r>
            <a:r>
              <a:rPr lang="en-GB" sz="2200">
                <a:solidFill>
                  <a:srgbClr val="000000"/>
                </a:solidFill>
                <a:cs typeface="Arial" charset="0"/>
              </a:rPr>
              <a:t>λ*</a:t>
            </a:r>
            <a:r>
              <a:rPr lang="en-GB" sz="2600">
                <a:solidFill>
                  <a:srgbClr val="000000"/>
                </a:solidFill>
              </a:rPr>
              <a:t> = min [ mincut(s,i): i</a:t>
            </a:r>
            <a:r>
              <a:rPr lang="en-US" sz="2600">
                <a:solidFill>
                  <a:srgbClr val="000000"/>
                </a:solidFill>
                <a:latin typeface="cmsy10" pitchFamily="34" charset="0"/>
              </a:rPr>
              <a:t>2</a:t>
            </a:r>
            <a:r>
              <a:rPr lang="en-GB" sz="2600">
                <a:solidFill>
                  <a:srgbClr val="000000"/>
                </a:solidFill>
              </a:rPr>
              <a:t>V ]</a:t>
            </a:r>
            <a:endParaRPr lang="en-US">
              <a:solidFill>
                <a:srgbClr val="000000"/>
              </a:solidFill>
            </a:endParaRPr>
          </a:p>
          <a:p>
            <a:pPr lvl="2" algn="ctr">
              <a:lnSpc>
                <a:spcPct val="87000"/>
              </a:lnSpc>
              <a:spcBef>
                <a:spcPts val="650"/>
              </a:spcBef>
              <a:buClr>
                <a:srgbClr val="68E6B1"/>
              </a:buClr>
              <a:buSzPct val="70000"/>
              <a:buFont typeface="Times New Roman" pitchFamily="18" charset="0"/>
              <a:buNone/>
            </a:pPr>
            <a:r>
              <a:rPr lang="en-GB" b="1">
                <a:solidFill>
                  <a:srgbClr val="000000"/>
                </a:solidFill>
              </a:rPr>
              <a:t>[Edmonds, 1969]</a:t>
            </a:r>
            <a:endParaRPr lang="en-US" sz="1200">
              <a:solidFill>
                <a:srgbClr val="000000"/>
              </a:solidFill>
            </a:endParaRPr>
          </a:p>
          <a:p>
            <a:pPr lvl="2" algn="ctr">
              <a:lnSpc>
                <a:spcPct val="87000"/>
              </a:lnSpc>
              <a:spcBef>
                <a:spcPts val="650"/>
              </a:spcBef>
              <a:buClr>
                <a:srgbClr val="68E6B1"/>
              </a:buClr>
              <a:buSzPct val="70000"/>
              <a:buFont typeface="Times New Roman" pitchFamily="18" charset="0"/>
              <a:buNone/>
            </a:pPr>
            <a:endParaRPr lang="en-GB" sz="2600">
              <a:solidFill>
                <a:srgbClr val="000000"/>
              </a:solidFill>
            </a:endParaRPr>
          </a:p>
        </p:txBody>
      </p:sp>
      <p:sp>
        <p:nvSpPr>
          <p:cNvPr id="15366" name="Straight Connector 9220"/>
          <p:cNvSpPr>
            <a:spLocks noChangeShapeType="1"/>
          </p:cNvSpPr>
          <p:nvPr/>
        </p:nvSpPr>
        <p:spPr bwMode="auto">
          <a:xfrm>
            <a:off x="3206750" y="4841875"/>
            <a:ext cx="638175" cy="1588"/>
          </a:xfrm>
          <a:prstGeom prst="line">
            <a:avLst/>
          </a:prstGeom>
          <a:noFill/>
          <a:ln w="9360" algn="ctr">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fr-FR"/>
          </a:p>
        </p:txBody>
      </p:sp>
      <p:sp>
        <p:nvSpPr>
          <p:cNvPr id="7174" name="TextBox 7173"/>
          <p:cNvSpPr txBox="1">
            <a:spLocks noChangeArrowheads="1"/>
          </p:cNvSpPr>
          <p:nvPr/>
        </p:nvSpPr>
        <p:spPr bwMode="auto">
          <a:xfrm>
            <a:off x="1716088" y="5367338"/>
            <a:ext cx="287337"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5000" rIns="90000" bIns="45000">
            <a:spAutoFit/>
          </a:bodyPr>
          <a:lstStyle>
            <a:lvl1pPr defTabSz="449263">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defRPr>
            </a:lvl1pPr>
            <a:lvl2pPr marL="742950" indent="-285750" defTabSz="449263">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defRPr>
            </a:lvl2pPr>
            <a:lvl3pPr marL="1143000" indent="-228600" defTabSz="449263">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defRPr>
            </a:lvl3pPr>
            <a:lvl4pPr marL="1600200" indent="-228600" defTabSz="449263">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defRPr>
            </a:lvl4pPr>
            <a:lvl5pPr marL="2057400" indent="-228600" defTabSz="449263">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defRPr>
            </a:lvl5pPr>
            <a:lvl6pPr marL="2514600" indent="-228600" defTabSz="449263" fontAlgn="base">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defRPr>
            </a:lvl6pPr>
            <a:lvl7pPr marL="2971800" indent="-228600" defTabSz="449263" fontAlgn="base">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defRPr>
            </a:lvl7pPr>
            <a:lvl8pPr marL="3429000" indent="-228600" defTabSz="449263" fontAlgn="base">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defRPr>
            </a:lvl8pPr>
            <a:lvl9pPr marL="3886200" indent="-228600" defTabSz="449263" fontAlgn="base">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defRPr>
            </a:lvl9pPr>
          </a:lstStyle>
          <a:p>
            <a:pPr>
              <a:lnSpc>
                <a:spcPct val="87000"/>
              </a:lnSpc>
              <a:buClr>
                <a:srgbClr val="000000"/>
              </a:buClr>
              <a:buSzPct val="100000"/>
              <a:buFont typeface="Arial" charset="0"/>
              <a:buNone/>
            </a:pPr>
            <a:r>
              <a:rPr lang="en-GB" sz="1500">
                <a:solidFill>
                  <a:srgbClr val="000000"/>
                </a:solidFill>
              </a:rPr>
              <a:t>1</a:t>
            </a:r>
            <a:endParaRPr lang="en-US">
              <a:solidFill>
                <a:srgbClr val="000000"/>
              </a:solidFill>
            </a:endParaRPr>
          </a:p>
        </p:txBody>
      </p:sp>
      <p:sp>
        <p:nvSpPr>
          <p:cNvPr id="7175" name="TextBox 7174"/>
          <p:cNvSpPr txBox="1">
            <a:spLocks noChangeArrowheads="1"/>
          </p:cNvSpPr>
          <p:nvPr/>
        </p:nvSpPr>
        <p:spPr bwMode="auto">
          <a:xfrm>
            <a:off x="1708150" y="4973638"/>
            <a:ext cx="287338"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5000" rIns="90000" bIns="45000">
            <a:spAutoFit/>
          </a:bodyPr>
          <a:lstStyle>
            <a:lvl1pPr defTabSz="449263">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defRPr>
            </a:lvl1pPr>
            <a:lvl2pPr marL="742950" indent="-285750" defTabSz="449263">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defRPr>
            </a:lvl2pPr>
            <a:lvl3pPr marL="1143000" indent="-228600" defTabSz="449263">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defRPr>
            </a:lvl3pPr>
            <a:lvl4pPr marL="1600200" indent="-228600" defTabSz="449263">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defRPr>
            </a:lvl4pPr>
            <a:lvl5pPr marL="2057400" indent="-228600" defTabSz="449263">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defRPr>
            </a:lvl5pPr>
            <a:lvl6pPr marL="2514600" indent="-228600" defTabSz="449263" fontAlgn="base">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defRPr>
            </a:lvl6pPr>
            <a:lvl7pPr marL="2971800" indent="-228600" defTabSz="449263" fontAlgn="base">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defRPr>
            </a:lvl7pPr>
            <a:lvl8pPr marL="3429000" indent="-228600" defTabSz="449263" fontAlgn="base">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defRPr>
            </a:lvl8pPr>
            <a:lvl9pPr marL="3886200" indent="-228600" defTabSz="449263" fontAlgn="base">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defRPr>
            </a:lvl9pPr>
          </a:lstStyle>
          <a:p>
            <a:pPr>
              <a:lnSpc>
                <a:spcPct val="87000"/>
              </a:lnSpc>
              <a:buClr>
                <a:srgbClr val="000000"/>
              </a:buClr>
              <a:buSzPct val="100000"/>
              <a:buFont typeface="Arial" charset="0"/>
              <a:buNone/>
            </a:pPr>
            <a:r>
              <a:rPr lang="en-GB" sz="1500">
                <a:solidFill>
                  <a:srgbClr val="000000"/>
                </a:solidFill>
              </a:rPr>
              <a:t>1</a:t>
            </a:r>
            <a:endParaRPr lang="en-US">
              <a:solidFill>
                <a:srgbClr val="000000"/>
              </a:solidFill>
            </a:endParaRPr>
          </a:p>
        </p:txBody>
      </p:sp>
      <p:sp>
        <p:nvSpPr>
          <p:cNvPr id="7176" name="TextBox 7175"/>
          <p:cNvSpPr txBox="1">
            <a:spLocks noChangeArrowheads="1"/>
          </p:cNvSpPr>
          <p:nvPr/>
        </p:nvSpPr>
        <p:spPr bwMode="auto">
          <a:xfrm>
            <a:off x="1266825" y="4579938"/>
            <a:ext cx="287338"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5000" rIns="90000" bIns="45000">
            <a:spAutoFit/>
          </a:bodyPr>
          <a:lstStyle>
            <a:lvl1pPr defTabSz="449263">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defRPr>
            </a:lvl1pPr>
            <a:lvl2pPr marL="742950" indent="-285750" defTabSz="449263">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defRPr>
            </a:lvl2pPr>
            <a:lvl3pPr marL="1143000" indent="-228600" defTabSz="449263">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defRPr>
            </a:lvl3pPr>
            <a:lvl4pPr marL="1600200" indent="-228600" defTabSz="449263">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defRPr>
            </a:lvl4pPr>
            <a:lvl5pPr marL="2057400" indent="-228600" defTabSz="449263">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defRPr>
            </a:lvl5pPr>
            <a:lvl6pPr marL="2514600" indent="-228600" defTabSz="449263" fontAlgn="base">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defRPr>
            </a:lvl6pPr>
            <a:lvl7pPr marL="2971800" indent="-228600" defTabSz="449263" fontAlgn="base">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defRPr>
            </a:lvl7pPr>
            <a:lvl8pPr marL="3429000" indent="-228600" defTabSz="449263" fontAlgn="base">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defRPr>
            </a:lvl8pPr>
            <a:lvl9pPr marL="3886200" indent="-228600" defTabSz="449263" fontAlgn="base">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defRPr>
            </a:lvl9pPr>
          </a:lstStyle>
          <a:p>
            <a:pPr>
              <a:lnSpc>
                <a:spcPct val="87000"/>
              </a:lnSpc>
              <a:buClr>
                <a:srgbClr val="000000"/>
              </a:buClr>
              <a:buSzPct val="100000"/>
              <a:buFont typeface="Arial" charset="0"/>
              <a:buNone/>
            </a:pPr>
            <a:r>
              <a:rPr lang="en-GB" sz="1500">
                <a:solidFill>
                  <a:srgbClr val="000000"/>
                </a:solidFill>
              </a:rPr>
              <a:t>1</a:t>
            </a:r>
            <a:endParaRPr lang="en-US">
              <a:solidFill>
                <a:srgbClr val="000000"/>
              </a:solidFill>
            </a:endParaRPr>
          </a:p>
        </p:txBody>
      </p:sp>
      <p:sp>
        <p:nvSpPr>
          <p:cNvPr id="7177" name="Oval 7176"/>
          <p:cNvSpPr>
            <a:spLocks noChangeArrowheads="1"/>
          </p:cNvSpPr>
          <p:nvPr/>
        </p:nvSpPr>
        <p:spPr bwMode="auto">
          <a:xfrm>
            <a:off x="511175" y="5180013"/>
            <a:ext cx="381000" cy="381000"/>
          </a:xfrm>
          <a:prstGeom prst="ellipse">
            <a:avLst/>
          </a:prstGeom>
          <a:solidFill>
            <a:srgbClr val="99CCFF"/>
          </a:solidFill>
          <a:ln w="9360" algn="ctr">
            <a:solidFill>
              <a:srgbClr val="000000"/>
            </a:solidFill>
            <a:round/>
            <a:headEnd/>
            <a:tailEnd/>
          </a:ln>
        </p:spPr>
        <p:txBody>
          <a:bodyPr wrap="none" lIns="90000" tIns="45000" rIns="90000" bIns="45000" anchor="ctr"/>
          <a:lstStyle/>
          <a:p>
            <a:pPr algn="ctr" defTabSz="449263">
              <a:lnSpc>
                <a:spcPct val="87000"/>
              </a:lnSpc>
              <a:buClr>
                <a:srgbClr val="000000"/>
              </a:buClr>
              <a:buSzPct val="100000"/>
              <a:buFont typeface="Arial"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a:solidFill>
                  <a:srgbClr val="000000"/>
                </a:solidFill>
              </a:rPr>
              <a:t>a</a:t>
            </a:r>
            <a:endParaRPr lang="en-US">
              <a:solidFill>
                <a:srgbClr val="000000"/>
              </a:solidFill>
            </a:endParaRPr>
          </a:p>
        </p:txBody>
      </p:sp>
      <p:sp>
        <p:nvSpPr>
          <p:cNvPr id="7178" name="Oval 7177"/>
          <p:cNvSpPr>
            <a:spLocks noChangeArrowheads="1"/>
          </p:cNvSpPr>
          <p:nvPr/>
        </p:nvSpPr>
        <p:spPr bwMode="auto">
          <a:xfrm>
            <a:off x="1730375" y="4262438"/>
            <a:ext cx="382588" cy="381000"/>
          </a:xfrm>
          <a:prstGeom prst="ellipse">
            <a:avLst/>
          </a:prstGeom>
          <a:solidFill>
            <a:srgbClr val="99CCFF"/>
          </a:solidFill>
          <a:ln w="9360" algn="ctr">
            <a:solidFill>
              <a:srgbClr val="000000"/>
            </a:solidFill>
            <a:round/>
            <a:headEnd/>
            <a:tailEnd/>
          </a:ln>
        </p:spPr>
        <p:txBody>
          <a:bodyPr wrap="none" lIns="90000" tIns="45000" rIns="90000" bIns="45000" anchor="ctr"/>
          <a:lstStyle/>
          <a:p>
            <a:pPr algn="ctr" defTabSz="449263">
              <a:lnSpc>
                <a:spcPct val="87000"/>
              </a:lnSpc>
              <a:buClr>
                <a:srgbClr val="000000"/>
              </a:buClr>
              <a:buSzPct val="100000"/>
              <a:buFont typeface="Arial"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a:solidFill>
                  <a:srgbClr val="000000"/>
                </a:solidFill>
              </a:rPr>
              <a:t>s</a:t>
            </a:r>
            <a:endParaRPr lang="en-US">
              <a:solidFill>
                <a:srgbClr val="000000"/>
              </a:solidFill>
            </a:endParaRPr>
          </a:p>
        </p:txBody>
      </p:sp>
      <p:sp>
        <p:nvSpPr>
          <p:cNvPr id="7179" name="Oval 7178"/>
          <p:cNvSpPr>
            <a:spLocks noChangeArrowheads="1"/>
          </p:cNvSpPr>
          <p:nvPr/>
        </p:nvSpPr>
        <p:spPr bwMode="auto">
          <a:xfrm>
            <a:off x="2576513" y="5165725"/>
            <a:ext cx="381000" cy="381000"/>
          </a:xfrm>
          <a:prstGeom prst="ellipse">
            <a:avLst/>
          </a:prstGeom>
          <a:solidFill>
            <a:srgbClr val="99CCFF"/>
          </a:solidFill>
          <a:ln w="9360" algn="ctr">
            <a:solidFill>
              <a:srgbClr val="000000"/>
            </a:solidFill>
            <a:round/>
            <a:headEnd/>
            <a:tailEnd/>
          </a:ln>
        </p:spPr>
        <p:txBody>
          <a:bodyPr wrap="none" lIns="90000" tIns="45000" rIns="90000" bIns="45000" anchor="ctr"/>
          <a:lstStyle/>
          <a:p>
            <a:pPr algn="ctr" defTabSz="449263">
              <a:lnSpc>
                <a:spcPct val="87000"/>
              </a:lnSpc>
              <a:buClr>
                <a:srgbClr val="000000"/>
              </a:buClr>
              <a:buSzPct val="100000"/>
              <a:buFont typeface="Arial"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a:solidFill>
                  <a:srgbClr val="000000"/>
                </a:solidFill>
              </a:rPr>
              <a:t>b</a:t>
            </a:r>
            <a:endParaRPr lang="en-US">
              <a:solidFill>
                <a:srgbClr val="000000"/>
              </a:solidFill>
            </a:endParaRPr>
          </a:p>
        </p:txBody>
      </p:sp>
      <p:cxnSp>
        <p:nvCxnSpPr>
          <p:cNvPr id="15373" name="Straight Arrow Connector 9227"/>
          <p:cNvCxnSpPr>
            <a:cxnSpLocks noChangeShapeType="1"/>
          </p:cNvCxnSpPr>
          <p:nvPr/>
        </p:nvCxnSpPr>
        <p:spPr bwMode="auto">
          <a:xfrm flipH="1">
            <a:off x="836613" y="4587875"/>
            <a:ext cx="949325" cy="647700"/>
          </a:xfrm>
          <a:prstGeom prst="straightConnector1">
            <a:avLst/>
          </a:prstGeom>
          <a:noFill/>
          <a:ln w="36000" algn="ctr">
            <a:solidFill>
              <a:srgbClr val="FF0000"/>
            </a:solidFill>
            <a:round/>
            <a:headEnd/>
            <a:tailEnd type="triangle" w="med" len="med"/>
          </a:ln>
          <a:extLst>
            <a:ext uri="{909E8E84-426E-40DD-AFC4-6F175D3DCCD1}">
              <a14:hiddenFill xmlns:a14="http://schemas.microsoft.com/office/drawing/2010/main">
                <a:noFill/>
              </a14:hiddenFill>
            </a:ext>
          </a:extLst>
        </p:spPr>
      </p:cxnSp>
      <p:cxnSp>
        <p:nvCxnSpPr>
          <p:cNvPr id="15374" name="Straight Arrow Connector 9228"/>
          <p:cNvCxnSpPr>
            <a:cxnSpLocks noChangeShapeType="1"/>
          </p:cNvCxnSpPr>
          <p:nvPr/>
        </p:nvCxnSpPr>
        <p:spPr bwMode="auto">
          <a:xfrm flipV="1">
            <a:off x="892175" y="5356225"/>
            <a:ext cx="1684338" cy="14288"/>
          </a:xfrm>
          <a:prstGeom prst="straightConnector1">
            <a:avLst/>
          </a:prstGeom>
          <a:noFill/>
          <a:ln w="36000" algn="ctr">
            <a:solidFill>
              <a:srgbClr val="FF0000"/>
            </a:solidFill>
            <a:round/>
            <a:headEnd/>
            <a:tailEnd type="triangle" w="med" len="med"/>
          </a:ln>
          <a:extLst>
            <a:ext uri="{909E8E84-426E-40DD-AFC4-6F175D3DCCD1}">
              <a14:hiddenFill xmlns:a14="http://schemas.microsoft.com/office/drawing/2010/main">
                <a:noFill/>
              </a14:hiddenFill>
            </a:ext>
          </a:extLst>
        </p:spPr>
      </p:cxnSp>
      <p:cxnSp>
        <p:nvCxnSpPr>
          <p:cNvPr id="15375" name="Straight Arrow Connector 9229"/>
          <p:cNvCxnSpPr>
            <a:cxnSpLocks noChangeShapeType="1"/>
          </p:cNvCxnSpPr>
          <p:nvPr/>
        </p:nvCxnSpPr>
        <p:spPr bwMode="auto">
          <a:xfrm>
            <a:off x="2057400" y="4587875"/>
            <a:ext cx="574675" cy="633413"/>
          </a:xfrm>
          <a:prstGeom prst="straightConnector1">
            <a:avLst/>
          </a:prstGeom>
          <a:noFill/>
          <a:ln w="36000" algn="ctr">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15376" name="Straight Arrow Connector 9230"/>
          <p:cNvCxnSpPr>
            <a:cxnSpLocks noChangeShapeType="1"/>
          </p:cNvCxnSpPr>
          <p:nvPr/>
        </p:nvCxnSpPr>
        <p:spPr bwMode="auto">
          <a:xfrm flipH="1">
            <a:off x="836613" y="5221288"/>
            <a:ext cx="1795462" cy="14287"/>
          </a:xfrm>
          <a:prstGeom prst="straightConnector1">
            <a:avLst/>
          </a:prstGeom>
          <a:noFill/>
          <a:ln w="36000" algn="ctr">
            <a:solidFill>
              <a:srgbClr val="000000"/>
            </a:solidFill>
            <a:round/>
            <a:headEnd/>
            <a:tailEnd type="triangle" w="med" len="med"/>
          </a:ln>
          <a:extLst>
            <a:ext uri="{909E8E84-426E-40DD-AFC4-6F175D3DCCD1}">
              <a14:hiddenFill xmlns:a14="http://schemas.microsoft.com/office/drawing/2010/main">
                <a:noFill/>
              </a14:hiddenFill>
            </a:ext>
          </a:extLst>
        </p:spPr>
      </p:cxnSp>
      <p:sp>
        <p:nvSpPr>
          <p:cNvPr id="7184" name="Oval 7183"/>
          <p:cNvSpPr>
            <a:spLocks noChangeArrowheads="1"/>
          </p:cNvSpPr>
          <p:nvPr/>
        </p:nvSpPr>
        <p:spPr bwMode="auto">
          <a:xfrm>
            <a:off x="1660525" y="6167438"/>
            <a:ext cx="381000" cy="381000"/>
          </a:xfrm>
          <a:prstGeom prst="ellipse">
            <a:avLst/>
          </a:prstGeom>
          <a:solidFill>
            <a:srgbClr val="99CCFF"/>
          </a:solidFill>
          <a:ln w="9360" algn="ctr">
            <a:solidFill>
              <a:srgbClr val="000000"/>
            </a:solidFill>
            <a:round/>
            <a:headEnd/>
            <a:tailEnd/>
          </a:ln>
        </p:spPr>
        <p:txBody>
          <a:bodyPr wrap="none" lIns="90000" tIns="45000" rIns="90000" bIns="45000" anchor="ctr"/>
          <a:lstStyle/>
          <a:p>
            <a:pPr algn="ctr" defTabSz="449263">
              <a:lnSpc>
                <a:spcPct val="87000"/>
              </a:lnSpc>
              <a:buClr>
                <a:srgbClr val="000000"/>
              </a:buClr>
              <a:buSzPct val="100000"/>
              <a:buFont typeface="Arial"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a:solidFill>
                  <a:srgbClr val="000000"/>
                </a:solidFill>
              </a:rPr>
              <a:t>c</a:t>
            </a:r>
            <a:endParaRPr lang="en-US">
              <a:solidFill>
                <a:srgbClr val="000000"/>
              </a:solidFill>
            </a:endParaRPr>
          </a:p>
        </p:txBody>
      </p:sp>
      <p:cxnSp>
        <p:nvCxnSpPr>
          <p:cNvPr id="15378" name="Straight Arrow Connector 9232"/>
          <p:cNvCxnSpPr>
            <a:cxnSpLocks noChangeShapeType="1"/>
          </p:cNvCxnSpPr>
          <p:nvPr/>
        </p:nvCxnSpPr>
        <p:spPr bwMode="auto">
          <a:xfrm flipH="1">
            <a:off x="1985963" y="5491163"/>
            <a:ext cx="646112" cy="731837"/>
          </a:xfrm>
          <a:prstGeom prst="straightConnector1">
            <a:avLst/>
          </a:prstGeom>
          <a:noFill/>
          <a:ln w="36000" algn="ctr">
            <a:solidFill>
              <a:srgbClr val="FF0000"/>
            </a:solidFill>
            <a:round/>
            <a:headEnd/>
            <a:tailEnd type="triangle" w="med" len="med"/>
          </a:ln>
          <a:extLst>
            <a:ext uri="{909E8E84-426E-40DD-AFC4-6F175D3DCCD1}">
              <a14:hiddenFill xmlns:a14="http://schemas.microsoft.com/office/drawing/2010/main">
                <a:noFill/>
              </a14:hiddenFill>
            </a:ext>
          </a:extLst>
        </p:spPr>
      </p:cxnSp>
      <p:cxnSp>
        <p:nvCxnSpPr>
          <p:cNvPr id="15379" name="Straight Arrow Connector 9233"/>
          <p:cNvCxnSpPr>
            <a:cxnSpLocks noChangeShapeType="1"/>
          </p:cNvCxnSpPr>
          <p:nvPr/>
        </p:nvCxnSpPr>
        <p:spPr bwMode="auto">
          <a:xfrm>
            <a:off x="836613" y="5505450"/>
            <a:ext cx="879475" cy="717550"/>
          </a:xfrm>
          <a:prstGeom prst="straightConnector1">
            <a:avLst/>
          </a:prstGeom>
          <a:noFill/>
          <a:ln w="36000" algn="ctr">
            <a:solidFill>
              <a:srgbClr val="000000"/>
            </a:solidFill>
            <a:round/>
            <a:headEnd/>
            <a:tailEnd type="triangle" w="med" len="med"/>
          </a:ln>
          <a:extLst>
            <a:ext uri="{909E8E84-426E-40DD-AFC4-6F175D3DCCD1}">
              <a14:hiddenFill xmlns:a14="http://schemas.microsoft.com/office/drawing/2010/main">
                <a:noFill/>
              </a14:hiddenFill>
            </a:ext>
          </a:extLst>
        </p:spPr>
      </p:cxnSp>
      <p:sp>
        <p:nvSpPr>
          <p:cNvPr id="7187" name="TextBox 7186"/>
          <p:cNvSpPr txBox="1">
            <a:spLocks noChangeArrowheads="1"/>
          </p:cNvSpPr>
          <p:nvPr/>
        </p:nvSpPr>
        <p:spPr bwMode="auto">
          <a:xfrm>
            <a:off x="2241550" y="4589463"/>
            <a:ext cx="287338"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5000" rIns="90000" bIns="45000">
            <a:spAutoFit/>
          </a:bodyPr>
          <a:lstStyle>
            <a:lvl1pPr defTabSz="449263">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defRPr>
            </a:lvl1pPr>
            <a:lvl2pPr marL="742950" indent="-285750" defTabSz="449263">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defRPr>
            </a:lvl2pPr>
            <a:lvl3pPr marL="1143000" indent="-228600" defTabSz="449263">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defRPr>
            </a:lvl3pPr>
            <a:lvl4pPr marL="1600200" indent="-228600" defTabSz="449263">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defRPr>
            </a:lvl4pPr>
            <a:lvl5pPr marL="2057400" indent="-228600" defTabSz="449263">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defRPr>
            </a:lvl5pPr>
            <a:lvl6pPr marL="2514600" indent="-228600" defTabSz="449263" fontAlgn="base">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defRPr>
            </a:lvl6pPr>
            <a:lvl7pPr marL="2971800" indent="-228600" defTabSz="449263" fontAlgn="base">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defRPr>
            </a:lvl7pPr>
            <a:lvl8pPr marL="3429000" indent="-228600" defTabSz="449263" fontAlgn="base">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defRPr>
            </a:lvl8pPr>
            <a:lvl9pPr marL="3886200" indent="-228600" defTabSz="449263" fontAlgn="base">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defRPr>
            </a:lvl9pPr>
          </a:lstStyle>
          <a:p>
            <a:pPr>
              <a:lnSpc>
                <a:spcPct val="87000"/>
              </a:lnSpc>
              <a:buClr>
                <a:srgbClr val="000000"/>
              </a:buClr>
              <a:buSzPct val="100000"/>
              <a:buFont typeface="Arial" charset="0"/>
              <a:buNone/>
            </a:pPr>
            <a:r>
              <a:rPr lang="en-GB" sz="1500">
                <a:solidFill>
                  <a:srgbClr val="000000"/>
                </a:solidFill>
              </a:rPr>
              <a:t>1</a:t>
            </a:r>
            <a:endParaRPr lang="en-US">
              <a:solidFill>
                <a:srgbClr val="000000"/>
              </a:solidFill>
            </a:endParaRPr>
          </a:p>
        </p:txBody>
      </p:sp>
      <p:sp>
        <p:nvSpPr>
          <p:cNvPr id="7188" name="TextBox 7187"/>
          <p:cNvSpPr txBox="1">
            <a:spLocks noChangeArrowheads="1"/>
          </p:cNvSpPr>
          <p:nvPr/>
        </p:nvSpPr>
        <p:spPr bwMode="auto">
          <a:xfrm>
            <a:off x="1035050" y="5776913"/>
            <a:ext cx="287338"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5000" rIns="90000" bIns="45000">
            <a:spAutoFit/>
          </a:bodyPr>
          <a:lstStyle>
            <a:lvl1pPr defTabSz="449263">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defRPr>
            </a:lvl1pPr>
            <a:lvl2pPr marL="742950" indent="-285750" defTabSz="449263">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defRPr>
            </a:lvl2pPr>
            <a:lvl3pPr marL="1143000" indent="-228600" defTabSz="449263">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defRPr>
            </a:lvl3pPr>
            <a:lvl4pPr marL="1600200" indent="-228600" defTabSz="449263">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defRPr>
            </a:lvl4pPr>
            <a:lvl5pPr marL="2057400" indent="-228600" defTabSz="449263">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defRPr>
            </a:lvl5pPr>
            <a:lvl6pPr marL="2514600" indent="-228600" defTabSz="449263" fontAlgn="base">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defRPr>
            </a:lvl6pPr>
            <a:lvl7pPr marL="2971800" indent="-228600" defTabSz="449263" fontAlgn="base">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defRPr>
            </a:lvl7pPr>
            <a:lvl8pPr marL="3429000" indent="-228600" defTabSz="449263" fontAlgn="base">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defRPr>
            </a:lvl8pPr>
            <a:lvl9pPr marL="3886200" indent="-228600" defTabSz="449263" fontAlgn="base">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defRPr>
            </a:lvl9pPr>
          </a:lstStyle>
          <a:p>
            <a:pPr>
              <a:lnSpc>
                <a:spcPct val="87000"/>
              </a:lnSpc>
              <a:buClr>
                <a:srgbClr val="000000"/>
              </a:buClr>
              <a:buSzPct val="100000"/>
              <a:buFont typeface="Arial" charset="0"/>
              <a:buNone/>
            </a:pPr>
            <a:r>
              <a:rPr lang="en-GB" sz="1500">
                <a:solidFill>
                  <a:srgbClr val="000000"/>
                </a:solidFill>
              </a:rPr>
              <a:t>1</a:t>
            </a:r>
            <a:endParaRPr lang="en-US">
              <a:solidFill>
                <a:srgbClr val="000000"/>
              </a:solidFill>
            </a:endParaRPr>
          </a:p>
        </p:txBody>
      </p:sp>
      <p:sp>
        <p:nvSpPr>
          <p:cNvPr id="7189" name="TextBox 7188"/>
          <p:cNvSpPr txBox="1">
            <a:spLocks noChangeArrowheads="1"/>
          </p:cNvSpPr>
          <p:nvPr/>
        </p:nvSpPr>
        <p:spPr bwMode="auto">
          <a:xfrm>
            <a:off x="2359025" y="5716588"/>
            <a:ext cx="287338"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5000" rIns="90000" bIns="45000">
            <a:spAutoFit/>
          </a:bodyPr>
          <a:lstStyle>
            <a:lvl1pPr defTabSz="449263">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defRPr>
            </a:lvl1pPr>
            <a:lvl2pPr marL="742950" indent="-285750" defTabSz="449263">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defRPr>
            </a:lvl2pPr>
            <a:lvl3pPr marL="1143000" indent="-228600" defTabSz="449263">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defRPr>
            </a:lvl3pPr>
            <a:lvl4pPr marL="1600200" indent="-228600" defTabSz="449263">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defRPr>
            </a:lvl4pPr>
            <a:lvl5pPr marL="2057400" indent="-228600" defTabSz="449263">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defRPr>
            </a:lvl5pPr>
            <a:lvl6pPr marL="2514600" indent="-228600" defTabSz="449263" fontAlgn="base">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defRPr>
            </a:lvl6pPr>
            <a:lvl7pPr marL="2971800" indent="-228600" defTabSz="449263" fontAlgn="base">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defRPr>
            </a:lvl7pPr>
            <a:lvl8pPr marL="3429000" indent="-228600" defTabSz="449263" fontAlgn="base">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defRPr>
            </a:lvl8pPr>
            <a:lvl9pPr marL="3886200" indent="-228600" defTabSz="449263" fontAlgn="base">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defRPr>
            </a:lvl9pPr>
          </a:lstStyle>
          <a:p>
            <a:pPr>
              <a:lnSpc>
                <a:spcPct val="87000"/>
              </a:lnSpc>
              <a:buClr>
                <a:srgbClr val="000000"/>
              </a:buClr>
              <a:buSzPct val="100000"/>
              <a:buFont typeface="Arial" charset="0"/>
              <a:buNone/>
            </a:pPr>
            <a:r>
              <a:rPr lang="en-GB" sz="1500">
                <a:solidFill>
                  <a:srgbClr val="000000"/>
                </a:solidFill>
              </a:rPr>
              <a:t>1</a:t>
            </a:r>
            <a:endParaRPr lang="en-US">
              <a:solidFill>
                <a:srgbClr val="000000"/>
              </a:solidFill>
            </a:endParaRPr>
          </a:p>
        </p:txBody>
      </p:sp>
      <p:sp>
        <p:nvSpPr>
          <p:cNvPr id="15383" name="Shape 9237"/>
          <p:cNvSpPr>
            <a:spLocks noChangeArrowheads="1"/>
          </p:cNvSpPr>
          <p:nvPr/>
        </p:nvSpPr>
        <p:spPr bwMode="auto">
          <a:xfrm>
            <a:off x="549275" y="4778375"/>
            <a:ext cx="2019300" cy="1354138"/>
          </a:xfrm>
          <a:custGeom>
            <a:avLst/>
            <a:gdLst>
              <a:gd name="T0" fmla="*/ 0 w 5608"/>
              <a:gd name="T1" fmla="*/ 0 h 3763"/>
              <a:gd name="T2" fmla="*/ 2147483647 w 5608"/>
              <a:gd name="T3" fmla="*/ 2147483647 h 3763"/>
              <a:gd name="T4" fmla="*/ 2147483647 w 5608"/>
              <a:gd name="T5" fmla="*/ 2147483647 h 3763"/>
              <a:gd name="T6" fmla="*/ 0 60000 65536"/>
              <a:gd name="T7" fmla="*/ 0 60000 65536"/>
              <a:gd name="T8" fmla="*/ 0 60000 65536"/>
              <a:gd name="T9" fmla="*/ 0 w 5608"/>
              <a:gd name="T10" fmla="*/ 0 h 3763"/>
              <a:gd name="T11" fmla="*/ 0 w 5608"/>
              <a:gd name="T12" fmla="*/ 0 h 3763"/>
            </a:gdLst>
            <a:ahLst/>
            <a:cxnLst>
              <a:cxn ang="T6">
                <a:pos x="T0" y="T1"/>
              </a:cxn>
              <a:cxn ang="T7">
                <a:pos x="T2" y="T3"/>
              </a:cxn>
              <a:cxn ang="T8">
                <a:pos x="T4" y="T5"/>
              </a:cxn>
            </a:cxnLst>
            <a:rect l="T9" t="T10" r="T11" b="T12"/>
            <a:pathLst>
              <a:path w="5608" h="3763">
                <a:moveTo>
                  <a:pt x="0" y="0"/>
                </a:moveTo>
                <a:cubicBezTo>
                  <a:pt x="3107" y="825"/>
                  <a:pt x="824" y="1504"/>
                  <a:pt x="2451" y="1820"/>
                </a:cubicBezTo>
                <a:cubicBezTo>
                  <a:pt x="2451" y="1820"/>
                  <a:pt x="3884" y="2524"/>
                  <a:pt x="5607" y="3762"/>
                </a:cubicBezTo>
              </a:path>
            </a:pathLst>
          </a:custGeom>
          <a:noFill/>
          <a:ln w="36000" algn="ctr">
            <a:solidFill>
              <a:srgbClr val="000000"/>
            </a:solidFill>
            <a:prstDash val="sysDot"/>
            <a:round/>
            <a:headEnd/>
            <a:tailEnd/>
          </a:ln>
          <a:extLst>
            <a:ext uri="{909E8E84-426E-40DD-AFC4-6F175D3DCCD1}">
              <a14:hiddenFill xmlns:a14="http://schemas.microsoft.com/office/drawing/2010/main">
                <a:solidFill>
                  <a:srgbClr val="FFFFFF"/>
                </a:solidFill>
              </a14:hiddenFill>
            </a:ext>
          </a:extLst>
        </p:spPr>
        <p:txBody>
          <a:bodyPr wrap="none" anchor="ctr"/>
          <a:lstStyle/>
          <a:p>
            <a:pPr defTabSz="449263">
              <a:lnSpc>
                <a:spcPct val="87000"/>
              </a:lnSpc>
              <a:buClr>
                <a:srgbClr val="000000"/>
              </a:buClr>
              <a:buSzPct val="100000"/>
              <a:buFont typeface="Arial" charset="0"/>
              <a:buNone/>
            </a:pPr>
            <a:endParaRPr lang="fr-FR">
              <a:solidFill>
                <a:srgbClr val="000000"/>
              </a:solidFill>
            </a:endParaRPr>
          </a:p>
        </p:txBody>
      </p:sp>
      <p:sp>
        <p:nvSpPr>
          <p:cNvPr id="7191" name="Oval 7190"/>
          <p:cNvSpPr>
            <a:spLocks noChangeArrowheads="1"/>
          </p:cNvSpPr>
          <p:nvPr/>
        </p:nvSpPr>
        <p:spPr bwMode="auto">
          <a:xfrm>
            <a:off x="3925888" y="5172075"/>
            <a:ext cx="381000" cy="381000"/>
          </a:xfrm>
          <a:prstGeom prst="ellipse">
            <a:avLst/>
          </a:prstGeom>
          <a:solidFill>
            <a:srgbClr val="99CCFF"/>
          </a:solidFill>
          <a:ln w="9360" algn="ctr">
            <a:solidFill>
              <a:srgbClr val="000000"/>
            </a:solidFill>
            <a:round/>
            <a:headEnd/>
            <a:tailEnd/>
          </a:ln>
        </p:spPr>
        <p:txBody>
          <a:bodyPr wrap="none" lIns="90000" tIns="45000" rIns="90000" bIns="45000" anchor="ctr"/>
          <a:lstStyle/>
          <a:p>
            <a:pPr algn="ctr" defTabSz="449263">
              <a:lnSpc>
                <a:spcPct val="87000"/>
              </a:lnSpc>
              <a:buClr>
                <a:srgbClr val="000000"/>
              </a:buClr>
              <a:buSzPct val="100000"/>
              <a:buFont typeface="Arial"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a:solidFill>
                  <a:srgbClr val="000000"/>
                </a:solidFill>
              </a:rPr>
              <a:t>a</a:t>
            </a:r>
            <a:endParaRPr lang="en-US">
              <a:solidFill>
                <a:srgbClr val="000000"/>
              </a:solidFill>
            </a:endParaRPr>
          </a:p>
        </p:txBody>
      </p:sp>
      <p:sp>
        <p:nvSpPr>
          <p:cNvPr id="7192" name="Oval 7191"/>
          <p:cNvSpPr>
            <a:spLocks noChangeArrowheads="1"/>
          </p:cNvSpPr>
          <p:nvPr/>
        </p:nvSpPr>
        <p:spPr bwMode="auto">
          <a:xfrm>
            <a:off x="4826000" y="4262438"/>
            <a:ext cx="382588" cy="381000"/>
          </a:xfrm>
          <a:prstGeom prst="ellipse">
            <a:avLst/>
          </a:prstGeom>
          <a:solidFill>
            <a:srgbClr val="99CCFF"/>
          </a:solidFill>
          <a:ln w="9360" algn="ctr">
            <a:solidFill>
              <a:srgbClr val="000000"/>
            </a:solidFill>
            <a:round/>
            <a:headEnd/>
            <a:tailEnd/>
          </a:ln>
        </p:spPr>
        <p:txBody>
          <a:bodyPr wrap="none" lIns="90000" tIns="45000" rIns="90000" bIns="45000" anchor="ctr"/>
          <a:lstStyle/>
          <a:p>
            <a:pPr algn="ctr" defTabSz="449263">
              <a:lnSpc>
                <a:spcPct val="87000"/>
              </a:lnSpc>
              <a:buClr>
                <a:srgbClr val="000000"/>
              </a:buClr>
              <a:buSzPct val="100000"/>
              <a:buFont typeface="Arial"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a:solidFill>
                  <a:srgbClr val="000000"/>
                </a:solidFill>
              </a:rPr>
              <a:t>s</a:t>
            </a:r>
            <a:endParaRPr lang="en-US">
              <a:solidFill>
                <a:srgbClr val="000000"/>
              </a:solidFill>
            </a:endParaRPr>
          </a:p>
        </p:txBody>
      </p:sp>
      <p:sp>
        <p:nvSpPr>
          <p:cNvPr id="7193" name="Oval 7192"/>
          <p:cNvSpPr>
            <a:spLocks noChangeArrowheads="1"/>
          </p:cNvSpPr>
          <p:nvPr/>
        </p:nvSpPr>
        <p:spPr bwMode="auto">
          <a:xfrm>
            <a:off x="5672138" y="5167313"/>
            <a:ext cx="381000" cy="381000"/>
          </a:xfrm>
          <a:prstGeom prst="ellipse">
            <a:avLst/>
          </a:prstGeom>
          <a:solidFill>
            <a:srgbClr val="99CCFF"/>
          </a:solidFill>
          <a:ln w="9360" algn="ctr">
            <a:solidFill>
              <a:srgbClr val="000000"/>
            </a:solidFill>
            <a:round/>
            <a:headEnd/>
            <a:tailEnd/>
          </a:ln>
        </p:spPr>
        <p:txBody>
          <a:bodyPr wrap="none" lIns="90000" tIns="45000" rIns="90000" bIns="45000" anchor="ctr"/>
          <a:lstStyle/>
          <a:p>
            <a:pPr algn="ctr" defTabSz="449263">
              <a:lnSpc>
                <a:spcPct val="87000"/>
              </a:lnSpc>
              <a:buClr>
                <a:srgbClr val="000000"/>
              </a:buClr>
              <a:buSzPct val="100000"/>
              <a:buFont typeface="Arial"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a:solidFill>
                  <a:srgbClr val="000000"/>
                </a:solidFill>
              </a:rPr>
              <a:t>b</a:t>
            </a:r>
            <a:endParaRPr lang="en-US">
              <a:solidFill>
                <a:srgbClr val="000000"/>
              </a:solidFill>
            </a:endParaRPr>
          </a:p>
        </p:txBody>
      </p:sp>
      <p:cxnSp>
        <p:nvCxnSpPr>
          <p:cNvPr id="15387" name="Straight Arrow Connector 9241"/>
          <p:cNvCxnSpPr>
            <a:cxnSpLocks noChangeShapeType="1"/>
          </p:cNvCxnSpPr>
          <p:nvPr/>
        </p:nvCxnSpPr>
        <p:spPr bwMode="auto">
          <a:xfrm>
            <a:off x="5153025" y="4587875"/>
            <a:ext cx="574675" cy="635000"/>
          </a:xfrm>
          <a:prstGeom prst="straightConnector1">
            <a:avLst/>
          </a:prstGeom>
          <a:noFill/>
          <a:ln w="36000" algn="ctr">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15388" name="Straight Arrow Connector 9242"/>
          <p:cNvCxnSpPr>
            <a:cxnSpLocks noChangeShapeType="1"/>
          </p:cNvCxnSpPr>
          <p:nvPr/>
        </p:nvCxnSpPr>
        <p:spPr bwMode="auto">
          <a:xfrm flipH="1">
            <a:off x="4306888" y="5357813"/>
            <a:ext cx="1365250" cy="4762"/>
          </a:xfrm>
          <a:prstGeom prst="straightConnector1">
            <a:avLst/>
          </a:prstGeom>
          <a:noFill/>
          <a:ln w="36000" algn="ctr">
            <a:solidFill>
              <a:srgbClr val="000000"/>
            </a:solidFill>
            <a:round/>
            <a:headEnd/>
            <a:tailEnd type="triangle" w="med" len="med"/>
          </a:ln>
          <a:extLst>
            <a:ext uri="{909E8E84-426E-40DD-AFC4-6F175D3DCCD1}">
              <a14:hiddenFill xmlns:a14="http://schemas.microsoft.com/office/drawing/2010/main">
                <a:noFill/>
              </a14:hiddenFill>
            </a:ext>
          </a:extLst>
        </p:spPr>
      </p:cxnSp>
      <p:sp>
        <p:nvSpPr>
          <p:cNvPr id="7196" name="Oval 7195"/>
          <p:cNvSpPr>
            <a:spLocks noChangeArrowheads="1"/>
          </p:cNvSpPr>
          <p:nvPr/>
        </p:nvSpPr>
        <p:spPr bwMode="auto">
          <a:xfrm>
            <a:off x="4756150" y="6169025"/>
            <a:ext cx="381000" cy="381000"/>
          </a:xfrm>
          <a:prstGeom prst="ellipse">
            <a:avLst/>
          </a:prstGeom>
          <a:solidFill>
            <a:srgbClr val="99CCFF"/>
          </a:solidFill>
          <a:ln w="9360" algn="ctr">
            <a:solidFill>
              <a:srgbClr val="000000"/>
            </a:solidFill>
            <a:round/>
            <a:headEnd/>
            <a:tailEnd/>
          </a:ln>
        </p:spPr>
        <p:txBody>
          <a:bodyPr wrap="none" lIns="90000" tIns="45000" rIns="90000" bIns="45000" anchor="ctr"/>
          <a:lstStyle/>
          <a:p>
            <a:pPr algn="ctr" defTabSz="449263">
              <a:lnSpc>
                <a:spcPct val="87000"/>
              </a:lnSpc>
              <a:buClr>
                <a:srgbClr val="000000"/>
              </a:buClr>
              <a:buSzPct val="100000"/>
              <a:buFont typeface="Arial"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a:solidFill>
                  <a:srgbClr val="000000"/>
                </a:solidFill>
              </a:rPr>
              <a:t>c</a:t>
            </a:r>
            <a:endParaRPr lang="en-US">
              <a:solidFill>
                <a:srgbClr val="000000"/>
              </a:solidFill>
            </a:endParaRPr>
          </a:p>
        </p:txBody>
      </p:sp>
      <p:cxnSp>
        <p:nvCxnSpPr>
          <p:cNvPr id="15390" name="Straight Arrow Connector 9244"/>
          <p:cNvCxnSpPr>
            <a:cxnSpLocks noChangeShapeType="1"/>
          </p:cNvCxnSpPr>
          <p:nvPr/>
        </p:nvCxnSpPr>
        <p:spPr bwMode="auto">
          <a:xfrm>
            <a:off x="4251325" y="5497513"/>
            <a:ext cx="560388" cy="727075"/>
          </a:xfrm>
          <a:prstGeom prst="straightConnector1">
            <a:avLst/>
          </a:prstGeom>
          <a:noFill/>
          <a:ln w="36000" algn="ctr">
            <a:solidFill>
              <a:srgbClr val="000000"/>
            </a:solidFill>
            <a:round/>
            <a:headEnd/>
            <a:tailEnd type="triangle" w="med" len="med"/>
          </a:ln>
          <a:extLst>
            <a:ext uri="{909E8E84-426E-40DD-AFC4-6F175D3DCCD1}">
              <a14:hiddenFill xmlns:a14="http://schemas.microsoft.com/office/drawing/2010/main">
                <a:noFill/>
              </a14:hiddenFill>
            </a:ext>
          </a:extLst>
        </p:spPr>
      </p:cxnSp>
      <p:sp>
        <p:nvSpPr>
          <p:cNvPr id="7198" name="Oval 7197"/>
          <p:cNvSpPr>
            <a:spLocks noChangeArrowheads="1"/>
          </p:cNvSpPr>
          <p:nvPr/>
        </p:nvSpPr>
        <p:spPr bwMode="auto">
          <a:xfrm>
            <a:off x="6518275" y="5172075"/>
            <a:ext cx="381000" cy="381000"/>
          </a:xfrm>
          <a:prstGeom prst="ellipse">
            <a:avLst/>
          </a:prstGeom>
          <a:solidFill>
            <a:srgbClr val="99CCFF"/>
          </a:solidFill>
          <a:ln w="9360" algn="ctr">
            <a:solidFill>
              <a:srgbClr val="000000"/>
            </a:solidFill>
            <a:round/>
            <a:headEnd/>
            <a:tailEnd/>
          </a:ln>
        </p:spPr>
        <p:txBody>
          <a:bodyPr wrap="none" lIns="90000" tIns="45000" rIns="90000" bIns="45000" anchor="ctr"/>
          <a:lstStyle/>
          <a:p>
            <a:pPr algn="ctr" defTabSz="449263">
              <a:lnSpc>
                <a:spcPct val="87000"/>
              </a:lnSpc>
              <a:buClr>
                <a:srgbClr val="000000"/>
              </a:buClr>
              <a:buSzPct val="100000"/>
              <a:buFont typeface="Arial"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a:solidFill>
                  <a:srgbClr val="000000"/>
                </a:solidFill>
              </a:rPr>
              <a:t>a</a:t>
            </a:r>
            <a:endParaRPr lang="en-US">
              <a:solidFill>
                <a:srgbClr val="000000"/>
              </a:solidFill>
            </a:endParaRPr>
          </a:p>
        </p:txBody>
      </p:sp>
      <p:sp>
        <p:nvSpPr>
          <p:cNvPr id="7199" name="Oval 7198"/>
          <p:cNvSpPr>
            <a:spLocks noChangeArrowheads="1"/>
          </p:cNvSpPr>
          <p:nvPr/>
        </p:nvSpPr>
        <p:spPr bwMode="auto">
          <a:xfrm>
            <a:off x="7418388" y="4262438"/>
            <a:ext cx="382587" cy="381000"/>
          </a:xfrm>
          <a:prstGeom prst="ellipse">
            <a:avLst/>
          </a:prstGeom>
          <a:solidFill>
            <a:srgbClr val="99CCFF"/>
          </a:solidFill>
          <a:ln w="9360" algn="ctr">
            <a:solidFill>
              <a:srgbClr val="000000"/>
            </a:solidFill>
            <a:round/>
            <a:headEnd/>
            <a:tailEnd/>
          </a:ln>
        </p:spPr>
        <p:txBody>
          <a:bodyPr wrap="none" lIns="90000" tIns="45000" rIns="90000" bIns="45000" anchor="ctr"/>
          <a:lstStyle/>
          <a:p>
            <a:pPr algn="ctr" defTabSz="449263">
              <a:lnSpc>
                <a:spcPct val="87000"/>
              </a:lnSpc>
              <a:buClr>
                <a:srgbClr val="000000"/>
              </a:buClr>
              <a:buSzPct val="100000"/>
              <a:buFont typeface="Arial"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a:solidFill>
                  <a:srgbClr val="000000"/>
                </a:solidFill>
              </a:rPr>
              <a:t>s</a:t>
            </a:r>
            <a:endParaRPr lang="en-US">
              <a:solidFill>
                <a:srgbClr val="000000"/>
              </a:solidFill>
            </a:endParaRPr>
          </a:p>
        </p:txBody>
      </p:sp>
      <p:sp>
        <p:nvSpPr>
          <p:cNvPr id="7200" name="Oval 7199"/>
          <p:cNvSpPr>
            <a:spLocks noChangeArrowheads="1"/>
          </p:cNvSpPr>
          <p:nvPr/>
        </p:nvSpPr>
        <p:spPr bwMode="auto">
          <a:xfrm>
            <a:off x="8264525" y="5167313"/>
            <a:ext cx="381000" cy="381000"/>
          </a:xfrm>
          <a:prstGeom prst="ellipse">
            <a:avLst/>
          </a:prstGeom>
          <a:solidFill>
            <a:srgbClr val="99CCFF"/>
          </a:solidFill>
          <a:ln w="9360" algn="ctr">
            <a:solidFill>
              <a:srgbClr val="000000"/>
            </a:solidFill>
            <a:round/>
            <a:headEnd/>
            <a:tailEnd/>
          </a:ln>
        </p:spPr>
        <p:txBody>
          <a:bodyPr wrap="none" lIns="90000" tIns="45000" rIns="90000" bIns="45000" anchor="ctr"/>
          <a:lstStyle/>
          <a:p>
            <a:pPr algn="ctr" defTabSz="449263">
              <a:lnSpc>
                <a:spcPct val="87000"/>
              </a:lnSpc>
              <a:buClr>
                <a:srgbClr val="000000"/>
              </a:buClr>
              <a:buSzPct val="100000"/>
              <a:buFont typeface="Arial"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a:solidFill>
                  <a:srgbClr val="000000"/>
                </a:solidFill>
              </a:rPr>
              <a:t>b</a:t>
            </a:r>
            <a:endParaRPr lang="en-US">
              <a:solidFill>
                <a:srgbClr val="000000"/>
              </a:solidFill>
            </a:endParaRPr>
          </a:p>
        </p:txBody>
      </p:sp>
      <p:cxnSp>
        <p:nvCxnSpPr>
          <p:cNvPr id="15394" name="Straight Arrow Connector 9248"/>
          <p:cNvCxnSpPr>
            <a:cxnSpLocks noChangeShapeType="1"/>
          </p:cNvCxnSpPr>
          <p:nvPr/>
        </p:nvCxnSpPr>
        <p:spPr bwMode="auto">
          <a:xfrm flipH="1">
            <a:off x="6843713" y="4587875"/>
            <a:ext cx="630237" cy="639763"/>
          </a:xfrm>
          <a:prstGeom prst="straightConnector1">
            <a:avLst/>
          </a:prstGeom>
          <a:noFill/>
          <a:ln w="36000" algn="ctr">
            <a:solidFill>
              <a:srgbClr val="FF0000"/>
            </a:solidFill>
            <a:round/>
            <a:headEnd/>
            <a:tailEnd type="triangle" w="med" len="med"/>
          </a:ln>
          <a:extLst>
            <a:ext uri="{909E8E84-426E-40DD-AFC4-6F175D3DCCD1}">
              <a14:hiddenFill xmlns:a14="http://schemas.microsoft.com/office/drawing/2010/main">
                <a:noFill/>
              </a14:hiddenFill>
            </a:ext>
          </a:extLst>
        </p:spPr>
      </p:cxnSp>
      <p:cxnSp>
        <p:nvCxnSpPr>
          <p:cNvPr id="15395" name="Straight Arrow Connector 9249"/>
          <p:cNvCxnSpPr>
            <a:cxnSpLocks noChangeShapeType="1"/>
          </p:cNvCxnSpPr>
          <p:nvPr/>
        </p:nvCxnSpPr>
        <p:spPr bwMode="auto">
          <a:xfrm flipV="1">
            <a:off x="6899275" y="5357813"/>
            <a:ext cx="1365250" cy="4762"/>
          </a:xfrm>
          <a:prstGeom prst="straightConnector1">
            <a:avLst/>
          </a:prstGeom>
          <a:noFill/>
          <a:ln w="36000" algn="ctr">
            <a:solidFill>
              <a:srgbClr val="FF0000"/>
            </a:solidFill>
            <a:round/>
            <a:headEnd/>
            <a:tailEnd type="triangle" w="med" len="med"/>
          </a:ln>
          <a:extLst>
            <a:ext uri="{909E8E84-426E-40DD-AFC4-6F175D3DCCD1}">
              <a14:hiddenFill xmlns:a14="http://schemas.microsoft.com/office/drawing/2010/main">
                <a:noFill/>
              </a14:hiddenFill>
            </a:ext>
          </a:extLst>
        </p:spPr>
      </p:cxnSp>
      <p:sp>
        <p:nvSpPr>
          <p:cNvPr id="7203" name="Oval 7202"/>
          <p:cNvSpPr>
            <a:spLocks noChangeArrowheads="1"/>
          </p:cNvSpPr>
          <p:nvPr/>
        </p:nvSpPr>
        <p:spPr bwMode="auto">
          <a:xfrm>
            <a:off x="7348538" y="6169025"/>
            <a:ext cx="381000" cy="381000"/>
          </a:xfrm>
          <a:prstGeom prst="ellipse">
            <a:avLst/>
          </a:prstGeom>
          <a:solidFill>
            <a:srgbClr val="99CCFF"/>
          </a:solidFill>
          <a:ln w="9360" algn="ctr">
            <a:solidFill>
              <a:srgbClr val="000000"/>
            </a:solidFill>
            <a:round/>
            <a:headEnd/>
            <a:tailEnd/>
          </a:ln>
        </p:spPr>
        <p:txBody>
          <a:bodyPr wrap="none" lIns="90000" tIns="45000" rIns="90000" bIns="45000" anchor="ctr"/>
          <a:lstStyle/>
          <a:p>
            <a:pPr algn="ctr" defTabSz="449263">
              <a:lnSpc>
                <a:spcPct val="87000"/>
              </a:lnSpc>
              <a:buClr>
                <a:srgbClr val="000000"/>
              </a:buClr>
              <a:buSzPct val="100000"/>
              <a:buFont typeface="Arial"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a:solidFill>
                  <a:srgbClr val="000000"/>
                </a:solidFill>
              </a:rPr>
              <a:t>c</a:t>
            </a:r>
            <a:endParaRPr lang="en-US">
              <a:solidFill>
                <a:srgbClr val="000000"/>
              </a:solidFill>
            </a:endParaRPr>
          </a:p>
        </p:txBody>
      </p:sp>
      <p:cxnSp>
        <p:nvCxnSpPr>
          <p:cNvPr id="15397" name="Straight Arrow Connector 9251"/>
          <p:cNvCxnSpPr>
            <a:cxnSpLocks noChangeShapeType="1"/>
          </p:cNvCxnSpPr>
          <p:nvPr/>
        </p:nvCxnSpPr>
        <p:spPr bwMode="auto">
          <a:xfrm flipH="1">
            <a:off x="7673975" y="5492750"/>
            <a:ext cx="646113" cy="731838"/>
          </a:xfrm>
          <a:prstGeom prst="straightConnector1">
            <a:avLst/>
          </a:prstGeom>
          <a:noFill/>
          <a:ln w="36000" algn="ctr">
            <a:solidFill>
              <a:srgbClr val="FF0000"/>
            </a:solidFill>
            <a:round/>
            <a:headEnd/>
            <a:tailEnd type="triangle" w="med" len="med"/>
          </a:ln>
          <a:extLst>
            <a:ext uri="{909E8E84-426E-40DD-AFC4-6F175D3DCCD1}">
              <a14:hiddenFill xmlns:a14="http://schemas.microsoft.com/office/drawing/2010/main">
                <a:noFill/>
              </a14:hiddenFill>
            </a:ext>
          </a:extLst>
        </p:spPr>
      </p:cxnSp>
      <p:sp>
        <p:nvSpPr>
          <p:cNvPr id="7205" name="TextBox 7204"/>
          <p:cNvSpPr txBox="1">
            <a:spLocks noChangeArrowheads="1"/>
          </p:cNvSpPr>
          <p:nvPr/>
        </p:nvSpPr>
        <p:spPr bwMode="auto">
          <a:xfrm>
            <a:off x="6064250" y="4710113"/>
            <a:ext cx="388938" cy="48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5000" rIns="90000" bIns="45000">
            <a:spAutoFit/>
          </a:bodyPr>
          <a:lstStyle>
            <a:lvl1pPr defTabSz="449263">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defRPr>
            </a:lvl1pPr>
            <a:lvl2pPr marL="742950" indent="-285750" defTabSz="449263">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defRPr>
            </a:lvl2pPr>
            <a:lvl3pPr marL="1143000" indent="-228600" defTabSz="449263">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defRPr>
            </a:lvl3pPr>
            <a:lvl4pPr marL="1600200" indent="-228600" defTabSz="449263">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defRPr>
            </a:lvl4pPr>
            <a:lvl5pPr marL="2057400" indent="-228600" defTabSz="449263">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defRPr>
            </a:lvl5pPr>
            <a:lvl6pPr marL="2514600" indent="-228600" defTabSz="449263" fontAlgn="base">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defRPr>
            </a:lvl6pPr>
            <a:lvl7pPr marL="2971800" indent="-228600" defTabSz="449263" fontAlgn="base">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defRPr>
            </a:lvl7pPr>
            <a:lvl8pPr marL="3429000" indent="-228600" defTabSz="449263" fontAlgn="base">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defRPr>
            </a:lvl8pPr>
            <a:lvl9pPr marL="3886200" indent="-228600" defTabSz="449263" fontAlgn="base">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defRPr>
            </a:lvl9pPr>
          </a:lstStyle>
          <a:p>
            <a:pPr>
              <a:lnSpc>
                <a:spcPct val="87000"/>
              </a:lnSpc>
              <a:buClr>
                <a:srgbClr val="000000"/>
              </a:buClr>
              <a:buSzPct val="100000"/>
              <a:buFont typeface="Arial" charset="0"/>
              <a:buNone/>
            </a:pPr>
            <a:r>
              <a:rPr lang="en-GB" sz="2800">
                <a:solidFill>
                  <a:srgbClr val="000000"/>
                </a:solidFill>
              </a:rPr>
              <a:t>+</a:t>
            </a:r>
            <a:endParaRPr lang="en-US">
              <a:solidFill>
                <a:srgbClr val="000000"/>
              </a:solidFill>
            </a:endParaRP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Shape 8192"/>
          <p:cNvSpPr>
            <a:spLocks noGrp="1" noChangeArrowheads="1"/>
          </p:cNvSpPr>
          <p:nvPr>
            <p:ph type="title" idx="4294967295"/>
          </p:nvPr>
        </p:nvSpPr>
        <p:spPr>
          <a:xfrm>
            <a:off x="0" y="692150"/>
            <a:ext cx="7546975" cy="644525"/>
          </a:xfrm>
          <a:noFill/>
          <a:ln/>
        </p:spPr>
        <p:txBody>
          <a:bodyPr lIns="90000" tIns="46800" rIns="90000" bIns="46800">
            <a:spAutoFit/>
          </a:bodyPr>
          <a:lstStyle/>
          <a:p>
            <a:pPr defTabSz="449263">
              <a:lnSpc>
                <a:spcPct val="93000"/>
              </a:lnSpc>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a:t>Challenges:</a:t>
            </a:r>
            <a:endParaRPr lang="en-US"/>
          </a:p>
        </p:txBody>
      </p:sp>
      <p:sp>
        <p:nvSpPr>
          <p:cNvPr id="8194" name="Shape 8193"/>
          <p:cNvSpPr>
            <a:spLocks noGrp="1" noChangeArrowheads="1"/>
          </p:cNvSpPr>
          <p:nvPr>
            <p:ph type="body" idx="4294967295"/>
          </p:nvPr>
        </p:nvSpPr>
        <p:spPr>
          <a:xfrm>
            <a:off x="0" y="1509713"/>
            <a:ext cx="8555038" cy="2444750"/>
          </a:xfrm>
          <a:noFill/>
          <a:ln/>
        </p:spPr>
        <p:txBody>
          <a:bodyPr lIns="90000" tIns="46800" rIns="90000" bIns="46800">
            <a:spAutoFit/>
          </a:bodyPr>
          <a:lstStyle/>
          <a:p>
            <a:pPr marL="339725" indent="-339725" defTabSz="449263">
              <a:lnSpc>
                <a:spcPct val="84000"/>
              </a:lnSpc>
              <a:spcBef>
                <a:spcPts val="550"/>
              </a:spcBef>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z="2200"/>
              <a:t>Aim for decentralised schemes;</a:t>
            </a:r>
          </a:p>
          <a:p>
            <a:pPr marL="339725" indent="-339725" defTabSz="449263">
              <a:lnSpc>
                <a:spcPct val="84000"/>
              </a:lnSpc>
              <a:spcBef>
                <a:spcPts val="550"/>
              </a:spcBef>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endParaRPr lang="en-GB" sz="2200"/>
          </a:p>
          <a:p>
            <a:pPr marL="339725" indent="-339725" defTabSz="449263">
              <a:lnSpc>
                <a:spcPct val="84000"/>
              </a:lnSpc>
              <a:spcBef>
                <a:spcPts val="550"/>
              </a:spcBef>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z="2200"/>
              <a:t> Don’t want explicit tree construction:</a:t>
            </a:r>
          </a:p>
          <a:p>
            <a:pPr marL="584200" lvl="1" indent="-290513" defTabSz="449263">
              <a:lnSpc>
                <a:spcPct val="84000"/>
              </a:lnSpc>
              <a:spcBef>
                <a:spcPts val="550"/>
              </a:spcBef>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z="2100"/>
              <a:t>simplifies management when nodes arrive and leave;</a:t>
            </a:r>
          </a:p>
          <a:p>
            <a:pPr marL="584200" lvl="1" indent="-290513" defTabSz="449263">
              <a:lnSpc>
                <a:spcPct val="84000"/>
              </a:lnSpc>
              <a:spcBef>
                <a:spcPts val="550"/>
              </a:spcBef>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endParaRPr lang="en-GB" sz="2100"/>
          </a:p>
          <a:p>
            <a:pPr marL="339725" indent="-339725" defTabSz="449263">
              <a:lnSpc>
                <a:spcPct val="84000"/>
              </a:lnSpc>
              <a:spcBef>
                <a:spcPts val="550"/>
              </a:spcBef>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z="2200"/>
              <a:t>Manage tension between timeliness and diversity:</a:t>
            </a:r>
          </a:p>
          <a:p>
            <a:pPr marL="584200" lvl="1" indent="-290513" defTabSz="449263">
              <a:lnSpc>
                <a:spcPct val="84000"/>
              </a:lnSpc>
              <a:spcBef>
                <a:spcPts val="550"/>
              </a:spcBef>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z="2100"/>
              <a:t>in-order delivery from s to a &amp; b reduces potential rate from 2 to 1.</a:t>
            </a:r>
          </a:p>
        </p:txBody>
      </p:sp>
      <p:grpSp>
        <p:nvGrpSpPr>
          <p:cNvPr id="17412" name="Group 4"/>
          <p:cNvGrpSpPr>
            <a:grpSpLocks/>
          </p:cNvGrpSpPr>
          <p:nvPr/>
        </p:nvGrpSpPr>
        <p:grpSpPr bwMode="auto">
          <a:xfrm>
            <a:off x="1917700" y="4221163"/>
            <a:ext cx="4575175" cy="2124075"/>
            <a:chOff x="1208" y="2455"/>
            <a:chExt cx="2882" cy="1474"/>
          </a:xfrm>
        </p:grpSpPr>
        <p:grpSp>
          <p:nvGrpSpPr>
            <p:cNvPr id="17413" name="Group 15"/>
            <p:cNvGrpSpPr>
              <a:grpSpLocks/>
            </p:cNvGrpSpPr>
            <p:nvPr/>
          </p:nvGrpSpPr>
          <p:grpSpPr bwMode="auto">
            <a:xfrm>
              <a:off x="1208" y="3356"/>
              <a:ext cx="479" cy="516"/>
              <a:chOff x="1857" y="2455"/>
              <a:chExt cx="479" cy="516"/>
            </a:xfrm>
          </p:grpSpPr>
          <p:grpSp>
            <p:nvGrpSpPr>
              <p:cNvPr id="17414" name="Group 16"/>
              <p:cNvGrpSpPr>
                <a:grpSpLocks/>
              </p:cNvGrpSpPr>
              <p:nvPr/>
            </p:nvGrpSpPr>
            <p:grpSpPr bwMode="auto">
              <a:xfrm>
                <a:off x="2120" y="2511"/>
                <a:ext cx="216" cy="460"/>
                <a:chOff x="2120" y="2511"/>
                <a:chExt cx="216" cy="460"/>
              </a:xfrm>
            </p:grpSpPr>
            <p:sp>
              <p:nvSpPr>
                <p:cNvPr id="17415" name="Rounded Rectangle 11289"/>
                <p:cNvSpPr>
                  <a:spLocks noChangeArrowheads="1"/>
                </p:cNvSpPr>
                <p:nvPr/>
              </p:nvSpPr>
              <p:spPr bwMode="auto">
                <a:xfrm>
                  <a:off x="2121" y="2879"/>
                  <a:ext cx="216" cy="93"/>
                </a:xfrm>
                <a:prstGeom prst="roundRect">
                  <a:avLst>
                    <a:gd name="adj" fmla="val 1083"/>
                  </a:avLst>
                </a:prstGeom>
                <a:solidFill>
                  <a:srgbClr val="99CCFF"/>
                </a:solidFill>
                <a:ln w="9360" algn="ctr">
                  <a:solidFill>
                    <a:srgbClr val="000000"/>
                  </a:solidFill>
                  <a:round/>
                  <a:headEnd/>
                  <a:tailEnd/>
                </a:ln>
              </p:spPr>
              <p:txBody>
                <a:bodyPr wrap="none" anchor="ctr"/>
                <a:lstStyle/>
                <a:p>
                  <a:pPr defTabSz="449263">
                    <a:lnSpc>
                      <a:spcPct val="87000"/>
                    </a:lnSpc>
                    <a:buClr>
                      <a:srgbClr val="000000"/>
                    </a:buClr>
                    <a:buSzPct val="100000"/>
                    <a:buFont typeface="Arial" charset="0"/>
                    <a:buNone/>
                  </a:pPr>
                  <a:endParaRPr lang="fr-FR">
                    <a:solidFill>
                      <a:srgbClr val="000000"/>
                    </a:solidFill>
                  </a:endParaRPr>
                </a:p>
              </p:txBody>
            </p:sp>
            <p:sp>
              <p:nvSpPr>
                <p:cNvPr id="17416" name="Rounded Rectangle 11290"/>
                <p:cNvSpPr>
                  <a:spLocks noChangeArrowheads="1"/>
                </p:cNvSpPr>
                <p:nvPr/>
              </p:nvSpPr>
              <p:spPr bwMode="auto">
                <a:xfrm>
                  <a:off x="2121" y="2807"/>
                  <a:ext cx="216" cy="94"/>
                </a:xfrm>
                <a:prstGeom prst="roundRect">
                  <a:avLst>
                    <a:gd name="adj" fmla="val 1060"/>
                  </a:avLst>
                </a:prstGeom>
                <a:solidFill>
                  <a:srgbClr val="99CCFF"/>
                </a:solidFill>
                <a:ln w="9360" algn="ctr">
                  <a:solidFill>
                    <a:srgbClr val="000000"/>
                  </a:solidFill>
                  <a:round/>
                  <a:headEnd/>
                  <a:tailEnd/>
                </a:ln>
              </p:spPr>
              <p:txBody>
                <a:bodyPr wrap="none" anchor="ctr"/>
                <a:lstStyle/>
                <a:p>
                  <a:pPr defTabSz="449263">
                    <a:lnSpc>
                      <a:spcPct val="87000"/>
                    </a:lnSpc>
                    <a:buClr>
                      <a:srgbClr val="000000"/>
                    </a:buClr>
                    <a:buSzPct val="100000"/>
                    <a:buFont typeface="Arial" charset="0"/>
                    <a:buNone/>
                  </a:pPr>
                  <a:endParaRPr lang="fr-FR">
                    <a:solidFill>
                      <a:srgbClr val="000000"/>
                    </a:solidFill>
                  </a:endParaRPr>
                </a:p>
              </p:txBody>
            </p:sp>
            <p:sp>
              <p:nvSpPr>
                <p:cNvPr id="17417" name="Rounded Rectangle 11291"/>
                <p:cNvSpPr>
                  <a:spLocks noChangeArrowheads="1"/>
                </p:cNvSpPr>
                <p:nvPr/>
              </p:nvSpPr>
              <p:spPr bwMode="auto">
                <a:xfrm>
                  <a:off x="2121" y="2735"/>
                  <a:ext cx="216" cy="93"/>
                </a:xfrm>
                <a:prstGeom prst="roundRect">
                  <a:avLst>
                    <a:gd name="adj" fmla="val 1083"/>
                  </a:avLst>
                </a:prstGeom>
                <a:solidFill>
                  <a:srgbClr val="99CCFF"/>
                </a:solidFill>
                <a:ln w="9360" algn="ctr">
                  <a:solidFill>
                    <a:srgbClr val="000000"/>
                  </a:solidFill>
                  <a:round/>
                  <a:headEnd/>
                  <a:tailEnd/>
                </a:ln>
              </p:spPr>
              <p:txBody>
                <a:bodyPr wrap="none" anchor="ctr"/>
                <a:lstStyle/>
                <a:p>
                  <a:pPr defTabSz="449263">
                    <a:lnSpc>
                      <a:spcPct val="87000"/>
                    </a:lnSpc>
                    <a:buClr>
                      <a:srgbClr val="000000"/>
                    </a:buClr>
                    <a:buSzPct val="100000"/>
                    <a:buFont typeface="Arial" charset="0"/>
                    <a:buNone/>
                  </a:pPr>
                  <a:endParaRPr lang="fr-FR">
                    <a:solidFill>
                      <a:srgbClr val="000000"/>
                    </a:solidFill>
                  </a:endParaRPr>
                </a:p>
              </p:txBody>
            </p:sp>
            <p:sp>
              <p:nvSpPr>
                <p:cNvPr id="17418" name="Rounded Rectangle 11292"/>
                <p:cNvSpPr>
                  <a:spLocks noChangeArrowheads="1"/>
                </p:cNvSpPr>
                <p:nvPr/>
              </p:nvSpPr>
              <p:spPr bwMode="auto">
                <a:xfrm>
                  <a:off x="2121" y="2663"/>
                  <a:ext cx="216" cy="94"/>
                </a:xfrm>
                <a:prstGeom prst="roundRect">
                  <a:avLst>
                    <a:gd name="adj" fmla="val 1060"/>
                  </a:avLst>
                </a:prstGeom>
                <a:solidFill>
                  <a:srgbClr val="99CCFF"/>
                </a:solidFill>
                <a:ln w="9360" algn="ctr">
                  <a:solidFill>
                    <a:srgbClr val="000000"/>
                  </a:solidFill>
                  <a:round/>
                  <a:headEnd/>
                  <a:tailEnd/>
                </a:ln>
              </p:spPr>
              <p:txBody>
                <a:bodyPr wrap="none" anchor="ctr"/>
                <a:lstStyle/>
                <a:p>
                  <a:pPr defTabSz="449263">
                    <a:lnSpc>
                      <a:spcPct val="87000"/>
                    </a:lnSpc>
                    <a:buClr>
                      <a:srgbClr val="000000"/>
                    </a:buClr>
                    <a:buSzPct val="100000"/>
                    <a:buFont typeface="Arial" charset="0"/>
                    <a:buNone/>
                  </a:pPr>
                  <a:endParaRPr lang="fr-FR">
                    <a:solidFill>
                      <a:srgbClr val="000000"/>
                    </a:solidFill>
                  </a:endParaRPr>
                </a:p>
              </p:txBody>
            </p:sp>
            <p:sp>
              <p:nvSpPr>
                <p:cNvPr id="17419" name="Rounded Rectangle 11293"/>
                <p:cNvSpPr>
                  <a:spLocks noChangeArrowheads="1"/>
                </p:cNvSpPr>
                <p:nvPr/>
              </p:nvSpPr>
              <p:spPr bwMode="auto">
                <a:xfrm>
                  <a:off x="2121" y="2663"/>
                  <a:ext cx="216" cy="94"/>
                </a:xfrm>
                <a:prstGeom prst="roundRect">
                  <a:avLst>
                    <a:gd name="adj" fmla="val 1060"/>
                  </a:avLst>
                </a:prstGeom>
                <a:solidFill>
                  <a:schemeClr val="bg1"/>
                </a:solidFill>
                <a:ln w="9398" algn="ctr">
                  <a:solidFill>
                    <a:srgbClr val="000000"/>
                  </a:solidFill>
                  <a:round/>
                  <a:headEnd/>
                  <a:tailEnd/>
                </a:ln>
              </p:spPr>
              <p:txBody>
                <a:bodyPr wrap="none" anchor="ctr"/>
                <a:lstStyle/>
                <a:p>
                  <a:pPr defTabSz="449263">
                    <a:lnSpc>
                      <a:spcPct val="87000"/>
                    </a:lnSpc>
                    <a:buClr>
                      <a:srgbClr val="000000"/>
                    </a:buClr>
                    <a:buSzPct val="100000"/>
                    <a:buFont typeface="Arial" charset="0"/>
                    <a:buNone/>
                  </a:pPr>
                  <a:endParaRPr lang="fr-FR">
                    <a:solidFill>
                      <a:srgbClr val="000000"/>
                    </a:solidFill>
                  </a:endParaRPr>
                </a:p>
              </p:txBody>
            </p:sp>
            <p:sp>
              <p:nvSpPr>
                <p:cNvPr id="17420" name="Rounded Rectangle 11294"/>
                <p:cNvSpPr>
                  <a:spLocks noChangeArrowheads="1"/>
                </p:cNvSpPr>
                <p:nvPr/>
              </p:nvSpPr>
              <p:spPr bwMode="auto">
                <a:xfrm>
                  <a:off x="2120" y="2590"/>
                  <a:ext cx="216" cy="94"/>
                </a:xfrm>
                <a:prstGeom prst="roundRect">
                  <a:avLst>
                    <a:gd name="adj" fmla="val 1060"/>
                  </a:avLst>
                </a:prstGeom>
                <a:solidFill>
                  <a:schemeClr val="bg1"/>
                </a:solidFill>
                <a:ln w="9398" algn="ctr">
                  <a:solidFill>
                    <a:srgbClr val="000000"/>
                  </a:solidFill>
                  <a:round/>
                  <a:headEnd/>
                  <a:tailEnd/>
                </a:ln>
              </p:spPr>
              <p:txBody>
                <a:bodyPr wrap="none" anchor="ctr"/>
                <a:lstStyle/>
                <a:p>
                  <a:pPr defTabSz="449263">
                    <a:lnSpc>
                      <a:spcPct val="87000"/>
                    </a:lnSpc>
                    <a:buClr>
                      <a:srgbClr val="000000"/>
                    </a:buClr>
                    <a:buSzPct val="100000"/>
                    <a:buFont typeface="Arial" charset="0"/>
                    <a:buNone/>
                  </a:pPr>
                  <a:endParaRPr lang="fr-FR">
                    <a:solidFill>
                      <a:srgbClr val="000000"/>
                    </a:solidFill>
                  </a:endParaRPr>
                </a:p>
              </p:txBody>
            </p:sp>
            <p:sp>
              <p:nvSpPr>
                <p:cNvPr id="17421" name="Rounded Rectangle 11295"/>
                <p:cNvSpPr>
                  <a:spLocks noChangeArrowheads="1"/>
                </p:cNvSpPr>
                <p:nvPr/>
              </p:nvSpPr>
              <p:spPr bwMode="auto">
                <a:xfrm>
                  <a:off x="2120" y="2511"/>
                  <a:ext cx="216" cy="94"/>
                </a:xfrm>
                <a:prstGeom prst="roundRect">
                  <a:avLst>
                    <a:gd name="adj" fmla="val 1060"/>
                  </a:avLst>
                </a:prstGeom>
                <a:solidFill>
                  <a:schemeClr val="bg1"/>
                </a:solidFill>
                <a:ln w="9398" algn="ctr">
                  <a:solidFill>
                    <a:srgbClr val="000000"/>
                  </a:solidFill>
                  <a:round/>
                  <a:headEnd/>
                  <a:tailEnd/>
                </a:ln>
              </p:spPr>
              <p:txBody>
                <a:bodyPr wrap="none" anchor="ctr"/>
                <a:lstStyle/>
                <a:p>
                  <a:pPr defTabSz="449263">
                    <a:lnSpc>
                      <a:spcPct val="87000"/>
                    </a:lnSpc>
                    <a:buClr>
                      <a:srgbClr val="000000"/>
                    </a:buClr>
                    <a:buSzPct val="100000"/>
                    <a:buFont typeface="Arial" charset="0"/>
                    <a:buNone/>
                  </a:pPr>
                  <a:endParaRPr lang="fr-FR">
                    <a:solidFill>
                      <a:srgbClr val="000000"/>
                    </a:solidFill>
                  </a:endParaRPr>
                </a:p>
              </p:txBody>
            </p:sp>
          </p:grpSp>
          <p:sp>
            <p:nvSpPr>
              <p:cNvPr id="17422" name="Straight Connector 11287"/>
              <p:cNvSpPr>
                <a:spLocks noChangeShapeType="1"/>
              </p:cNvSpPr>
              <p:nvPr/>
            </p:nvSpPr>
            <p:spPr bwMode="auto">
              <a:xfrm flipH="1">
                <a:off x="2024" y="2455"/>
                <a:ext cx="9" cy="501"/>
              </a:xfrm>
              <a:prstGeom prst="line">
                <a:avLst/>
              </a:prstGeom>
              <a:noFill/>
              <a:ln w="9360" algn="ctr">
                <a:solidFill>
                  <a:srgbClr val="000000"/>
                </a:solidFill>
                <a:round/>
                <a:headEnd type="triangle" w="med" len="med"/>
                <a:tailEnd/>
              </a:ln>
              <a:extLst>
                <a:ext uri="{909E8E84-426E-40DD-AFC4-6F175D3DCCD1}">
                  <a14:hiddenFill xmlns:a14="http://schemas.microsoft.com/office/drawing/2010/main">
                    <a:noFill/>
                  </a14:hiddenFill>
                </a:ext>
              </a:extLst>
            </p:spPr>
            <p:txBody>
              <a:bodyPr/>
              <a:lstStyle/>
              <a:p>
                <a:endParaRPr lang="fr-FR"/>
              </a:p>
            </p:txBody>
          </p:sp>
          <p:sp>
            <p:nvSpPr>
              <p:cNvPr id="2" name="TextBox 9240"/>
              <p:cNvSpPr txBox="1">
                <a:spLocks noChangeArrowheads="1"/>
              </p:cNvSpPr>
              <p:nvPr/>
            </p:nvSpPr>
            <p:spPr bwMode="auto">
              <a:xfrm>
                <a:off x="1857" y="2594"/>
                <a:ext cx="186" cy="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5000" rIns="90000" bIns="45000">
                <a:spAutoFit/>
              </a:bodyPr>
              <a:lstStyle>
                <a:lvl1pPr defTabSz="449263">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defRPr>
                </a:lvl1pPr>
                <a:lvl2pPr marL="742950" indent="-285750" defTabSz="449263">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defRPr>
                </a:lvl2pPr>
                <a:lvl3pPr marL="1143000" indent="-228600" defTabSz="449263">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defRPr>
                </a:lvl3pPr>
                <a:lvl4pPr marL="1600200" indent="-228600" defTabSz="449263">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defRPr>
                </a:lvl4pPr>
                <a:lvl5pPr marL="2057400" indent="-228600" defTabSz="449263">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defRPr>
                </a:lvl5pPr>
                <a:lvl6pPr marL="2514600" indent="-228600" defTabSz="449263" fontAlgn="base">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defRPr>
                </a:lvl6pPr>
                <a:lvl7pPr marL="2971800" indent="-228600" defTabSz="449263" fontAlgn="base">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defRPr>
                </a:lvl7pPr>
                <a:lvl8pPr marL="3429000" indent="-228600" defTabSz="449263" fontAlgn="base">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defRPr>
                </a:lvl8pPr>
                <a:lvl9pPr marL="3886200" indent="-228600" defTabSz="449263" fontAlgn="base">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defRPr>
                </a:lvl9pPr>
              </a:lstStyle>
              <a:p>
                <a:pPr>
                  <a:lnSpc>
                    <a:spcPct val="87000"/>
                  </a:lnSpc>
                  <a:buClr>
                    <a:srgbClr val="000000"/>
                  </a:buClr>
                  <a:buSzPct val="100000"/>
                  <a:buFont typeface="Arial" charset="0"/>
                  <a:buNone/>
                </a:pPr>
                <a:r>
                  <a:rPr lang="en-GB">
                    <a:solidFill>
                      <a:srgbClr val="000000"/>
                    </a:solidFill>
                    <a:cs typeface="Arial" charset="0"/>
                  </a:rPr>
                  <a:t>1</a:t>
                </a:r>
                <a:endParaRPr lang="en-US">
                  <a:solidFill>
                    <a:srgbClr val="000000"/>
                  </a:solidFill>
                </a:endParaRPr>
              </a:p>
            </p:txBody>
          </p:sp>
        </p:grpSp>
        <p:grpSp>
          <p:nvGrpSpPr>
            <p:cNvPr id="17424" name="Group 16"/>
            <p:cNvGrpSpPr>
              <a:grpSpLocks/>
            </p:cNvGrpSpPr>
            <p:nvPr/>
          </p:nvGrpSpPr>
          <p:grpSpPr bwMode="auto">
            <a:xfrm>
              <a:off x="1792" y="2809"/>
              <a:ext cx="1788" cy="1120"/>
              <a:chOff x="1792" y="1430"/>
              <a:chExt cx="1788" cy="1120"/>
            </a:xfrm>
          </p:grpSpPr>
          <p:sp>
            <p:nvSpPr>
              <p:cNvPr id="7174" name="TextBox 7173"/>
              <p:cNvSpPr txBox="1">
                <a:spLocks noChangeArrowheads="1"/>
              </p:cNvSpPr>
              <p:nvPr/>
            </p:nvSpPr>
            <p:spPr bwMode="auto">
              <a:xfrm>
                <a:off x="2555" y="2350"/>
                <a:ext cx="181" cy="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5000" rIns="90000" bIns="45000">
                <a:spAutoFit/>
              </a:bodyPr>
              <a:lstStyle>
                <a:lvl1pPr defTabSz="449263">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defRPr>
                </a:lvl1pPr>
                <a:lvl2pPr marL="742950" indent="-285750" defTabSz="449263">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defRPr>
                </a:lvl2pPr>
                <a:lvl3pPr marL="1143000" indent="-228600" defTabSz="449263">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defRPr>
                </a:lvl3pPr>
                <a:lvl4pPr marL="1600200" indent="-228600" defTabSz="449263">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defRPr>
                </a:lvl4pPr>
                <a:lvl5pPr marL="2057400" indent="-228600" defTabSz="449263">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defRPr>
                </a:lvl5pPr>
                <a:lvl6pPr marL="2514600" indent="-228600" defTabSz="449263" fontAlgn="base">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defRPr>
                </a:lvl6pPr>
                <a:lvl7pPr marL="2971800" indent="-228600" defTabSz="449263" fontAlgn="base">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defRPr>
                </a:lvl7pPr>
                <a:lvl8pPr marL="3429000" indent="-228600" defTabSz="449263" fontAlgn="base">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defRPr>
                </a:lvl8pPr>
                <a:lvl9pPr marL="3886200" indent="-228600" defTabSz="449263" fontAlgn="base">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defRPr>
                </a:lvl9pPr>
              </a:lstStyle>
              <a:p>
                <a:pPr>
                  <a:lnSpc>
                    <a:spcPct val="87000"/>
                  </a:lnSpc>
                  <a:buClr>
                    <a:srgbClr val="000000"/>
                  </a:buClr>
                  <a:buSzPct val="100000"/>
                  <a:buFont typeface="Arial" charset="0"/>
                  <a:buNone/>
                </a:pPr>
                <a:r>
                  <a:rPr lang="en-GB" sz="1500">
                    <a:solidFill>
                      <a:srgbClr val="000000"/>
                    </a:solidFill>
                  </a:rPr>
                  <a:t>1</a:t>
                </a:r>
                <a:endParaRPr lang="en-US">
                  <a:solidFill>
                    <a:srgbClr val="000000"/>
                  </a:solidFill>
                </a:endParaRPr>
              </a:p>
            </p:txBody>
          </p:sp>
          <p:sp>
            <p:nvSpPr>
              <p:cNvPr id="7175" name="TextBox 7174"/>
              <p:cNvSpPr txBox="1">
                <a:spLocks noChangeArrowheads="1"/>
              </p:cNvSpPr>
              <p:nvPr/>
            </p:nvSpPr>
            <p:spPr bwMode="auto">
              <a:xfrm>
                <a:off x="2549" y="2076"/>
                <a:ext cx="181" cy="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5000" rIns="90000" bIns="45000">
                <a:spAutoFit/>
              </a:bodyPr>
              <a:lstStyle>
                <a:lvl1pPr defTabSz="449263">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defRPr>
                </a:lvl1pPr>
                <a:lvl2pPr marL="742950" indent="-285750" defTabSz="449263">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defRPr>
                </a:lvl2pPr>
                <a:lvl3pPr marL="1143000" indent="-228600" defTabSz="449263">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defRPr>
                </a:lvl3pPr>
                <a:lvl4pPr marL="1600200" indent="-228600" defTabSz="449263">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defRPr>
                </a:lvl4pPr>
                <a:lvl5pPr marL="2057400" indent="-228600" defTabSz="449263">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defRPr>
                </a:lvl5pPr>
                <a:lvl6pPr marL="2514600" indent="-228600" defTabSz="449263" fontAlgn="base">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defRPr>
                </a:lvl6pPr>
                <a:lvl7pPr marL="2971800" indent="-228600" defTabSz="449263" fontAlgn="base">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defRPr>
                </a:lvl7pPr>
                <a:lvl8pPr marL="3429000" indent="-228600" defTabSz="449263" fontAlgn="base">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defRPr>
                </a:lvl8pPr>
                <a:lvl9pPr marL="3886200" indent="-228600" defTabSz="449263" fontAlgn="base">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defRPr>
                </a:lvl9pPr>
              </a:lstStyle>
              <a:p>
                <a:pPr>
                  <a:lnSpc>
                    <a:spcPct val="87000"/>
                  </a:lnSpc>
                  <a:buClr>
                    <a:srgbClr val="000000"/>
                  </a:buClr>
                  <a:buSzPct val="100000"/>
                  <a:buFont typeface="Arial" charset="0"/>
                  <a:buNone/>
                </a:pPr>
                <a:r>
                  <a:rPr lang="en-GB" sz="1500">
                    <a:solidFill>
                      <a:srgbClr val="000000"/>
                    </a:solidFill>
                  </a:rPr>
                  <a:t>1</a:t>
                </a:r>
                <a:endParaRPr lang="en-US">
                  <a:solidFill>
                    <a:srgbClr val="000000"/>
                  </a:solidFill>
                </a:endParaRPr>
              </a:p>
            </p:txBody>
          </p:sp>
          <p:sp>
            <p:nvSpPr>
              <p:cNvPr id="7176" name="TextBox 7175"/>
              <p:cNvSpPr txBox="1">
                <a:spLocks noChangeArrowheads="1"/>
              </p:cNvSpPr>
              <p:nvPr/>
            </p:nvSpPr>
            <p:spPr bwMode="auto">
              <a:xfrm>
                <a:off x="2276" y="1689"/>
                <a:ext cx="181" cy="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5000" rIns="90000" bIns="45000">
                <a:spAutoFit/>
              </a:bodyPr>
              <a:lstStyle>
                <a:lvl1pPr defTabSz="449263">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defRPr>
                </a:lvl1pPr>
                <a:lvl2pPr marL="742950" indent="-285750" defTabSz="449263">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defRPr>
                </a:lvl2pPr>
                <a:lvl3pPr marL="1143000" indent="-228600" defTabSz="449263">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defRPr>
                </a:lvl3pPr>
                <a:lvl4pPr marL="1600200" indent="-228600" defTabSz="449263">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defRPr>
                </a:lvl4pPr>
                <a:lvl5pPr marL="2057400" indent="-228600" defTabSz="449263">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defRPr>
                </a:lvl5pPr>
                <a:lvl6pPr marL="2514600" indent="-228600" defTabSz="449263" fontAlgn="base">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defRPr>
                </a:lvl6pPr>
                <a:lvl7pPr marL="2971800" indent="-228600" defTabSz="449263" fontAlgn="base">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defRPr>
                </a:lvl7pPr>
                <a:lvl8pPr marL="3429000" indent="-228600" defTabSz="449263" fontAlgn="base">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defRPr>
                </a:lvl8pPr>
                <a:lvl9pPr marL="3886200" indent="-228600" defTabSz="449263" fontAlgn="base">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defRPr>
                </a:lvl9pPr>
              </a:lstStyle>
              <a:p>
                <a:pPr>
                  <a:lnSpc>
                    <a:spcPct val="87000"/>
                  </a:lnSpc>
                  <a:buClr>
                    <a:srgbClr val="000000"/>
                  </a:buClr>
                  <a:buSzPct val="100000"/>
                  <a:buFont typeface="Arial" charset="0"/>
                  <a:buNone/>
                </a:pPr>
                <a:r>
                  <a:rPr lang="en-GB" sz="1500">
                    <a:solidFill>
                      <a:srgbClr val="000000"/>
                    </a:solidFill>
                  </a:rPr>
                  <a:t>1</a:t>
                </a:r>
                <a:endParaRPr lang="en-US">
                  <a:solidFill>
                    <a:srgbClr val="000000"/>
                  </a:solidFill>
                </a:endParaRPr>
              </a:p>
            </p:txBody>
          </p:sp>
          <p:sp>
            <p:nvSpPr>
              <p:cNvPr id="7177" name="Oval 7176"/>
              <p:cNvSpPr>
                <a:spLocks noChangeArrowheads="1"/>
              </p:cNvSpPr>
              <p:nvPr/>
            </p:nvSpPr>
            <p:spPr bwMode="auto">
              <a:xfrm>
                <a:off x="1792" y="2118"/>
                <a:ext cx="314" cy="286"/>
              </a:xfrm>
              <a:prstGeom prst="ellipse">
                <a:avLst/>
              </a:prstGeom>
              <a:solidFill>
                <a:srgbClr val="99CCFF"/>
              </a:solidFill>
              <a:ln w="9360" algn="ctr">
                <a:solidFill>
                  <a:srgbClr val="000000"/>
                </a:solidFill>
                <a:round/>
                <a:headEnd/>
                <a:tailEnd/>
              </a:ln>
            </p:spPr>
            <p:txBody>
              <a:bodyPr wrap="none" lIns="90000" tIns="45000" rIns="90000" bIns="45000" anchor="ctr"/>
              <a:lstStyle/>
              <a:p>
                <a:pPr algn="ctr" defTabSz="449263">
                  <a:lnSpc>
                    <a:spcPct val="87000"/>
                  </a:lnSpc>
                  <a:buClr>
                    <a:srgbClr val="000000"/>
                  </a:buClr>
                  <a:buSzPct val="100000"/>
                  <a:buFont typeface="Arial"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a:solidFill>
                      <a:srgbClr val="000000"/>
                    </a:solidFill>
                  </a:rPr>
                  <a:t>a</a:t>
                </a:r>
                <a:endParaRPr lang="en-US">
                  <a:solidFill>
                    <a:srgbClr val="000000"/>
                  </a:solidFill>
                </a:endParaRPr>
              </a:p>
            </p:txBody>
          </p:sp>
          <p:sp>
            <p:nvSpPr>
              <p:cNvPr id="7178" name="Oval 7177"/>
              <p:cNvSpPr>
                <a:spLocks noChangeArrowheads="1"/>
              </p:cNvSpPr>
              <p:nvPr/>
            </p:nvSpPr>
            <p:spPr bwMode="auto">
              <a:xfrm>
                <a:off x="2567" y="1430"/>
                <a:ext cx="316" cy="286"/>
              </a:xfrm>
              <a:prstGeom prst="ellipse">
                <a:avLst/>
              </a:prstGeom>
              <a:solidFill>
                <a:srgbClr val="99CCFF"/>
              </a:solidFill>
              <a:ln w="9360" algn="ctr">
                <a:solidFill>
                  <a:srgbClr val="000000"/>
                </a:solidFill>
                <a:round/>
                <a:headEnd/>
                <a:tailEnd/>
              </a:ln>
            </p:spPr>
            <p:txBody>
              <a:bodyPr wrap="none" lIns="90000" tIns="45000" rIns="90000" bIns="45000" anchor="ctr"/>
              <a:lstStyle/>
              <a:p>
                <a:pPr algn="ctr" defTabSz="449263">
                  <a:lnSpc>
                    <a:spcPct val="87000"/>
                  </a:lnSpc>
                  <a:buClr>
                    <a:srgbClr val="000000"/>
                  </a:buClr>
                  <a:buSzPct val="100000"/>
                  <a:buFont typeface="Arial"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a:solidFill>
                      <a:srgbClr val="000000"/>
                    </a:solidFill>
                  </a:rPr>
                  <a:t>s</a:t>
                </a:r>
                <a:endParaRPr lang="en-US">
                  <a:solidFill>
                    <a:srgbClr val="000000"/>
                  </a:solidFill>
                </a:endParaRPr>
              </a:p>
            </p:txBody>
          </p:sp>
          <p:sp>
            <p:nvSpPr>
              <p:cNvPr id="7179" name="Oval 7178"/>
              <p:cNvSpPr>
                <a:spLocks noChangeArrowheads="1"/>
              </p:cNvSpPr>
              <p:nvPr/>
            </p:nvSpPr>
            <p:spPr bwMode="auto">
              <a:xfrm>
                <a:off x="3266" y="2122"/>
                <a:ext cx="314" cy="285"/>
              </a:xfrm>
              <a:prstGeom prst="ellipse">
                <a:avLst/>
              </a:prstGeom>
              <a:solidFill>
                <a:srgbClr val="99CCFF"/>
              </a:solidFill>
              <a:ln w="9360" algn="ctr">
                <a:solidFill>
                  <a:srgbClr val="000000"/>
                </a:solidFill>
                <a:round/>
                <a:headEnd/>
                <a:tailEnd/>
              </a:ln>
            </p:spPr>
            <p:txBody>
              <a:bodyPr wrap="none" lIns="90000" tIns="45000" rIns="90000" bIns="45000" anchor="ctr"/>
              <a:lstStyle/>
              <a:p>
                <a:pPr algn="ctr" defTabSz="449263">
                  <a:lnSpc>
                    <a:spcPct val="87000"/>
                  </a:lnSpc>
                  <a:buClr>
                    <a:srgbClr val="000000"/>
                  </a:buClr>
                  <a:buSzPct val="100000"/>
                  <a:buFont typeface="Arial"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a:solidFill>
                      <a:srgbClr val="000000"/>
                    </a:solidFill>
                  </a:rPr>
                  <a:t>b</a:t>
                </a:r>
                <a:endParaRPr lang="en-US">
                  <a:solidFill>
                    <a:srgbClr val="000000"/>
                  </a:solidFill>
                </a:endParaRPr>
              </a:p>
            </p:txBody>
          </p:sp>
          <p:cxnSp>
            <p:nvCxnSpPr>
              <p:cNvPr id="17431" name="Straight Arrow Connector 9227"/>
              <p:cNvCxnSpPr>
                <a:cxnSpLocks noChangeShapeType="1"/>
                <a:stCxn id="7178" idx="3"/>
                <a:endCxn id="7177" idx="7"/>
              </p:cNvCxnSpPr>
              <p:nvPr/>
            </p:nvCxnSpPr>
            <p:spPr bwMode="auto">
              <a:xfrm flipH="1">
                <a:off x="2060" y="1674"/>
                <a:ext cx="553" cy="486"/>
              </a:xfrm>
              <a:prstGeom prst="straightConnector1">
                <a:avLst/>
              </a:prstGeom>
              <a:noFill/>
              <a:ln w="36000" algn="ctr">
                <a:solidFill>
                  <a:srgbClr val="FF0000"/>
                </a:solidFill>
                <a:round/>
                <a:headEnd/>
                <a:tailEnd type="triangle" w="med" len="med"/>
              </a:ln>
              <a:extLst>
                <a:ext uri="{909E8E84-426E-40DD-AFC4-6F175D3DCCD1}">
                  <a14:hiddenFill xmlns:a14="http://schemas.microsoft.com/office/drawing/2010/main">
                    <a:noFill/>
                  </a14:hiddenFill>
                </a:ext>
              </a:extLst>
            </p:spPr>
          </p:cxnSp>
          <p:cxnSp>
            <p:nvCxnSpPr>
              <p:cNvPr id="17432" name="Straight Arrow Connector 9228"/>
              <p:cNvCxnSpPr>
                <a:cxnSpLocks noChangeShapeType="1"/>
                <a:stCxn id="7177" idx="5"/>
                <a:endCxn id="7179" idx="3"/>
              </p:cNvCxnSpPr>
              <p:nvPr/>
            </p:nvCxnSpPr>
            <p:spPr bwMode="auto">
              <a:xfrm>
                <a:off x="2060" y="2362"/>
                <a:ext cx="1252" cy="3"/>
              </a:xfrm>
              <a:prstGeom prst="straightConnector1">
                <a:avLst/>
              </a:prstGeom>
              <a:noFill/>
              <a:ln w="36000" algn="ctr">
                <a:solidFill>
                  <a:srgbClr val="FF0000"/>
                </a:solidFill>
                <a:round/>
                <a:headEnd/>
                <a:tailEnd type="triangle" w="med" len="med"/>
              </a:ln>
              <a:extLst>
                <a:ext uri="{909E8E84-426E-40DD-AFC4-6F175D3DCCD1}">
                  <a14:hiddenFill xmlns:a14="http://schemas.microsoft.com/office/drawing/2010/main">
                    <a:noFill/>
                  </a14:hiddenFill>
                </a:ext>
              </a:extLst>
            </p:spPr>
          </p:cxnSp>
          <p:cxnSp>
            <p:nvCxnSpPr>
              <p:cNvPr id="17433" name="Straight Arrow Connector 9229"/>
              <p:cNvCxnSpPr>
                <a:cxnSpLocks noChangeShapeType="1"/>
              </p:cNvCxnSpPr>
              <p:nvPr/>
            </p:nvCxnSpPr>
            <p:spPr bwMode="auto">
              <a:xfrm>
                <a:off x="2837" y="1674"/>
                <a:ext cx="474" cy="475"/>
              </a:xfrm>
              <a:prstGeom prst="straightConnector1">
                <a:avLst/>
              </a:prstGeom>
              <a:noFill/>
              <a:ln w="36000" algn="ctr">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17434" name="Straight Arrow Connector 9230"/>
              <p:cNvCxnSpPr>
                <a:cxnSpLocks noChangeShapeType="1"/>
                <a:stCxn id="7179" idx="2"/>
                <a:endCxn id="7177" idx="6"/>
              </p:cNvCxnSpPr>
              <p:nvPr/>
            </p:nvCxnSpPr>
            <p:spPr bwMode="auto">
              <a:xfrm flipH="1" flipV="1">
                <a:off x="2106" y="2261"/>
                <a:ext cx="1160" cy="4"/>
              </a:xfrm>
              <a:prstGeom prst="straightConnector1">
                <a:avLst/>
              </a:prstGeom>
              <a:noFill/>
              <a:ln w="36000" algn="ctr">
                <a:solidFill>
                  <a:srgbClr val="000000"/>
                </a:solidFill>
                <a:round/>
                <a:headEnd/>
                <a:tailEnd type="triangle" w="med" len="med"/>
              </a:ln>
              <a:extLst>
                <a:ext uri="{909E8E84-426E-40DD-AFC4-6F175D3DCCD1}">
                  <a14:hiddenFill xmlns:a14="http://schemas.microsoft.com/office/drawing/2010/main">
                    <a:noFill/>
                  </a14:hiddenFill>
                </a:ext>
              </a:extLst>
            </p:spPr>
          </p:cxnSp>
          <p:sp>
            <p:nvSpPr>
              <p:cNvPr id="7187" name="TextBox 7186"/>
              <p:cNvSpPr txBox="1">
                <a:spLocks noChangeArrowheads="1"/>
              </p:cNvSpPr>
              <p:nvPr/>
            </p:nvSpPr>
            <p:spPr bwMode="auto">
              <a:xfrm>
                <a:off x="2968" y="1703"/>
                <a:ext cx="181" cy="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5000" rIns="90000" bIns="45000">
                <a:spAutoFit/>
              </a:bodyPr>
              <a:lstStyle>
                <a:lvl1pPr defTabSz="449263">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defRPr>
                </a:lvl1pPr>
                <a:lvl2pPr marL="742950" indent="-285750" defTabSz="449263">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defRPr>
                </a:lvl2pPr>
                <a:lvl3pPr marL="1143000" indent="-228600" defTabSz="449263">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defRPr>
                </a:lvl3pPr>
                <a:lvl4pPr marL="1600200" indent="-228600" defTabSz="449263">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defRPr>
                </a:lvl4pPr>
                <a:lvl5pPr marL="2057400" indent="-228600" defTabSz="449263">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defRPr>
                </a:lvl5pPr>
                <a:lvl6pPr marL="2514600" indent="-228600" defTabSz="449263" fontAlgn="base">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defRPr>
                </a:lvl6pPr>
                <a:lvl7pPr marL="2971800" indent="-228600" defTabSz="449263" fontAlgn="base">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defRPr>
                </a:lvl7pPr>
                <a:lvl8pPr marL="3429000" indent="-228600" defTabSz="449263" fontAlgn="base">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defRPr>
                </a:lvl8pPr>
                <a:lvl9pPr marL="3886200" indent="-228600" defTabSz="449263" fontAlgn="base">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defRPr>
                </a:lvl9pPr>
              </a:lstStyle>
              <a:p>
                <a:pPr>
                  <a:lnSpc>
                    <a:spcPct val="87000"/>
                  </a:lnSpc>
                  <a:buClr>
                    <a:srgbClr val="000000"/>
                  </a:buClr>
                  <a:buSzPct val="100000"/>
                  <a:buFont typeface="Arial" charset="0"/>
                  <a:buNone/>
                </a:pPr>
                <a:r>
                  <a:rPr lang="en-GB" sz="1500">
                    <a:solidFill>
                      <a:srgbClr val="000000"/>
                    </a:solidFill>
                  </a:rPr>
                  <a:t>1</a:t>
                </a:r>
                <a:endParaRPr lang="en-US">
                  <a:solidFill>
                    <a:srgbClr val="000000"/>
                  </a:solidFill>
                </a:endParaRPr>
              </a:p>
            </p:txBody>
          </p:sp>
        </p:grpSp>
        <p:grpSp>
          <p:nvGrpSpPr>
            <p:cNvPr id="17436" name="Group 15"/>
            <p:cNvGrpSpPr>
              <a:grpSpLocks/>
            </p:cNvGrpSpPr>
            <p:nvPr/>
          </p:nvGrpSpPr>
          <p:grpSpPr bwMode="auto">
            <a:xfrm>
              <a:off x="1927" y="2455"/>
              <a:ext cx="479" cy="516"/>
              <a:chOff x="1857" y="2455"/>
              <a:chExt cx="479" cy="516"/>
            </a:xfrm>
          </p:grpSpPr>
          <p:grpSp>
            <p:nvGrpSpPr>
              <p:cNvPr id="17437" name="Group 16"/>
              <p:cNvGrpSpPr>
                <a:grpSpLocks/>
              </p:cNvGrpSpPr>
              <p:nvPr/>
            </p:nvGrpSpPr>
            <p:grpSpPr bwMode="auto">
              <a:xfrm>
                <a:off x="2120" y="2511"/>
                <a:ext cx="216" cy="460"/>
                <a:chOff x="2120" y="2511"/>
                <a:chExt cx="216" cy="460"/>
              </a:xfrm>
            </p:grpSpPr>
            <p:sp>
              <p:nvSpPr>
                <p:cNvPr id="17438" name="Rounded Rectangle 11289"/>
                <p:cNvSpPr>
                  <a:spLocks noChangeArrowheads="1"/>
                </p:cNvSpPr>
                <p:nvPr/>
              </p:nvSpPr>
              <p:spPr bwMode="auto">
                <a:xfrm>
                  <a:off x="2121" y="2879"/>
                  <a:ext cx="216" cy="93"/>
                </a:xfrm>
                <a:prstGeom prst="roundRect">
                  <a:avLst>
                    <a:gd name="adj" fmla="val 1083"/>
                  </a:avLst>
                </a:prstGeom>
                <a:solidFill>
                  <a:srgbClr val="99CCFF"/>
                </a:solidFill>
                <a:ln w="9360" algn="ctr">
                  <a:solidFill>
                    <a:srgbClr val="000000"/>
                  </a:solidFill>
                  <a:round/>
                  <a:headEnd/>
                  <a:tailEnd/>
                </a:ln>
              </p:spPr>
              <p:txBody>
                <a:bodyPr wrap="none" anchor="ctr"/>
                <a:lstStyle/>
                <a:p>
                  <a:pPr defTabSz="449263">
                    <a:lnSpc>
                      <a:spcPct val="87000"/>
                    </a:lnSpc>
                    <a:buClr>
                      <a:srgbClr val="000000"/>
                    </a:buClr>
                    <a:buSzPct val="100000"/>
                    <a:buFont typeface="Arial" charset="0"/>
                    <a:buNone/>
                  </a:pPr>
                  <a:endParaRPr lang="fr-FR">
                    <a:solidFill>
                      <a:srgbClr val="000000"/>
                    </a:solidFill>
                  </a:endParaRPr>
                </a:p>
              </p:txBody>
            </p:sp>
            <p:sp>
              <p:nvSpPr>
                <p:cNvPr id="17439" name="Rounded Rectangle 11290"/>
                <p:cNvSpPr>
                  <a:spLocks noChangeArrowheads="1"/>
                </p:cNvSpPr>
                <p:nvPr/>
              </p:nvSpPr>
              <p:spPr bwMode="auto">
                <a:xfrm>
                  <a:off x="2121" y="2807"/>
                  <a:ext cx="216" cy="94"/>
                </a:xfrm>
                <a:prstGeom prst="roundRect">
                  <a:avLst>
                    <a:gd name="adj" fmla="val 1060"/>
                  </a:avLst>
                </a:prstGeom>
                <a:solidFill>
                  <a:srgbClr val="99CCFF"/>
                </a:solidFill>
                <a:ln w="9360" algn="ctr">
                  <a:solidFill>
                    <a:srgbClr val="000000"/>
                  </a:solidFill>
                  <a:round/>
                  <a:headEnd/>
                  <a:tailEnd/>
                </a:ln>
              </p:spPr>
              <p:txBody>
                <a:bodyPr wrap="none" anchor="ctr"/>
                <a:lstStyle/>
                <a:p>
                  <a:pPr defTabSz="449263">
                    <a:lnSpc>
                      <a:spcPct val="87000"/>
                    </a:lnSpc>
                    <a:buClr>
                      <a:srgbClr val="000000"/>
                    </a:buClr>
                    <a:buSzPct val="100000"/>
                    <a:buFont typeface="Arial" charset="0"/>
                    <a:buNone/>
                  </a:pPr>
                  <a:endParaRPr lang="fr-FR">
                    <a:solidFill>
                      <a:srgbClr val="000000"/>
                    </a:solidFill>
                  </a:endParaRPr>
                </a:p>
              </p:txBody>
            </p:sp>
            <p:sp>
              <p:nvSpPr>
                <p:cNvPr id="17440" name="Rounded Rectangle 11291"/>
                <p:cNvSpPr>
                  <a:spLocks noChangeArrowheads="1"/>
                </p:cNvSpPr>
                <p:nvPr/>
              </p:nvSpPr>
              <p:spPr bwMode="auto">
                <a:xfrm>
                  <a:off x="2121" y="2735"/>
                  <a:ext cx="216" cy="93"/>
                </a:xfrm>
                <a:prstGeom prst="roundRect">
                  <a:avLst>
                    <a:gd name="adj" fmla="val 1083"/>
                  </a:avLst>
                </a:prstGeom>
                <a:solidFill>
                  <a:srgbClr val="99CCFF"/>
                </a:solidFill>
                <a:ln w="9360" algn="ctr">
                  <a:solidFill>
                    <a:srgbClr val="000000"/>
                  </a:solidFill>
                  <a:round/>
                  <a:headEnd/>
                  <a:tailEnd/>
                </a:ln>
              </p:spPr>
              <p:txBody>
                <a:bodyPr wrap="none" anchor="ctr"/>
                <a:lstStyle/>
                <a:p>
                  <a:pPr defTabSz="449263">
                    <a:lnSpc>
                      <a:spcPct val="87000"/>
                    </a:lnSpc>
                    <a:buClr>
                      <a:srgbClr val="000000"/>
                    </a:buClr>
                    <a:buSzPct val="100000"/>
                    <a:buFont typeface="Arial" charset="0"/>
                    <a:buNone/>
                  </a:pPr>
                  <a:endParaRPr lang="fr-FR">
                    <a:solidFill>
                      <a:srgbClr val="000000"/>
                    </a:solidFill>
                  </a:endParaRPr>
                </a:p>
              </p:txBody>
            </p:sp>
            <p:sp>
              <p:nvSpPr>
                <p:cNvPr id="17441" name="Rounded Rectangle 11292"/>
                <p:cNvSpPr>
                  <a:spLocks noChangeArrowheads="1"/>
                </p:cNvSpPr>
                <p:nvPr/>
              </p:nvSpPr>
              <p:spPr bwMode="auto">
                <a:xfrm>
                  <a:off x="2121" y="2663"/>
                  <a:ext cx="216" cy="94"/>
                </a:xfrm>
                <a:prstGeom prst="roundRect">
                  <a:avLst>
                    <a:gd name="adj" fmla="val 1060"/>
                  </a:avLst>
                </a:prstGeom>
                <a:solidFill>
                  <a:srgbClr val="99CCFF"/>
                </a:solidFill>
                <a:ln w="9360" algn="ctr">
                  <a:solidFill>
                    <a:srgbClr val="000000"/>
                  </a:solidFill>
                  <a:round/>
                  <a:headEnd/>
                  <a:tailEnd/>
                </a:ln>
              </p:spPr>
              <p:txBody>
                <a:bodyPr wrap="none" anchor="ctr"/>
                <a:lstStyle/>
                <a:p>
                  <a:pPr defTabSz="449263">
                    <a:lnSpc>
                      <a:spcPct val="87000"/>
                    </a:lnSpc>
                    <a:buClr>
                      <a:srgbClr val="000000"/>
                    </a:buClr>
                    <a:buSzPct val="100000"/>
                    <a:buFont typeface="Arial" charset="0"/>
                    <a:buNone/>
                  </a:pPr>
                  <a:endParaRPr lang="fr-FR">
                    <a:solidFill>
                      <a:srgbClr val="000000"/>
                    </a:solidFill>
                  </a:endParaRPr>
                </a:p>
              </p:txBody>
            </p:sp>
            <p:sp>
              <p:nvSpPr>
                <p:cNvPr id="17442" name="Rounded Rectangle 11293"/>
                <p:cNvSpPr>
                  <a:spLocks noChangeArrowheads="1"/>
                </p:cNvSpPr>
                <p:nvPr/>
              </p:nvSpPr>
              <p:spPr bwMode="auto">
                <a:xfrm>
                  <a:off x="2121" y="2663"/>
                  <a:ext cx="216" cy="94"/>
                </a:xfrm>
                <a:prstGeom prst="roundRect">
                  <a:avLst>
                    <a:gd name="adj" fmla="val 1060"/>
                  </a:avLst>
                </a:prstGeom>
                <a:solidFill>
                  <a:srgbClr val="99CCFF"/>
                </a:solidFill>
                <a:ln w="9360" algn="ctr">
                  <a:solidFill>
                    <a:srgbClr val="000000"/>
                  </a:solidFill>
                  <a:round/>
                  <a:headEnd/>
                  <a:tailEnd/>
                </a:ln>
              </p:spPr>
              <p:txBody>
                <a:bodyPr wrap="none" anchor="ctr"/>
                <a:lstStyle/>
                <a:p>
                  <a:pPr defTabSz="449263">
                    <a:lnSpc>
                      <a:spcPct val="87000"/>
                    </a:lnSpc>
                    <a:buClr>
                      <a:srgbClr val="000000"/>
                    </a:buClr>
                    <a:buSzPct val="100000"/>
                    <a:buFont typeface="Arial" charset="0"/>
                    <a:buNone/>
                  </a:pPr>
                  <a:endParaRPr lang="fr-FR">
                    <a:solidFill>
                      <a:srgbClr val="000000"/>
                    </a:solidFill>
                  </a:endParaRPr>
                </a:p>
              </p:txBody>
            </p:sp>
            <p:sp>
              <p:nvSpPr>
                <p:cNvPr id="17443" name="Rounded Rectangle 11294"/>
                <p:cNvSpPr>
                  <a:spLocks noChangeArrowheads="1"/>
                </p:cNvSpPr>
                <p:nvPr/>
              </p:nvSpPr>
              <p:spPr bwMode="auto">
                <a:xfrm>
                  <a:off x="2120" y="2590"/>
                  <a:ext cx="216" cy="94"/>
                </a:xfrm>
                <a:prstGeom prst="roundRect">
                  <a:avLst>
                    <a:gd name="adj" fmla="val 1060"/>
                  </a:avLst>
                </a:prstGeom>
                <a:solidFill>
                  <a:srgbClr val="99CCFF"/>
                </a:solidFill>
                <a:ln w="9360" algn="ctr">
                  <a:solidFill>
                    <a:srgbClr val="000000"/>
                  </a:solidFill>
                  <a:round/>
                  <a:headEnd/>
                  <a:tailEnd/>
                </a:ln>
              </p:spPr>
              <p:txBody>
                <a:bodyPr wrap="none" anchor="ctr"/>
                <a:lstStyle/>
                <a:p>
                  <a:pPr defTabSz="449263">
                    <a:lnSpc>
                      <a:spcPct val="87000"/>
                    </a:lnSpc>
                    <a:buClr>
                      <a:srgbClr val="000000"/>
                    </a:buClr>
                    <a:buSzPct val="100000"/>
                    <a:buFont typeface="Arial" charset="0"/>
                    <a:buNone/>
                  </a:pPr>
                  <a:endParaRPr lang="fr-FR">
                    <a:solidFill>
                      <a:srgbClr val="000000"/>
                    </a:solidFill>
                  </a:endParaRPr>
                </a:p>
              </p:txBody>
            </p:sp>
            <p:sp>
              <p:nvSpPr>
                <p:cNvPr id="17444" name="Rounded Rectangle 11295"/>
                <p:cNvSpPr>
                  <a:spLocks noChangeArrowheads="1"/>
                </p:cNvSpPr>
                <p:nvPr/>
              </p:nvSpPr>
              <p:spPr bwMode="auto">
                <a:xfrm>
                  <a:off x="2120" y="2511"/>
                  <a:ext cx="216" cy="94"/>
                </a:xfrm>
                <a:prstGeom prst="roundRect">
                  <a:avLst>
                    <a:gd name="adj" fmla="val 1060"/>
                  </a:avLst>
                </a:prstGeom>
                <a:solidFill>
                  <a:srgbClr val="99CCFF"/>
                </a:solidFill>
                <a:ln w="9360" algn="ctr">
                  <a:solidFill>
                    <a:srgbClr val="000000"/>
                  </a:solidFill>
                  <a:round/>
                  <a:headEnd/>
                  <a:tailEnd/>
                </a:ln>
              </p:spPr>
              <p:txBody>
                <a:bodyPr wrap="none" anchor="ctr"/>
                <a:lstStyle/>
                <a:p>
                  <a:pPr defTabSz="449263">
                    <a:lnSpc>
                      <a:spcPct val="87000"/>
                    </a:lnSpc>
                    <a:buClr>
                      <a:srgbClr val="000000"/>
                    </a:buClr>
                    <a:buSzPct val="100000"/>
                    <a:buFont typeface="Arial" charset="0"/>
                    <a:buNone/>
                  </a:pPr>
                  <a:endParaRPr lang="fr-FR">
                    <a:solidFill>
                      <a:srgbClr val="000000"/>
                    </a:solidFill>
                  </a:endParaRPr>
                </a:p>
              </p:txBody>
            </p:sp>
          </p:grpSp>
          <p:sp>
            <p:nvSpPr>
              <p:cNvPr id="17445" name="Straight Connector 11287"/>
              <p:cNvSpPr>
                <a:spLocks noChangeShapeType="1"/>
              </p:cNvSpPr>
              <p:nvPr/>
            </p:nvSpPr>
            <p:spPr bwMode="auto">
              <a:xfrm flipH="1">
                <a:off x="2024" y="2455"/>
                <a:ext cx="9" cy="501"/>
              </a:xfrm>
              <a:prstGeom prst="line">
                <a:avLst/>
              </a:prstGeom>
              <a:noFill/>
              <a:ln w="9360" algn="ctr">
                <a:solidFill>
                  <a:srgbClr val="000000"/>
                </a:solidFill>
                <a:round/>
                <a:headEnd type="triangle" w="med" len="med"/>
                <a:tailEnd/>
              </a:ln>
              <a:extLst>
                <a:ext uri="{909E8E84-426E-40DD-AFC4-6F175D3DCCD1}">
                  <a14:hiddenFill xmlns:a14="http://schemas.microsoft.com/office/drawing/2010/main">
                    <a:noFill/>
                  </a14:hiddenFill>
                </a:ext>
              </a:extLst>
            </p:spPr>
            <p:txBody>
              <a:bodyPr/>
              <a:lstStyle/>
              <a:p>
                <a:endParaRPr lang="fr-FR"/>
              </a:p>
            </p:txBody>
          </p:sp>
          <p:sp>
            <p:nvSpPr>
              <p:cNvPr id="3" name="TextBox 9240"/>
              <p:cNvSpPr txBox="1">
                <a:spLocks noChangeArrowheads="1"/>
              </p:cNvSpPr>
              <p:nvPr/>
            </p:nvSpPr>
            <p:spPr bwMode="auto">
              <a:xfrm>
                <a:off x="1857" y="2594"/>
                <a:ext cx="186" cy="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5000" rIns="90000" bIns="45000">
                <a:spAutoFit/>
              </a:bodyPr>
              <a:lstStyle>
                <a:lvl1pPr defTabSz="449263">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defRPr>
                </a:lvl1pPr>
                <a:lvl2pPr marL="742950" indent="-285750" defTabSz="449263">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defRPr>
                </a:lvl2pPr>
                <a:lvl3pPr marL="1143000" indent="-228600" defTabSz="449263">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defRPr>
                </a:lvl3pPr>
                <a:lvl4pPr marL="1600200" indent="-228600" defTabSz="449263">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defRPr>
                </a:lvl4pPr>
                <a:lvl5pPr marL="2057400" indent="-228600" defTabSz="449263">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defRPr>
                </a:lvl5pPr>
                <a:lvl6pPr marL="2514600" indent="-228600" defTabSz="449263" fontAlgn="base">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defRPr>
                </a:lvl6pPr>
                <a:lvl7pPr marL="2971800" indent="-228600" defTabSz="449263" fontAlgn="base">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defRPr>
                </a:lvl7pPr>
                <a:lvl8pPr marL="3429000" indent="-228600" defTabSz="449263" fontAlgn="base">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defRPr>
                </a:lvl8pPr>
                <a:lvl9pPr marL="3886200" indent="-228600" defTabSz="449263" fontAlgn="base">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defRPr>
                </a:lvl9pPr>
              </a:lstStyle>
              <a:p>
                <a:pPr>
                  <a:lnSpc>
                    <a:spcPct val="87000"/>
                  </a:lnSpc>
                  <a:buClr>
                    <a:srgbClr val="000000"/>
                  </a:buClr>
                  <a:buSzPct val="100000"/>
                  <a:buFont typeface="Arial" charset="0"/>
                  <a:buNone/>
                </a:pPr>
                <a:r>
                  <a:rPr lang="en-GB">
                    <a:solidFill>
                      <a:srgbClr val="000000"/>
                    </a:solidFill>
                    <a:cs typeface="Arial" charset="0"/>
                  </a:rPr>
                  <a:t>2</a:t>
                </a:r>
                <a:endParaRPr lang="en-US">
                  <a:solidFill>
                    <a:srgbClr val="000000"/>
                  </a:solidFill>
                </a:endParaRPr>
              </a:p>
            </p:txBody>
          </p:sp>
        </p:grpSp>
        <p:grpSp>
          <p:nvGrpSpPr>
            <p:cNvPr id="17447" name="Group 15"/>
            <p:cNvGrpSpPr>
              <a:grpSpLocks/>
            </p:cNvGrpSpPr>
            <p:nvPr/>
          </p:nvGrpSpPr>
          <p:grpSpPr bwMode="auto">
            <a:xfrm>
              <a:off x="3611" y="3382"/>
              <a:ext cx="479" cy="516"/>
              <a:chOff x="1857" y="2455"/>
              <a:chExt cx="479" cy="516"/>
            </a:xfrm>
          </p:grpSpPr>
          <p:grpSp>
            <p:nvGrpSpPr>
              <p:cNvPr id="17448" name="Group 16"/>
              <p:cNvGrpSpPr>
                <a:grpSpLocks/>
              </p:cNvGrpSpPr>
              <p:nvPr/>
            </p:nvGrpSpPr>
            <p:grpSpPr bwMode="auto">
              <a:xfrm>
                <a:off x="2120" y="2511"/>
                <a:ext cx="216" cy="460"/>
                <a:chOff x="2120" y="2511"/>
                <a:chExt cx="216" cy="460"/>
              </a:xfrm>
            </p:grpSpPr>
            <p:sp>
              <p:nvSpPr>
                <p:cNvPr id="17449" name="Rounded Rectangle 11289"/>
                <p:cNvSpPr>
                  <a:spLocks noChangeArrowheads="1"/>
                </p:cNvSpPr>
                <p:nvPr/>
              </p:nvSpPr>
              <p:spPr bwMode="auto">
                <a:xfrm>
                  <a:off x="2121" y="2879"/>
                  <a:ext cx="216" cy="93"/>
                </a:xfrm>
                <a:prstGeom prst="roundRect">
                  <a:avLst>
                    <a:gd name="adj" fmla="val 1083"/>
                  </a:avLst>
                </a:prstGeom>
                <a:solidFill>
                  <a:srgbClr val="99CCFF"/>
                </a:solidFill>
                <a:ln w="9360" algn="ctr">
                  <a:solidFill>
                    <a:srgbClr val="000000"/>
                  </a:solidFill>
                  <a:round/>
                  <a:headEnd/>
                  <a:tailEnd/>
                </a:ln>
              </p:spPr>
              <p:txBody>
                <a:bodyPr wrap="none" anchor="ctr"/>
                <a:lstStyle/>
                <a:p>
                  <a:pPr defTabSz="449263">
                    <a:lnSpc>
                      <a:spcPct val="87000"/>
                    </a:lnSpc>
                    <a:buClr>
                      <a:srgbClr val="000000"/>
                    </a:buClr>
                    <a:buSzPct val="100000"/>
                    <a:buFont typeface="Arial" charset="0"/>
                    <a:buNone/>
                  </a:pPr>
                  <a:endParaRPr lang="fr-FR">
                    <a:solidFill>
                      <a:srgbClr val="000000"/>
                    </a:solidFill>
                  </a:endParaRPr>
                </a:p>
              </p:txBody>
            </p:sp>
            <p:sp>
              <p:nvSpPr>
                <p:cNvPr id="17450" name="Rounded Rectangle 11290"/>
                <p:cNvSpPr>
                  <a:spLocks noChangeArrowheads="1"/>
                </p:cNvSpPr>
                <p:nvPr/>
              </p:nvSpPr>
              <p:spPr bwMode="auto">
                <a:xfrm>
                  <a:off x="2121" y="2807"/>
                  <a:ext cx="216" cy="94"/>
                </a:xfrm>
                <a:prstGeom prst="roundRect">
                  <a:avLst>
                    <a:gd name="adj" fmla="val 1060"/>
                  </a:avLst>
                </a:prstGeom>
                <a:solidFill>
                  <a:srgbClr val="99CCFF"/>
                </a:solidFill>
                <a:ln w="9360" algn="ctr">
                  <a:solidFill>
                    <a:srgbClr val="000000"/>
                  </a:solidFill>
                  <a:round/>
                  <a:headEnd/>
                  <a:tailEnd/>
                </a:ln>
              </p:spPr>
              <p:txBody>
                <a:bodyPr wrap="none" anchor="ctr"/>
                <a:lstStyle/>
                <a:p>
                  <a:pPr defTabSz="449263">
                    <a:lnSpc>
                      <a:spcPct val="87000"/>
                    </a:lnSpc>
                    <a:buClr>
                      <a:srgbClr val="000000"/>
                    </a:buClr>
                    <a:buSzPct val="100000"/>
                    <a:buFont typeface="Arial" charset="0"/>
                    <a:buNone/>
                  </a:pPr>
                  <a:endParaRPr lang="fr-FR">
                    <a:solidFill>
                      <a:srgbClr val="000000"/>
                    </a:solidFill>
                  </a:endParaRPr>
                </a:p>
              </p:txBody>
            </p:sp>
            <p:sp>
              <p:nvSpPr>
                <p:cNvPr id="17451" name="Rounded Rectangle 11291"/>
                <p:cNvSpPr>
                  <a:spLocks noChangeArrowheads="1"/>
                </p:cNvSpPr>
                <p:nvPr/>
              </p:nvSpPr>
              <p:spPr bwMode="auto">
                <a:xfrm>
                  <a:off x="2121" y="2735"/>
                  <a:ext cx="216" cy="93"/>
                </a:xfrm>
                <a:prstGeom prst="roundRect">
                  <a:avLst>
                    <a:gd name="adj" fmla="val 1083"/>
                  </a:avLst>
                </a:prstGeom>
                <a:solidFill>
                  <a:srgbClr val="99CCFF"/>
                </a:solidFill>
                <a:ln w="9360" algn="ctr">
                  <a:solidFill>
                    <a:srgbClr val="000000"/>
                  </a:solidFill>
                  <a:round/>
                  <a:headEnd/>
                  <a:tailEnd/>
                </a:ln>
              </p:spPr>
              <p:txBody>
                <a:bodyPr wrap="none" anchor="ctr"/>
                <a:lstStyle/>
                <a:p>
                  <a:pPr defTabSz="449263">
                    <a:lnSpc>
                      <a:spcPct val="87000"/>
                    </a:lnSpc>
                    <a:buClr>
                      <a:srgbClr val="000000"/>
                    </a:buClr>
                    <a:buSzPct val="100000"/>
                    <a:buFont typeface="Arial" charset="0"/>
                    <a:buNone/>
                  </a:pPr>
                  <a:endParaRPr lang="fr-FR">
                    <a:solidFill>
                      <a:srgbClr val="000000"/>
                    </a:solidFill>
                  </a:endParaRPr>
                </a:p>
              </p:txBody>
            </p:sp>
            <p:sp>
              <p:nvSpPr>
                <p:cNvPr id="17452" name="Rounded Rectangle 11292"/>
                <p:cNvSpPr>
                  <a:spLocks noChangeArrowheads="1"/>
                </p:cNvSpPr>
                <p:nvPr/>
              </p:nvSpPr>
              <p:spPr bwMode="auto">
                <a:xfrm>
                  <a:off x="2121" y="2663"/>
                  <a:ext cx="216" cy="94"/>
                </a:xfrm>
                <a:prstGeom prst="roundRect">
                  <a:avLst>
                    <a:gd name="adj" fmla="val 1060"/>
                  </a:avLst>
                </a:prstGeom>
                <a:solidFill>
                  <a:srgbClr val="99CCFF"/>
                </a:solidFill>
                <a:ln w="9360" algn="ctr">
                  <a:solidFill>
                    <a:srgbClr val="000000"/>
                  </a:solidFill>
                  <a:round/>
                  <a:headEnd/>
                  <a:tailEnd/>
                </a:ln>
              </p:spPr>
              <p:txBody>
                <a:bodyPr wrap="none" anchor="ctr"/>
                <a:lstStyle/>
                <a:p>
                  <a:pPr defTabSz="449263">
                    <a:lnSpc>
                      <a:spcPct val="87000"/>
                    </a:lnSpc>
                    <a:buClr>
                      <a:srgbClr val="000000"/>
                    </a:buClr>
                    <a:buSzPct val="100000"/>
                    <a:buFont typeface="Arial" charset="0"/>
                    <a:buNone/>
                  </a:pPr>
                  <a:endParaRPr lang="fr-FR">
                    <a:solidFill>
                      <a:srgbClr val="000000"/>
                    </a:solidFill>
                  </a:endParaRPr>
                </a:p>
              </p:txBody>
            </p:sp>
            <p:sp>
              <p:nvSpPr>
                <p:cNvPr id="17453" name="Rounded Rectangle 11293"/>
                <p:cNvSpPr>
                  <a:spLocks noChangeArrowheads="1"/>
                </p:cNvSpPr>
                <p:nvPr/>
              </p:nvSpPr>
              <p:spPr bwMode="auto">
                <a:xfrm>
                  <a:off x="2121" y="2663"/>
                  <a:ext cx="216" cy="94"/>
                </a:xfrm>
                <a:prstGeom prst="roundRect">
                  <a:avLst>
                    <a:gd name="adj" fmla="val 1060"/>
                  </a:avLst>
                </a:prstGeom>
                <a:solidFill>
                  <a:schemeClr val="bg1"/>
                </a:solidFill>
                <a:ln w="9398" algn="ctr">
                  <a:solidFill>
                    <a:srgbClr val="000000"/>
                  </a:solidFill>
                  <a:round/>
                  <a:headEnd/>
                  <a:tailEnd/>
                </a:ln>
              </p:spPr>
              <p:txBody>
                <a:bodyPr wrap="none" anchor="ctr"/>
                <a:lstStyle/>
                <a:p>
                  <a:pPr defTabSz="449263">
                    <a:lnSpc>
                      <a:spcPct val="87000"/>
                    </a:lnSpc>
                    <a:buClr>
                      <a:srgbClr val="000000"/>
                    </a:buClr>
                    <a:buSzPct val="100000"/>
                    <a:buFont typeface="Arial" charset="0"/>
                    <a:buNone/>
                  </a:pPr>
                  <a:endParaRPr lang="fr-FR">
                    <a:solidFill>
                      <a:srgbClr val="000000"/>
                    </a:solidFill>
                  </a:endParaRPr>
                </a:p>
              </p:txBody>
            </p:sp>
            <p:sp>
              <p:nvSpPr>
                <p:cNvPr id="17454" name="Rounded Rectangle 11294"/>
                <p:cNvSpPr>
                  <a:spLocks noChangeArrowheads="1"/>
                </p:cNvSpPr>
                <p:nvPr/>
              </p:nvSpPr>
              <p:spPr bwMode="auto">
                <a:xfrm>
                  <a:off x="2120" y="2590"/>
                  <a:ext cx="216" cy="94"/>
                </a:xfrm>
                <a:prstGeom prst="roundRect">
                  <a:avLst>
                    <a:gd name="adj" fmla="val 1060"/>
                  </a:avLst>
                </a:prstGeom>
                <a:solidFill>
                  <a:schemeClr val="bg1"/>
                </a:solidFill>
                <a:ln w="9398" algn="ctr">
                  <a:solidFill>
                    <a:srgbClr val="000000"/>
                  </a:solidFill>
                  <a:round/>
                  <a:headEnd/>
                  <a:tailEnd/>
                </a:ln>
              </p:spPr>
              <p:txBody>
                <a:bodyPr wrap="none" anchor="ctr"/>
                <a:lstStyle/>
                <a:p>
                  <a:pPr defTabSz="449263">
                    <a:lnSpc>
                      <a:spcPct val="87000"/>
                    </a:lnSpc>
                    <a:buClr>
                      <a:srgbClr val="000000"/>
                    </a:buClr>
                    <a:buSzPct val="100000"/>
                    <a:buFont typeface="Arial" charset="0"/>
                    <a:buNone/>
                  </a:pPr>
                  <a:endParaRPr lang="fr-FR">
                    <a:solidFill>
                      <a:srgbClr val="000000"/>
                    </a:solidFill>
                  </a:endParaRPr>
                </a:p>
              </p:txBody>
            </p:sp>
            <p:sp>
              <p:nvSpPr>
                <p:cNvPr id="17455" name="Rounded Rectangle 11295"/>
                <p:cNvSpPr>
                  <a:spLocks noChangeArrowheads="1"/>
                </p:cNvSpPr>
                <p:nvPr/>
              </p:nvSpPr>
              <p:spPr bwMode="auto">
                <a:xfrm>
                  <a:off x="2120" y="2511"/>
                  <a:ext cx="216" cy="94"/>
                </a:xfrm>
                <a:prstGeom prst="roundRect">
                  <a:avLst>
                    <a:gd name="adj" fmla="val 1060"/>
                  </a:avLst>
                </a:prstGeom>
                <a:solidFill>
                  <a:schemeClr val="bg1"/>
                </a:solidFill>
                <a:ln w="9398" algn="ctr">
                  <a:solidFill>
                    <a:srgbClr val="000000"/>
                  </a:solidFill>
                  <a:round/>
                  <a:headEnd/>
                  <a:tailEnd/>
                </a:ln>
              </p:spPr>
              <p:txBody>
                <a:bodyPr wrap="none" anchor="ctr"/>
                <a:lstStyle/>
                <a:p>
                  <a:pPr defTabSz="449263">
                    <a:lnSpc>
                      <a:spcPct val="87000"/>
                    </a:lnSpc>
                    <a:buClr>
                      <a:srgbClr val="000000"/>
                    </a:buClr>
                    <a:buSzPct val="100000"/>
                    <a:buFont typeface="Arial" charset="0"/>
                    <a:buNone/>
                  </a:pPr>
                  <a:endParaRPr lang="fr-FR">
                    <a:solidFill>
                      <a:srgbClr val="000000"/>
                    </a:solidFill>
                  </a:endParaRPr>
                </a:p>
              </p:txBody>
            </p:sp>
          </p:grpSp>
          <p:sp>
            <p:nvSpPr>
              <p:cNvPr id="17456" name="Straight Connector 11287"/>
              <p:cNvSpPr>
                <a:spLocks noChangeShapeType="1"/>
              </p:cNvSpPr>
              <p:nvPr/>
            </p:nvSpPr>
            <p:spPr bwMode="auto">
              <a:xfrm flipH="1">
                <a:off x="2024" y="2455"/>
                <a:ext cx="9" cy="501"/>
              </a:xfrm>
              <a:prstGeom prst="line">
                <a:avLst/>
              </a:prstGeom>
              <a:noFill/>
              <a:ln w="9360" algn="ctr">
                <a:solidFill>
                  <a:srgbClr val="000000"/>
                </a:solidFill>
                <a:round/>
                <a:headEnd type="triangle" w="med" len="med"/>
                <a:tailEnd/>
              </a:ln>
              <a:extLst>
                <a:ext uri="{909E8E84-426E-40DD-AFC4-6F175D3DCCD1}">
                  <a14:hiddenFill xmlns:a14="http://schemas.microsoft.com/office/drawing/2010/main">
                    <a:noFill/>
                  </a14:hiddenFill>
                </a:ext>
              </a:extLst>
            </p:spPr>
            <p:txBody>
              <a:bodyPr/>
              <a:lstStyle/>
              <a:p>
                <a:endParaRPr lang="fr-FR"/>
              </a:p>
            </p:txBody>
          </p:sp>
          <p:sp>
            <p:nvSpPr>
              <p:cNvPr id="9241" name="TextBox 9240"/>
              <p:cNvSpPr txBox="1">
                <a:spLocks noChangeArrowheads="1"/>
              </p:cNvSpPr>
              <p:nvPr/>
            </p:nvSpPr>
            <p:spPr bwMode="auto">
              <a:xfrm>
                <a:off x="1857" y="2594"/>
                <a:ext cx="186" cy="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5000" rIns="90000" bIns="45000">
                <a:spAutoFit/>
              </a:bodyPr>
              <a:lstStyle>
                <a:lvl1pPr defTabSz="449263">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defRPr>
                </a:lvl1pPr>
                <a:lvl2pPr marL="742950" indent="-285750" defTabSz="449263">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defRPr>
                </a:lvl2pPr>
                <a:lvl3pPr marL="1143000" indent="-228600" defTabSz="449263">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defRPr>
                </a:lvl3pPr>
                <a:lvl4pPr marL="1600200" indent="-228600" defTabSz="449263">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defRPr>
                </a:lvl4pPr>
                <a:lvl5pPr marL="2057400" indent="-228600" defTabSz="449263">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defRPr>
                </a:lvl5pPr>
                <a:lvl6pPr marL="2514600" indent="-228600" defTabSz="449263" fontAlgn="base">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defRPr>
                </a:lvl6pPr>
                <a:lvl7pPr marL="2971800" indent="-228600" defTabSz="449263" fontAlgn="base">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defRPr>
                </a:lvl7pPr>
                <a:lvl8pPr marL="3429000" indent="-228600" defTabSz="449263" fontAlgn="base">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defRPr>
                </a:lvl8pPr>
                <a:lvl9pPr marL="3886200" indent="-228600" defTabSz="449263" fontAlgn="base">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defRPr>
                </a:lvl9pPr>
              </a:lstStyle>
              <a:p>
                <a:pPr>
                  <a:lnSpc>
                    <a:spcPct val="87000"/>
                  </a:lnSpc>
                  <a:buClr>
                    <a:srgbClr val="000000"/>
                  </a:buClr>
                  <a:buSzPct val="100000"/>
                  <a:buFont typeface="Arial" charset="0"/>
                  <a:buNone/>
                </a:pPr>
                <a:r>
                  <a:rPr lang="en-GB">
                    <a:solidFill>
                      <a:srgbClr val="000000"/>
                    </a:solidFill>
                    <a:cs typeface="Arial" charset="0"/>
                  </a:rPr>
                  <a:t>1</a:t>
                </a:r>
                <a:endParaRPr lang="en-US">
                  <a:solidFill>
                    <a:srgbClr val="000000"/>
                  </a:solidFill>
                </a:endParaRPr>
              </a:p>
            </p:txBody>
          </p:sp>
        </p:grpSp>
      </p:gr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226" name="Rectangle 2"/>
          <p:cNvSpPr>
            <a:spLocks noGrp="1" noChangeArrowheads="1"/>
          </p:cNvSpPr>
          <p:nvPr>
            <p:ph type="title"/>
          </p:nvPr>
        </p:nvSpPr>
        <p:spPr/>
        <p:txBody>
          <a:bodyPr/>
          <a:lstStyle/>
          <a:p>
            <a:r>
              <a:rPr lang="en-US" dirty="0" smtClean="0"/>
              <a:t>Course Outline (1)</a:t>
            </a:r>
            <a:endParaRPr lang="fr-FR" dirty="0"/>
          </a:p>
        </p:txBody>
      </p:sp>
      <p:sp>
        <p:nvSpPr>
          <p:cNvPr id="308227" name="Rectangle 3"/>
          <p:cNvSpPr>
            <a:spLocks noGrp="1" noChangeArrowheads="1"/>
          </p:cNvSpPr>
          <p:nvPr>
            <p:ph idx="1"/>
          </p:nvPr>
        </p:nvSpPr>
        <p:spPr/>
        <p:txBody>
          <a:bodyPr>
            <a:normAutofit lnSpcReduction="10000"/>
          </a:bodyPr>
          <a:lstStyle/>
          <a:p>
            <a:r>
              <a:rPr lang="fr-FR" sz="2000" dirty="0" smtClean="0"/>
              <a:t>S1: « Infect-and-Die » </a:t>
            </a:r>
            <a:r>
              <a:rPr lang="fr-FR" sz="2000" dirty="0" err="1" smtClean="0"/>
              <a:t>dynamics</a:t>
            </a:r>
            <a:r>
              <a:rPr lang="fr-FR" sz="2000" dirty="0" smtClean="0"/>
              <a:t> (on a </a:t>
            </a:r>
            <a:r>
              <a:rPr lang="fr-FR" sz="2000" dirty="0" err="1" smtClean="0"/>
              <a:t>complete</a:t>
            </a:r>
            <a:r>
              <a:rPr lang="fr-FR" sz="2000" dirty="0" smtClean="0"/>
              <a:t> graph)</a:t>
            </a:r>
          </a:p>
          <a:p>
            <a:pPr lvl="1"/>
            <a:r>
              <a:rPr lang="fr-FR" sz="1600" dirty="0" smtClean="0"/>
              <a:t>The SIR </a:t>
            </a:r>
            <a:r>
              <a:rPr lang="fr-FR" sz="1600" dirty="0" err="1" smtClean="0"/>
              <a:t>epidemic</a:t>
            </a:r>
            <a:r>
              <a:rPr lang="fr-FR" sz="1600" dirty="0" smtClean="0"/>
              <a:t> </a:t>
            </a:r>
            <a:r>
              <a:rPr lang="fr-FR" sz="1600" dirty="0" err="1" smtClean="0"/>
              <a:t>process</a:t>
            </a:r>
            <a:endParaRPr lang="fr-FR" sz="1600" dirty="0" smtClean="0"/>
          </a:p>
          <a:p>
            <a:pPr lvl="1"/>
            <a:r>
              <a:rPr lang="fr-FR" sz="1600" dirty="0" smtClean="0"/>
              <a:t>Digression</a:t>
            </a:r>
            <a:r>
              <a:rPr lang="fr-FR" sz="1600" dirty="0"/>
              <a:t>: </a:t>
            </a:r>
            <a:r>
              <a:rPr lang="fr-FR" sz="1600" dirty="0" smtClean="0"/>
              <a:t>Galton-Watson </a:t>
            </a:r>
            <a:r>
              <a:rPr lang="fr-FR" sz="1600" dirty="0" err="1" smtClean="0"/>
              <a:t>processes</a:t>
            </a:r>
            <a:r>
              <a:rPr lang="fr-FR" sz="1600" dirty="0" smtClean="0"/>
              <a:t> and the </a:t>
            </a:r>
            <a:r>
              <a:rPr lang="fr-FR" sz="1600" dirty="0" err="1" smtClean="0"/>
              <a:t>survival</a:t>
            </a:r>
            <a:r>
              <a:rPr lang="fr-FR" sz="1600" dirty="0" smtClean="0"/>
              <a:t> of </a:t>
            </a:r>
            <a:r>
              <a:rPr lang="fr-FR" sz="1600" dirty="0" err="1" smtClean="0"/>
              <a:t>species</a:t>
            </a:r>
            <a:endParaRPr lang="fr-FR" sz="1600" dirty="0" smtClean="0"/>
          </a:p>
          <a:p>
            <a:pPr lvl="1"/>
            <a:r>
              <a:rPr lang="fr-FR" sz="1600" dirty="0" err="1" smtClean="0"/>
              <a:t>Erd</a:t>
            </a:r>
            <a:r>
              <a:rPr lang="en-US" sz="1600" dirty="0">
                <a:cs typeface="Arial" charset="0"/>
              </a:rPr>
              <a:t>ö</a:t>
            </a:r>
            <a:r>
              <a:rPr lang="fr-FR" sz="1600" dirty="0" smtClean="0"/>
              <a:t>s-</a:t>
            </a:r>
            <a:r>
              <a:rPr lang="fr-FR" sz="1600" dirty="0" err="1" smtClean="0"/>
              <a:t>Rényi</a:t>
            </a:r>
            <a:r>
              <a:rPr lang="fr-FR" sz="1600" dirty="0" smtClean="0"/>
              <a:t> </a:t>
            </a:r>
            <a:r>
              <a:rPr lang="fr-FR" sz="1600" dirty="0" err="1" smtClean="0"/>
              <a:t>random</a:t>
            </a:r>
            <a:r>
              <a:rPr lang="fr-FR" sz="1600" dirty="0" smtClean="0"/>
              <a:t> graphs</a:t>
            </a:r>
            <a:endParaRPr lang="fr-FR" sz="1600" dirty="0"/>
          </a:p>
          <a:p>
            <a:pPr lvl="2"/>
            <a:r>
              <a:rPr lang="en-US" sz="1600" dirty="0" smtClean="0"/>
              <a:t>Key properties (giant component, connectivity)</a:t>
            </a:r>
          </a:p>
          <a:p>
            <a:pPr lvl="2"/>
            <a:endParaRPr lang="en-US" sz="1600" dirty="0" smtClean="0"/>
          </a:p>
          <a:p>
            <a:r>
              <a:rPr lang="fr-FR" sz="2000" dirty="0" smtClean="0"/>
              <a:t>S2: «</a:t>
            </a:r>
            <a:r>
              <a:rPr lang="fr-FR" sz="2000" dirty="0"/>
              <a:t> </a:t>
            </a:r>
            <a:r>
              <a:rPr lang="fr-FR" sz="2000" dirty="0" smtClean="0"/>
              <a:t>Infect-</a:t>
            </a:r>
            <a:r>
              <a:rPr lang="fr-FR" sz="2000" dirty="0" err="1" smtClean="0"/>
              <a:t>forever</a:t>
            </a:r>
            <a:r>
              <a:rPr lang="fr-FR" sz="2000" dirty="0" smtClean="0"/>
              <a:t> » </a:t>
            </a:r>
            <a:r>
              <a:rPr lang="fr-FR" sz="2000" dirty="0" err="1" smtClean="0"/>
              <a:t>dynamics</a:t>
            </a:r>
            <a:endParaRPr lang="fr-FR" sz="2000" dirty="0" smtClean="0"/>
          </a:p>
          <a:p>
            <a:pPr lvl="1"/>
            <a:r>
              <a:rPr lang="fr-FR" sz="1600" dirty="0" smtClean="0"/>
              <a:t>Time to </a:t>
            </a:r>
            <a:r>
              <a:rPr lang="fr-FR" sz="1600" dirty="0" err="1" smtClean="0"/>
              <a:t>complete</a:t>
            </a:r>
            <a:r>
              <a:rPr lang="fr-FR" sz="1600" dirty="0" smtClean="0"/>
              <a:t> infection=</a:t>
            </a:r>
            <a:r>
              <a:rPr lang="fr-FR" sz="1600" dirty="0" err="1" smtClean="0"/>
              <a:t>broadcast</a:t>
            </a:r>
            <a:r>
              <a:rPr lang="fr-FR" sz="1600" dirty="0" smtClean="0"/>
              <a:t> (push model and push-pull model)</a:t>
            </a:r>
          </a:p>
          <a:p>
            <a:pPr lvl="1"/>
            <a:r>
              <a:rPr lang="fr-FR" sz="1600" dirty="0" smtClean="0"/>
              <a:t>Impact of graph </a:t>
            </a:r>
            <a:r>
              <a:rPr lang="fr-FR" sz="1600" dirty="0" err="1" smtClean="0"/>
              <a:t>topology</a:t>
            </a:r>
            <a:r>
              <a:rPr lang="fr-FR" sz="1600" dirty="0" smtClean="0"/>
              <a:t> on </a:t>
            </a:r>
            <a:r>
              <a:rPr lang="fr-FR" sz="1600" dirty="0" err="1" smtClean="0"/>
              <a:t>broadcast</a:t>
            </a:r>
            <a:r>
              <a:rPr lang="fr-FR" sz="1600" dirty="0" smtClean="0"/>
              <a:t> time for push-pull (D. Shah)</a:t>
            </a:r>
            <a:endParaRPr lang="fr-FR" sz="2200" dirty="0" smtClean="0"/>
          </a:p>
          <a:p>
            <a:pPr lvl="1"/>
            <a:r>
              <a:rPr lang="en-US" sz="1600" dirty="0"/>
              <a:t>Live streaming and competing </a:t>
            </a:r>
            <a:r>
              <a:rPr lang="en-US" sz="1600" dirty="0" smtClean="0"/>
              <a:t>epidemics (random peer-latest chunk on complete graph)</a:t>
            </a:r>
          </a:p>
          <a:p>
            <a:pPr lvl="1"/>
            <a:endParaRPr lang="en-US" sz="1600" dirty="0" smtClean="0"/>
          </a:p>
          <a:p>
            <a:r>
              <a:rPr lang="fr-FR" sz="2000" dirty="0" smtClean="0"/>
              <a:t>S3: </a:t>
            </a:r>
            <a:r>
              <a:rPr lang="fr-FR" sz="2000" dirty="0" err="1" smtClean="0"/>
              <a:t>Epidemics</a:t>
            </a:r>
            <a:r>
              <a:rPr lang="fr-FR" sz="2000" dirty="0" smtClean="0"/>
              <a:t> for information maintenance</a:t>
            </a:r>
          </a:p>
          <a:p>
            <a:pPr lvl="1"/>
            <a:r>
              <a:rPr lang="en-US" sz="1600" dirty="0" smtClean="0"/>
              <a:t>The SIS epidemic process</a:t>
            </a:r>
            <a:endParaRPr lang="fr-FR" sz="1600" dirty="0" smtClean="0"/>
          </a:p>
          <a:p>
            <a:pPr lvl="1"/>
            <a:r>
              <a:rPr lang="fr-FR" sz="1600" dirty="0" smtClean="0"/>
              <a:t>Impact of graph </a:t>
            </a:r>
            <a:r>
              <a:rPr lang="fr-FR" sz="1600" dirty="0" err="1" smtClean="0"/>
              <a:t>topology</a:t>
            </a:r>
            <a:r>
              <a:rPr lang="fr-FR" sz="1600" dirty="0" smtClean="0"/>
              <a:t> on </a:t>
            </a:r>
            <a:r>
              <a:rPr lang="fr-FR" sz="1600" dirty="0" err="1" smtClean="0"/>
              <a:t>survival</a:t>
            </a:r>
            <a:r>
              <a:rPr lang="fr-FR" sz="1600" dirty="0" smtClean="0"/>
              <a:t> time of information</a:t>
            </a:r>
          </a:p>
          <a:p>
            <a:pPr lvl="1"/>
            <a:r>
              <a:rPr lang="en-US" sz="1600" dirty="0" smtClean="0"/>
              <a:t>The path replication method to minimize content search time</a:t>
            </a:r>
            <a:endParaRPr lang="en-US" sz="1600" dirty="0"/>
          </a:p>
          <a:p>
            <a:pPr marL="457200" lvl="1" indent="0">
              <a:buNone/>
            </a:pPr>
            <a:endParaRPr lang="fr-FR" sz="1600" dirty="0"/>
          </a:p>
          <a:p>
            <a:pPr lvl="1"/>
            <a:endParaRPr lang="fr-FR" sz="2200" dirty="0"/>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Rectangle 2"/>
          <p:cNvSpPr>
            <a:spLocks noGrp="1" noChangeArrowheads="1"/>
          </p:cNvSpPr>
          <p:nvPr>
            <p:ph type="title"/>
          </p:nvPr>
        </p:nvSpPr>
        <p:spPr/>
        <p:txBody>
          <a:bodyPr/>
          <a:lstStyle/>
          <a:p>
            <a:r>
              <a:rPr lang="en-GB" sz="3500"/>
              <a:t>Optimality of Random Linear Coding</a:t>
            </a:r>
          </a:p>
        </p:txBody>
      </p:sp>
      <p:sp>
        <p:nvSpPr>
          <p:cNvPr id="201731" name="Rectangle 3"/>
          <p:cNvSpPr>
            <a:spLocks noGrp="1" noChangeArrowheads="1"/>
          </p:cNvSpPr>
          <p:nvPr>
            <p:ph idx="1"/>
          </p:nvPr>
        </p:nvSpPr>
        <p:spPr/>
        <p:txBody>
          <a:bodyPr/>
          <a:lstStyle/>
          <a:p>
            <a:r>
              <a:rPr lang="en-GB" sz="2600"/>
              <a:t>RLC with sufficiently large finite field size achieves optimal broadcast rate</a:t>
            </a:r>
          </a:p>
          <a:p>
            <a:pPr>
              <a:buFont typeface="Wingdings" pitchFamily="2" charset="2"/>
              <a:buNone/>
            </a:pPr>
            <a:r>
              <a:rPr lang="en-GB" sz="2600"/>
              <a:t>	[Ho et al.03]; </a:t>
            </a:r>
          </a:p>
          <a:p>
            <a:pPr>
              <a:buFont typeface="Wingdings" pitchFamily="2" charset="2"/>
              <a:buNone/>
            </a:pPr>
            <a:r>
              <a:rPr lang="en-GB" sz="2600"/>
              <a:t>	seminal works: [Ahlswede et al.00], [Li,Yeung,Cai03]</a:t>
            </a:r>
          </a:p>
          <a:p>
            <a:pPr>
              <a:buFont typeface="Wingdings" pitchFamily="2" charset="2"/>
              <a:buNone/>
            </a:pPr>
            <a:endParaRPr lang="en-GB" sz="2600"/>
          </a:p>
          <a:p>
            <a:r>
              <a:rPr lang="en-GB" sz="2600"/>
              <a:t>In fact, applies more generally: </a:t>
            </a:r>
          </a:p>
          <a:p>
            <a:pPr lvl="1"/>
            <a:r>
              <a:rPr lang="en-GB" sz="2200"/>
              <a:t>Multicast (nodes not all receivers; some are relays)</a:t>
            </a:r>
          </a:p>
          <a:p>
            <a:pPr lvl="1"/>
            <a:r>
              <a:rPr lang="en-GB" sz="2200"/>
              <a:t>Multi-source</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11264"/>
          <p:cNvSpPr>
            <a:spLocks noChangeArrowheads="1"/>
          </p:cNvSpPr>
          <p:nvPr/>
        </p:nvSpPr>
        <p:spPr bwMode="auto">
          <a:xfrm>
            <a:off x="611188" y="2498725"/>
            <a:ext cx="7740650" cy="1100138"/>
          </a:xfrm>
          <a:prstGeom prst="rect">
            <a:avLst/>
          </a:prstGeom>
          <a:solidFill>
            <a:srgbClr val="CCCC00"/>
          </a:solidFill>
          <a:ln w="9360" algn="ctr">
            <a:solidFill>
              <a:srgbClr val="000000"/>
            </a:solidFill>
            <a:miter lim="800000"/>
            <a:headEnd/>
            <a:tailEnd/>
          </a:ln>
        </p:spPr>
        <p:txBody>
          <a:bodyPr wrap="none" anchor="ctr"/>
          <a:lstStyle/>
          <a:p>
            <a:pPr defTabSz="449263">
              <a:lnSpc>
                <a:spcPct val="87000"/>
              </a:lnSpc>
              <a:buClr>
                <a:srgbClr val="000000"/>
              </a:buClr>
              <a:buSzPct val="100000"/>
              <a:buFont typeface="Arial" charset="0"/>
              <a:buNone/>
            </a:pPr>
            <a:endParaRPr lang="fr-FR">
              <a:solidFill>
                <a:srgbClr val="000000"/>
              </a:solidFill>
            </a:endParaRPr>
          </a:p>
        </p:txBody>
      </p:sp>
      <p:sp>
        <p:nvSpPr>
          <p:cNvPr id="9218" name="Shape 9217"/>
          <p:cNvSpPr>
            <a:spLocks noGrp="1" noChangeArrowheads="1"/>
          </p:cNvSpPr>
          <p:nvPr>
            <p:ph type="title" idx="4294967295"/>
          </p:nvPr>
        </p:nvSpPr>
        <p:spPr>
          <a:xfrm>
            <a:off x="0" y="701675"/>
            <a:ext cx="6915150" cy="517525"/>
          </a:xfrm>
          <a:noFill/>
          <a:ln/>
        </p:spPr>
        <p:txBody>
          <a:bodyPr lIns="90000" tIns="46800" rIns="90000" bIns="46800">
            <a:spAutoFit/>
          </a:bodyPr>
          <a:lstStyle/>
          <a:p>
            <a:pPr defTabSz="449263">
              <a:lnSpc>
                <a:spcPct val="93000"/>
              </a:lnSpc>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3000"/>
              <a:t>Random Useful packet forwarding</a:t>
            </a:r>
            <a:endParaRPr lang="en-US" sz="3000"/>
          </a:p>
        </p:txBody>
      </p:sp>
      <p:sp>
        <p:nvSpPr>
          <p:cNvPr id="9219" name="Shape 9218"/>
          <p:cNvSpPr>
            <a:spLocks noGrp="1" noChangeArrowheads="1"/>
          </p:cNvSpPr>
          <p:nvPr>
            <p:ph type="body" idx="4294967295"/>
          </p:nvPr>
        </p:nvSpPr>
        <p:spPr>
          <a:xfrm>
            <a:off x="0" y="1539875"/>
            <a:ext cx="7823200" cy="1865313"/>
          </a:xfrm>
          <a:noFill/>
          <a:ln/>
        </p:spPr>
        <p:txBody>
          <a:bodyPr lIns="90000" tIns="46800" rIns="90000" bIns="46800">
            <a:spAutoFit/>
          </a:bodyPr>
          <a:lstStyle/>
          <a:p>
            <a:pPr marL="339725" indent="-339725" defTabSz="449263">
              <a:lnSpc>
                <a:spcPct val="93000"/>
              </a:lnSpc>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a:t>Let P(u) = packets received by u</a:t>
            </a:r>
            <a:endParaRPr lang="en-US"/>
          </a:p>
          <a:p>
            <a:pPr marL="688975" lvl="1" defTabSz="449263">
              <a:lnSpc>
                <a:spcPct val="93000"/>
              </a:lnSpc>
              <a:buFont typeface="Wingdings" pitchFamily="2" charset="2"/>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a:t>	</a:t>
            </a:r>
          </a:p>
          <a:p>
            <a:pPr marL="688975" lvl="1" defTabSz="449263">
              <a:lnSpc>
                <a:spcPct val="93000"/>
              </a:lnSpc>
              <a:buFont typeface="Wingdings" pitchFamily="2" charset="2"/>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b="1"/>
              <a:t>for each edge (u,v)</a:t>
            </a:r>
          </a:p>
          <a:p>
            <a:pPr marL="688975" lvl="1" defTabSz="449263">
              <a:lnSpc>
                <a:spcPct val="93000"/>
              </a:lnSpc>
              <a:buFont typeface="Wingdings" pitchFamily="2" charset="2"/>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a:t>		send a random packet from P(u) \ P(v)</a:t>
            </a:r>
          </a:p>
        </p:txBody>
      </p:sp>
      <p:grpSp>
        <p:nvGrpSpPr>
          <p:cNvPr id="21509" name="Group 4"/>
          <p:cNvGrpSpPr>
            <a:grpSpLocks/>
          </p:cNvGrpSpPr>
          <p:nvPr/>
        </p:nvGrpSpPr>
        <p:grpSpPr bwMode="auto">
          <a:xfrm>
            <a:off x="2501900" y="5105400"/>
            <a:ext cx="341313" cy="490538"/>
            <a:chOff x="1576" y="3216"/>
            <a:chExt cx="215" cy="309"/>
          </a:xfrm>
        </p:grpSpPr>
        <p:sp>
          <p:nvSpPr>
            <p:cNvPr id="21510" name="Rounded Rectangle 11300"/>
            <p:cNvSpPr>
              <a:spLocks noChangeArrowheads="1"/>
            </p:cNvSpPr>
            <p:nvPr/>
          </p:nvSpPr>
          <p:spPr bwMode="auto">
            <a:xfrm>
              <a:off x="1576" y="3432"/>
              <a:ext cx="216" cy="94"/>
            </a:xfrm>
            <a:prstGeom prst="roundRect">
              <a:avLst>
                <a:gd name="adj" fmla="val 1060"/>
              </a:avLst>
            </a:prstGeom>
            <a:solidFill>
              <a:srgbClr val="99CCFF"/>
            </a:solidFill>
            <a:ln w="9360" algn="ctr">
              <a:solidFill>
                <a:srgbClr val="000000"/>
              </a:solidFill>
              <a:round/>
              <a:headEnd/>
              <a:tailEnd/>
            </a:ln>
          </p:spPr>
          <p:txBody>
            <a:bodyPr wrap="none" anchor="ctr"/>
            <a:lstStyle/>
            <a:p>
              <a:pPr defTabSz="449263">
                <a:lnSpc>
                  <a:spcPct val="87000"/>
                </a:lnSpc>
                <a:buClr>
                  <a:srgbClr val="000000"/>
                </a:buClr>
                <a:buSzPct val="100000"/>
                <a:buFont typeface="Arial" charset="0"/>
                <a:buNone/>
              </a:pPr>
              <a:endParaRPr lang="fr-FR">
                <a:solidFill>
                  <a:srgbClr val="000000"/>
                </a:solidFill>
              </a:endParaRPr>
            </a:p>
          </p:txBody>
        </p:sp>
        <p:sp>
          <p:nvSpPr>
            <p:cNvPr id="21511" name="Rounded Rectangle 11301"/>
            <p:cNvSpPr>
              <a:spLocks noChangeArrowheads="1"/>
            </p:cNvSpPr>
            <p:nvPr/>
          </p:nvSpPr>
          <p:spPr bwMode="auto">
            <a:xfrm>
              <a:off x="1576" y="3360"/>
              <a:ext cx="216" cy="94"/>
            </a:xfrm>
            <a:prstGeom prst="roundRect">
              <a:avLst>
                <a:gd name="adj" fmla="val 1060"/>
              </a:avLst>
            </a:prstGeom>
            <a:solidFill>
              <a:srgbClr val="FFFFFF"/>
            </a:solidFill>
            <a:ln w="9360" algn="ctr">
              <a:solidFill>
                <a:srgbClr val="000000"/>
              </a:solidFill>
              <a:round/>
              <a:headEnd/>
              <a:tailEnd/>
            </a:ln>
          </p:spPr>
          <p:txBody>
            <a:bodyPr wrap="none" anchor="ctr"/>
            <a:lstStyle/>
            <a:p>
              <a:pPr defTabSz="449263">
                <a:lnSpc>
                  <a:spcPct val="87000"/>
                </a:lnSpc>
                <a:buClr>
                  <a:srgbClr val="000000"/>
                </a:buClr>
                <a:buSzPct val="100000"/>
                <a:buFont typeface="Arial" charset="0"/>
                <a:buNone/>
              </a:pPr>
              <a:endParaRPr lang="fr-FR">
                <a:solidFill>
                  <a:srgbClr val="000000"/>
                </a:solidFill>
              </a:endParaRPr>
            </a:p>
          </p:txBody>
        </p:sp>
        <p:sp>
          <p:nvSpPr>
            <p:cNvPr id="21512" name="Rounded Rectangle 11302"/>
            <p:cNvSpPr>
              <a:spLocks noChangeArrowheads="1"/>
            </p:cNvSpPr>
            <p:nvPr/>
          </p:nvSpPr>
          <p:spPr bwMode="auto">
            <a:xfrm>
              <a:off x="1576" y="3288"/>
              <a:ext cx="216" cy="94"/>
            </a:xfrm>
            <a:prstGeom prst="roundRect">
              <a:avLst>
                <a:gd name="adj" fmla="val 1060"/>
              </a:avLst>
            </a:prstGeom>
            <a:solidFill>
              <a:srgbClr val="99CCFF"/>
            </a:solidFill>
            <a:ln w="9360" algn="ctr">
              <a:solidFill>
                <a:srgbClr val="000000"/>
              </a:solidFill>
              <a:round/>
              <a:headEnd/>
              <a:tailEnd/>
            </a:ln>
          </p:spPr>
          <p:txBody>
            <a:bodyPr wrap="none" anchor="ctr"/>
            <a:lstStyle/>
            <a:p>
              <a:pPr defTabSz="449263">
                <a:lnSpc>
                  <a:spcPct val="87000"/>
                </a:lnSpc>
                <a:buClr>
                  <a:srgbClr val="000000"/>
                </a:buClr>
                <a:buSzPct val="100000"/>
                <a:buFont typeface="Arial" charset="0"/>
                <a:buNone/>
              </a:pPr>
              <a:endParaRPr lang="fr-FR">
                <a:solidFill>
                  <a:srgbClr val="000000"/>
                </a:solidFill>
              </a:endParaRPr>
            </a:p>
          </p:txBody>
        </p:sp>
        <p:sp>
          <p:nvSpPr>
            <p:cNvPr id="21513" name="Rounded Rectangle 11303"/>
            <p:cNvSpPr>
              <a:spLocks noChangeArrowheads="1"/>
            </p:cNvSpPr>
            <p:nvPr/>
          </p:nvSpPr>
          <p:spPr bwMode="auto">
            <a:xfrm>
              <a:off x="1576" y="3216"/>
              <a:ext cx="216" cy="94"/>
            </a:xfrm>
            <a:prstGeom prst="roundRect">
              <a:avLst>
                <a:gd name="adj" fmla="val 1060"/>
              </a:avLst>
            </a:prstGeom>
            <a:solidFill>
              <a:srgbClr val="FFFFFF"/>
            </a:solidFill>
            <a:ln w="9360" algn="ctr">
              <a:solidFill>
                <a:srgbClr val="000000"/>
              </a:solidFill>
              <a:round/>
              <a:headEnd/>
              <a:tailEnd/>
            </a:ln>
          </p:spPr>
          <p:txBody>
            <a:bodyPr wrap="none" anchor="ctr"/>
            <a:lstStyle/>
            <a:p>
              <a:pPr defTabSz="449263">
                <a:lnSpc>
                  <a:spcPct val="87000"/>
                </a:lnSpc>
                <a:buClr>
                  <a:srgbClr val="000000"/>
                </a:buClr>
                <a:buSzPct val="100000"/>
                <a:buFont typeface="Arial" charset="0"/>
                <a:buNone/>
              </a:pPr>
              <a:endParaRPr lang="fr-FR">
                <a:solidFill>
                  <a:srgbClr val="000000"/>
                </a:solidFill>
              </a:endParaRPr>
            </a:p>
          </p:txBody>
        </p:sp>
      </p:grpSp>
      <p:grpSp>
        <p:nvGrpSpPr>
          <p:cNvPr id="21514" name="Group 9"/>
          <p:cNvGrpSpPr>
            <a:grpSpLocks/>
          </p:cNvGrpSpPr>
          <p:nvPr/>
        </p:nvGrpSpPr>
        <p:grpSpPr bwMode="auto">
          <a:xfrm>
            <a:off x="5180013" y="5080000"/>
            <a:ext cx="341312" cy="490538"/>
            <a:chOff x="3263" y="3200"/>
            <a:chExt cx="215" cy="309"/>
          </a:xfrm>
        </p:grpSpPr>
        <p:sp>
          <p:nvSpPr>
            <p:cNvPr id="21515" name="Rounded Rectangle 11296"/>
            <p:cNvSpPr>
              <a:spLocks noChangeArrowheads="1"/>
            </p:cNvSpPr>
            <p:nvPr/>
          </p:nvSpPr>
          <p:spPr bwMode="auto">
            <a:xfrm>
              <a:off x="3263" y="3416"/>
              <a:ext cx="216" cy="94"/>
            </a:xfrm>
            <a:prstGeom prst="roundRect">
              <a:avLst>
                <a:gd name="adj" fmla="val 1060"/>
              </a:avLst>
            </a:prstGeom>
            <a:solidFill>
              <a:srgbClr val="FFFFFF"/>
            </a:solidFill>
            <a:ln w="9360" algn="ctr">
              <a:solidFill>
                <a:srgbClr val="000000"/>
              </a:solidFill>
              <a:round/>
              <a:headEnd/>
              <a:tailEnd/>
            </a:ln>
          </p:spPr>
          <p:txBody>
            <a:bodyPr wrap="none" anchor="ctr"/>
            <a:lstStyle/>
            <a:p>
              <a:pPr defTabSz="449263">
                <a:lnSpc>
                  <a:spcPct val="87000"/>
                </a:lnSpc>
                <a:buClr>
                  <a:srgbClr val="000000"/>
                </a:buClr>
                <a:buSzPct val="100000"/>
                <a:buFont typeface="Arial" charset="0"/>
                <a:buNone/>
              </a:pPr>
              <a:endParaRPr lang="fr-FR">
                <a:solidFill>
                  <a:srgbClr val="000000"/>
                </a:solidFill>
              </a:endParaRPr>
            </a:p>
          </p:txBody>
        </p:sp>
        <p:sp>
          <p:nvSpPr>
            <p:cNvPr id="21516" name="Rounded Rectangle 11297"/>
            <p:cNvSpPr>
              <a:spLocks noChangeArrowheads="1"/>
            </p:cNvSpPr>
            <p:nvPr/>
          </p:nvSpPr>
          <p:spPr bwMode="auto">
            <a:xfrm>
              <a:off x="3263" y="3344"/>
              <a:ext cx="216" cy="94"/>
            </a:xfrm>
            <a:prstGeom prst="roundRect">
              <a:avLst>
                <a:gd name="adj" fmla="val 1060"/>
              </a:avLst>
            </a:prstGeom>
            <a:solidFill>
              <a:srgbClr val="99CCFF"/>
            </a:solidFill>
            <a:ln w="9360" algn="ctr">
              <a:solidFill>
                <a:srgbClr val="000000"/>
              </a:solidFill>
              <a:round/>
              <a:headEnd/>
              <a:tailEnd/>
            </a:ln>
          </p:spPr>
          <p:txBody>
            <a:bodyPr wrap="none" anchor="ctr"/>
            <a:lstStyle/>
            <a:p>
              <a:pPr defTabSz="449263">
                <a:lnSpc>
                  <a:spcPct val="87000"/>
                </a:lnSpc>
                <a:buClr>
                  <a:srgbClr val="000000"/>
                </a:buClr>
                <a:buSzPct val="100000"/>
                <a:buFont typeface="Arial" charset="0"/>
                <a:buNone/>
              </a:pPr>
              <a:endParaRPr lang="fr-FR">
                <a:solidFill>
                  <a:srgbClr val="000000"/>
                </a:solidFill>
              </a:endParaRPr>
            </a:p>
          </p:txBody>
        </p:sp>
        <p:sp>
          <p:nvSpPr>
            <p:cNvPr id="21517" name="Rounded Rectangle 11298"/>
            <p:cNvSpPr>
              <a:spLocks noChangeArrowheads="1"/>
            </p:cNvSpPr>
            <p:nvPr/>
          </p:nvSpPr>
          <p:spPr bwMode="auto">
            <a:xfrm>
              <a:off x="3263" y="3272"/>
              <a:ext cx="216" cy="94"/>
            </a:xfrm>
            <a:prstGeom prst="roundRect">
              <a:avLst>
                <a:gd name="adj" fmla="val 1060"/>
              </a:avLst>
            </a:prstGeom>
            <a:solidFill>
              <a:srgbClr val="FFFFFF"/>
            </a:solidFill>
            <a:ln w="9360" algn="ctr">
              <a:solidFill>
                <a:srgbClr val="000000"/>
              </a:solidFill>
              <a:round/>
              <a:headEnd/>
              <a:tailEnd/>
            </a:ln>
          </p:spPr>
          <p:txBody>
            <a:bodyPr wrap="none" anchor="ctr"/>
            <a:lstStyle/>
            <a:p>
              <a:pPr defTabSz="449263">
                <a:lnSpc>
                  <a:spcPct val="87000"/>
                </a:lnSpc>
                <a:buClr>
                  <a:srgbClr val="000000"/>
                </a:buClr>
                <a:buSzPct val="100000"/>
                <a:buFont typeface="Arial" charset="0"/>
                <a:buNone/>
              </a:pPr>
              <a:endParaRPr lang="fr-FR">
                <a:solidFill>
                  <a:srgbClr val="000000"/>
                </a:solidFill>
              </a:endParaRPr>
            </a:p>
          </p:txBody>
        </p:sp>
        <p:sp>
          <p:nvSpPr>
            <p:cNvPr id="21518" name="Rounded Rectangle 11299"/>
            <p:cNvSpPr>
              <a:spLocks noChangeArrowheads="1"/>
            </p:cNvSpPr>
            <p:nvPr/>
          </p:nvSpPr>
          <p:spPr bwMode="auto">
            <a:xfrm>
              <a:off x="3263" y="3200"/>
              <a:ext cx="216" cy="94"/>
            </a:xfrm>
            <a:prstGeom prst="roundRect">
              <a:avLst>
                <a:gd name="adj" fmla="val 1060"/>
              </a:avLst>
            </a:prstGeom>
            <a:solidFill>
              <a:srgbClr val="99CCFF"/>
            </a:solidFill>
            <a:ln w="9360" algn="ctr">
              <a:solidFill>
                <a:srgbClr val="000000"/>
              </a:solidFill>
              <a:round/>
              <a:headEnd/>
              <a:tailEnd/>
            </a:ln>
          </p:spPr>
          <p:txBody>
            <a:bodyPr wrap="none" anchor="ctr"/>
            <a:lstStyle/>
            <a:p>
              <a:pPr defTabSz="449263">
                <a:lnSpc>
                  <a:spcPct val="87000"/>
                </a:lnSpc>
                <a:buClr>
                  <a:srgbClr val="000000"/>
                </a:buClr>
                <a:buSzPct val="100000"/>
                <a:buFont typeface="Arial" charset="0"/>
                <a:buNone/>
              </a:pPr>
              <a:endParaRPr lang="fr-FR">
                <a:solidFill>
                  <a:srgbClr val="000000"/>
                </a:solidFill>
              </a:endParaRPr>
            </a:p>
          </p:txBody>
        </p:sp>
      </p:grpSp>
      <p:sp>
        <p:nvSpPr>
          <p:cNvPr id="9230" name="Line Callout 1 9229"/>
          <p:cNvSpPr>
            <a:spLocks/>
          </p:cNvSpPr>
          <p:nvPr/>
        </p:nvSpPr>
        <p:spPr bwMode="auto">
          <a:xfrm>
            <a:off x="5830888" y="4116388"/>
            <a:ext cx="1914525" cy="655637"/>
          </a:xfrm>
          <a:prstGeom prst="borderCallout1">
            <a:avLst>
              <a:gd name="adj1" fmla="val 30421"/>
              <a:gd name="adj2" fmla="val -4681"/>
              <a:gd name="adj3" fmla="val 62657"/>
              <a:gd name="adj4" fmla="val -79894"/>
            </a:avLst>
          </a:prstGeom>
          <a:solidFill>
            <a:srgbClr val="FFFFFF"/>
          </a:solidFill>
          <a:ln w="9360" algn="ctr">
            <a:solidFill>
              <a:srgbClr val="000000"/>
            </a:solidFill>
            <a:round/>
            <a:headEnd/>
            <a:tailEnd type="triangle" w="med" len="med"/>
          </a:ln>
        </p:spPr>
        <p:txBody>
          <a:bodyPr lIns="90000" tIns="45000" rIns="90000" bIns="45000" anchor="ctr"/>
          <a:lstStyle/>
          <a:p>
            <a:pPr defTabSz="449263">
              <a:lnSpc>
                <a:spcPct val="87000"/>
              </a:lnSpc>
              <a:buClr>
                <a:srgbClr val="000000"/>
              </a:buClr>
              <a:buSzPct val="100000"/>
              <a:buFont typeface="Arial"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a:solidFill>
                  <a:srgbClr val="000000"/>
                </a:solidFill>
              </a:rPr>
              <a:t>New packets injected at rate </a:t>
            </a:r>
            <a:r>
              <a:rPr lang="en-GB">
                <a:solidFill>
                  <a:srgbClr val="000000"/>
                </a:solidFill>
                <a:cs typeface="Arial" charset="0"/>
              </a:rPr>
              <a:t>λ</a:t>
            </a:r>
            <a:endParaRPr lang="en-US">
              <a:solidFill>
                <a:srgbClr val="000000"/>
              </a:solidFill>
            </a:endParaRPr>
          </a:p>
        </p:txBody>
      </p:sp>
      <p:grpSp>
        <p:nvGrpSpPr>
          <p:cNvPr id="21520" name="Group 15"/>
          <p:cNvGrpSpPr>
            <a:grpSpLocks/>
          </p:cNvGrpSpPr>
          <p:nvPr/>
        </p:nvGrpSpPr>
        <p:grpSpPr bwMode="auto">
          <a:xfrm>
            <a:off x="2947988" y="3897313"/>
            <a:ext cx="760412" cy="819150"/>
            <a:chOff x="1857" y="2455"/>
            <a:chExt cx="479" cy="516"/>
          </a:xfrm>
        </p:grpSpPr>
        <p:grpSp>
          <p:nvGrpSpPr>
            <p:cNvPr id="21521" name="Group 16"/>
            <p:cNvGrpSpPr>
              <a:grpSpLocks/>
            </p:cNvGrpSpPr>
            <p:nvPr/>
          </p:nvGrpSpPr>
          <p:grpSpPr bwMode="auto">
            <a:xfrm>
              <a:off x="2120" y="2511"/>
              <a:ext cx="216" cy="460"/>
              <a:chOff x="2120" y="2511"/>
              <a:chExt cx="216" cy="460"/>
            </a:xfrm>
          </p:grpSpPr>
          <p:sp>
            <p:nvSpPr>
              <p:cNvPr id="21522" name="Rounded Rectangle 11289"/>
              <p:cNvSpPr>
                <a:spLocks noChangeArrowheads="1"/>
              </p:cNvSpPr>
              <p:nvPr/>
            </p:nvSpPr>
            <p:spPr bwMode="auto">
              <a:xfrm>
                <a:off x="2121" y="2879"/>
                <a:ext cx="216" cy="93"/>
              </a:xfrm>
              <a:prstGeom prst="roundRect">
                <a:avLst>
                  <a:gd name="adj" fmla="val 1083"/>
                </a:avLst>
              </a:prstGeom>
              <a:solidFill>
                <a:srgbClr val="99CCFF"/>
              </a:solidFill>
              <a:ln w="9360" algn="ctr">
                <a:solidFill>
                  <a:srgbClr val="000000"/>
                </a:solidFill>
                <a:round/>
                <a:headEnd/>
                <a:tailEnd/>
              </a:ln>
            </p:spPr>
            <p:txBody>
              <a:bodyPr wrap="none" anchor="ctr"/>
              <a:lstStyle/>
              <a:p>
                <a:pPr defTabSz="449263">
                  <a:lnSpc>
                    <a:spcPct val="87000"/>
                  </a:lnSpc>
                  <a:buClr>
                    <a:srgbClr val="000000"/>
                  </a:buClr>
                  <a:buSzPct val="100000"/>
                  <a:buFont typeface="Arial" charset="0"/>
                  <a:buNone/>
                </a:pPr>
                <a:endParaRPr lang="fr-FR">
                  <a:solidFill>
                    <a:srgbClr val="000000"/>
                  </a:solidFill>
                </a:endParaRPr>
              </a:p>
            </p:txBody>
          </p:sp>
          <p:sp>
            <p:nvSpPr>
              <p:cNvPr id="21523" name="Rounded Rectangle 11290"/>
              <p:cNvSpPr>
                <a:spLocks noChangeArrowheads="1"/>
              </p:cNvSpPr>
              <p:nvPr/>
            </p:nvSpPr>
            <p:spPr bwMode="auto">
              <a:xfrm>
                <a:off x="2121" y="2807"/>
                <a:ext cx="216" cy="94"/>
              </a:xfrm>
              <a:prstGeom prst="roundRect">
                <a:avLst>
                  <a:gd name="adj" fmla="val 1060"/>
                </a:avLst>
              </a:prstGeom>
              <a:solidFill>
                <a:srgbClr val="99CCFF"/>
              </a:solidFill>
              <a:ln w="9360" algn="ctr">
                <a:solidFill>
                  <a:srgbClr val="000000"/>
                </a:solidFill>
                <a:round/>
                <a:headEnd/>
                <a:tailEnd/>
              </a:ln>
            </p:spPr>
            <p:txBody>
              <a:bodyPr wrap="none" anchor="ctr"/>
              <a:lstStyle/>
              <a:p>
                <a:pPr defTabSz="449263">
                  <a:lnSpc>
                    <a:spcPct val="87000"/>
                  </a:lnSpc>
                  <a:buClr>
                    <a:srgbClr val="000000"/>
                  </a:buClr>
                  <a:buSzPct val="100000"/>
                  <a:buFont typeface="Arial" charset="0"/>
                  <a:buNone/>
                </a:pPr>
                <a:endParaRPr lang="fr-FR">
                  <a:solidFill>
                    <a:srgbClr val="000000"/>
                  </a:solidFill>
                </a:endParaRPr>
              </a:p>
            </p:txBody>
          </p:sp>
          <p:sp>
            <p:nvSpPr>
              <p:cNvPr id="21524" name="Rounded Rectangle 11291"/>
              <p:cNvSpPr>
                <a:spLocks noChangeArrowheads="1"/>
              </p:cNvSpPr>
              <p:nvPr/>
            </p:nvSpPr>
            <p:spPr bwMode="auto">
              <a:xfrm>
                <a:off x="2121" y="2735"/>
                <a:ext cx="216" cy="93"/>
              </a:xfrm>
              <a:prstGeom prst="roundRect">
                <a:avLst>
                  <a:gd name="adj" fmla="val 1083"/>
                </a:avLst>
              </a:prstGeom>
              <a:solidFill>
                <a:srgbClr val="99CCFF"/>
              </a:solidFill>
              <a:ln w="9360" algn="ctr">
                <a:solidFill>
                  <a:srgbClr val="000000"/>
                </a:solidFill>
                <a:round/>
                <a:headEnd/>
                <a:tailEnd/>
              </a:ln>
            </p:spPr>
            <p:txBody>
              <a:bodyPr wrap="none" anchor="ctr"/>
              <a:lstStyle/>
              <a:p>
                <a:pPr defTabSz="449263">
                  <a:lnSpc>
                    <a:spcPct val="87000"/>
                  </a:lnSpc>
                  <a:buClr>
                    <a:srgbClr val="000000"/>
                  </a:buClr>
                  <a:buSzPct val="100000"/>
                  <a:buFont typeface="Arial" charset="0"/>
                  <a:buNone/>
                </a:pPr>
                <a:endParaRPr lang="fr-FR">
                  <a:solidFill>
                    <a:srgbClr val="000000"/>
                  </a:solidFill>
                </a:endParaRPr>
              </a:p>
            </p:txBody>
          </p:sp>
          <p:sp>
            <p:nvSpPr>
              <p:cNvPr id="21525" name="Rounded Rectangle 11292"/>
              <p:cNvSpPr>
                <a:spLocks noChangeArrowheads="1"/>
              </p:cNvSpPr>
              <p:nvPr/>
            </p:nvSpPr>
            <p:spPr bwMode="auto">
              <a:xfrm>
                <a:off x="2121" y="2663"/>
                <a:ext cx="216" cy="94"/>
              </a:xfrm>
              <a:prstGeom prst="roundRect">
                <a:avLst>
                  <a:gd name="adj" fmla="val 1060"/>
                </a:avLst>
              </a:prstGeom>
              <a:solidFill>
                <a:srgbClr val="99CCFF"/>
              </a:solidFill>
              <a:ln w="9360" algn="ctr">
                <a:solidFill>
                  <a:srgbClr val="000000"/>
                </a:solidFill>
                <a:round/>
                <a:headEnd/>
                <a:tailEnd/>
              </a:ln>
            </p:spPr>
            <p:txBody>
              <a:bodyPr wrap="none" anchor="ctr"/>
              <a:lstStyle/>
              <a:p>
                <a:pPr defTabSz="449263">
                  <a:lnSpc>
                    <a:spcPct val="87000"/>
                  </a:lnSpc>
                  <a:buClr>
                    <a:srgbClr val="000000"/>
                  </a:buClr>
                  <a:buSzPct val="100000"/>
                  <a:buFont typeface="Arial" charset="0"/>
                  <a:buNone/>
                </a:pPr>
                <a:endParaRPr lang="fr-FR">
                  <a:solidFill>
                    <a:srgbClr val="000000"/>
                  </a:solidFill>
                </a:endParaRPr>
              </a:p>
            </p:txBody>
          </p:sp>
          <p:sp>
            <p:nvSpPr>
              <p:cNvPr id="21526" name="Rounded Rectangle 11293"/>
              <p:cNvSpPr>
                <a:spLocks noChangeArrowheads="1"/>
              </p:cNvSpPr>
              <p:nvPr/>
            </p:nvSpPr>
            <p:spPr bwMode="auto">
              <a:xfrm>
                <a:off x="2121" y="2663"/>
                <a:ext cx="216" cy="94"/>
              </a:xfrm>
              <a:prstGeom prst="roundRect">
                <a:avLst>
                  <a:gd name="adj" fmla="val 1060"/>
                </a:avLst>
              </a:prstGeom>
              <a:solidFill>
                <a:srgbClr val="99CCFF"/>
              </a:solidFill>
              <a:ln w="9360" algn="ctr">
                <a:solidFill>
                  <a:srgbClr val="000000"/>
                </a:solidFill>
                <a:round/>
                <a:headEnd/>
                <a:tailEnd/>
              </a:ln>
            </p:spPr>
            <p:txBody>
              <a:bodyPr wrap="none" anchor="ctr"/>
              <a:lstStyle/>
              <a:p>
                <a:pPr defTabSz="449263">
                  <a:lnSpc>
                    <a:spcPct val="87000"/>
                  </a:lnSpc>
                  <a:buClr>
                    <a:srgbClr val="000000"/>
                  </a:buClr>
                  <a:buSzPct val="100000"/>
                  <a:buFont typeface="Arial" charset="0"/>
                  <a:buNone/>
                </a:pPr>
                <a:endParaRPr lang="fr-FR">
                  <a:solidFill>
                    <a:srgbClr val="000000"/>
                  </a:solidFill>
                </a:endParaRPr>
              </a:p>
            </p:txBody>
          </p:sp>
          <p:sp>
            <p:nvSpPr>
              <p:cNvPr id="21527" name="Rounded Rectangle 11294"/>
              <p:cNvSpPr>
                <a:spLocks noChangeArrowheads="1"/>
              </p:cNvSpPr>
              <p:nvPr/>
            </p:nvSpPr>
            <p:spPr bwMode="auto">
              <a:xfrm>
                <a:off x="2120" y="2590"/>
                <a:ext cx="216" cy="94"/>
              </a:xfrm>
              <a:prstGeom prst="roundRect">
                <a:avLst>
                  <a:gd name="adj" fmla="val 1060"/>
                </a:avLst>
              </a:prstGeom>
              <a:solidFill>
                <a:srgbClr val="99CCFF"/>
              </a:solidFill>
              <a:ln w="9360" algn="ctr">
                <a:solidFill>
                  <a:srgbClr val="000000"/>
                </a:solidFill>
                <a:round/>
                <a:headEnd/>
                <a:tailEnd/>
              </a:ln>
            </p:spPr>
            <p:txBody>
              <a:bodyPr wrap="none" anchor="ctr"/>
              <a:lstStyle/>
              <a:p>
                <a:pPr defTabSz="449263">
                  <a:lnSpc>
                    <a:spcPct val="87000"/>
                  </a:lnSpc>
                  <a:buClr>
                    <a:srgbClr val="000000"/>
                  </a:buClr>
                  <a:buSzPct val="100000"/>
                  <a:buFont typeface="Arial" charset="0"/>
                  <a:buNone/>
                </a:pPr>
                <a:endParaRPr lang="fr-FR">
                  <a:solidFill>
                    <a:srgbClr val="000000"/>
                  </a:solidFill>
                </a:endParaRPr>
              </a:p>
            </p:txBody>
          </p:sp>
          <p:sp>
            <p:nvSpPr>
              <p:cNvPr id="21528" name="Rounded Rectangle 11295"/>
              <p:cNvSpPr>
                <a:spLocks noChangeArrowheads="1"/>
              </p:cNvSpPr>
              <p:nvPr/>
            </p:nvSpPr>
            <p:spPr bwMode="auto">
              <a:xfrm>
                <a:off x="2120" y="2511"/>
                <a:ext cx="216" cy="94"/>
              </a:xfrm>
              <a:prstGeom prst="roundRect">
                <a:avLst>
                  <a:gd name="adj" fmla="val 1060"/>
                </a:avLst>
              </a:prstGeom>
              <a:solidFill>
                <a:srgbClr val="99CCFF"/>
              </a:solidFill>
              <a:ln w="9360" algn="ctr">
                <a:solidFill>
                  <a:srgbClr val="000000"/>
                </a:solidFill>
                <a:round/>
                <a:headEnd/>
                <a:tailEnd/>
              </a:ln>
            </p:spPr>
            <p:txBody>
              <a:bodyPr wrap="none" anchor="ctr"/>
              <a:lstStyle/>
              <a:p>
                <a:pPr defTabSz="449263">
                  <a:lnSpc>
                    <a:spcPct val="87000"/>
                  </a:lnSpc>
                  <a:buClr>
                    <a:srgbClr val="000000"/>
                  </a:buClr>
                  <a:buSzPct val="100000"/>
                  <a:buFont typeface="Arial" charset="0"/>
                  <a:buNone/>
                </a:pPr>
                <a:endParaRPr lang="fr-FR">
                  <a:solidFill>
                    <a:srgbClr val="000000"/>
                  </a:solidFill>
                </a:endParaRPr>
              </a:p>
            </p:txBody>
          </p:sp>
        </p:grpSp>
        <p:sp>
          <p:nvSpPr>
            <p:cNvPr id="21529" name="Straight Connector 11287"/>
            <p:cNvSpPr>
              <a:spLocks noChangeShapeType="1"/>
            </p:cNvSpPr>
            <p:nvPr/>
          </p:nvSpPr>
          <p:spPr bwMode="auto">
            <a:xfrm flipH="1">
              <a:off x="2024" y="2455"/>
              <a:ext cx="9" cy="501"/>
            </a:xfrm>
            <a:prstGeom prst="line">
              <a:avLst/>
            </a:prstGeom>
            <a:noFill/>
            <a:ln w="9360" algn="ctr">
              <a:solidFill>
                <a:srgbClr val="000000"/>
              </a:solidFill>
              <a:round/>
              <a:headEnd type="triangle" w="med" len="med"/>
              <a:tailEnd/>
            </a:ln>
            <a:extLst>
              <a:ext uri="{909E8E84-426E-40DD-AFC4-6F175D3DCCD1}">
                <a14:hiddenFill xmlns:a14="http://schemas.microsoft.com/office/drawing/2010/main">
                  <a:noFill/>
                </a14:hiddenFill>
              </a:ext>
            </a:extLst>
          </p:spPr>
          <p:txBody>
            <a:bodyPr/>
            <a:lstStyle/>
            <a:p>
              <a:endParaRPr lang="fr-FR"/>
            </a:p>
          </p:txBody>
        </p:sp>
        <p:sp>
          <p:nvSpPr>
            <p:cNvPr id="9241" name="TextBox 9240"/>
            <p:cNvSpPr txBox="1">
              <a:spLocks noChangeArrowheads="1"/>
            </p:cNvSpPr>
            <p:nvPr/>
          </p:nvSpPr>
          <p:spPr bwMode="auto">
            <a:xfrm>
              <a:off x="1857" y="2594"/>
              <a:ext cx="186" cy="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5000" rIns="90000" bIns="45000">
              <a:spAutoFit/>
            </a:bodyPr>
            <a:lstStyle>
              <a:lvl1pPr defTabSz="449263">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defRPr>
              </a:lvl1pPr>
              <a:lvl2pPr marL="742950" indent="-285750" defTabSz="449263">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defRPr>
              </a:lvl2pPr>
              <a:lvl3pPr marL="1143000" indent="-228600" defTabSz="449263">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defRPr>
              </a:lvl3pPr>
              <a:lvl4pPr marL="1600200" indent="-228600" defTabSz="449263">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defRPr>
              </a:lvl4pPr>
              <a:lvl5pPr marL="2057400" indent="-228600" defTabSz="449263">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defRPr>
              </a:lvl5pPr>
              <a:lvl6pPr marL="2514600" indent="-228600" defTabSz="449263" fontAlgn="base">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defRPr>
              </a:lvl6pPr>
              <a:lvl7pPr marL="2971800" indent="-228600" defTabSz="449263" fontAlgn="base">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defRPr>
              </a:lvl7pPr>
              <a:lvl8pPr marL="3429000" indent="-228600" defTabSz="449263" fontAlgn="base">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defRPr>
              </a:lvl8pPr>
              <a:lvl9pPr marL="3886200" indent="-228600" defTabSz="449263" fontAlgn="base">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defRPr>
              </a:lvl9pPr>
            </a:lstStyle>
            <a:p>
              <a:pPr>
                <a:lnSpc>
                  <a:spcPct val="87000"/>
                </a:lnSpc>
                <a:buClr>
                  <a:srgbClr val="000000"/>
                </a:buClr>
                <a:buSzPct val="100000"/>
                <a:buFont typeface="Arial" charset="0"/>
                <a:buNone/>
              </a:pPr>
              <a:r>
                <a:rPr lang="en-GB">
                  <a:solidFill>
                    <a:srgbClr val="000000"/>
                  </a:solidFill>
                  <a:cs typeface="Arial" charset="0"/>
                </a:rPr>
                <a:t>λ</a:t>
              </a:r>
              <a:endParaRPr lang="en-US">
                <a:solidFill>
                  <a:srgbClr val="000000"/>
                </a:solidFill>
              </a:endParaRPr>
            </a:p>
          </p:txBody>
        </p:sp>
      </p:grpSp>
      <p:sp>
        <p:nvSpPr>
          <p:cNvPr id="9242" name="Oval 9241"/>
          <p:cNvSpPr>
            <a:spLocks noChangeArrowheads="1"/>
          </p:cNvSpPr>
          <p:nvPr/>
        </p:nvSpPr>
        <p:spPr bwMode="auto">
          <a:xfrm>
            <a:off x="2935288" y="5232400"/>
            <a:ext cx="381000" cy="381000"/>
          </a:xfrm>
          <a:prstGeom prst="ellipse">
            <a:avLst/>
          </a:prstGeom>
          <a:solidFill>
            <a:srgbClr val="99CCFF"/>
          </a:solidFill>
          <a:ln w="9360" algn="ctr">
            <a:solidFill>
              <a:srgbClr val="000000"/>
            </a:solidFill>
            <a:round/>
            <a:headEnd/>
            <a:tailEnd/>
          </a:ln>
        </p:spPr>
        <p:txBody>
          <a:bodyPr wrap="none" lIns="90000" tIns="45000" rIns="90000" bIns="45000" anchor="ctr"/>
          <a:lstStyle/>
          <a:p>
            <a:pPr algn="ctr" defTabSz="449263">
              <a:lnSpc>
                <a:spcPct val="87000"/>
              </a:lnSpc>
              <a:buClr>
                <a:srgbClr val="000000"/>
              </a:buClr>
              <a:buSzPct val="100000"/>
              <a:buFont typeface="Arial"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a:solidFill>
                  <a:srgbClr val="000000"/>
                </a:solidFill>
              </a:rPr>
              <a:t>a</a:t>
            </a:r>
            <a:endParaRPr lang="en-US">
              <a:solidFill>
                <a:srgbClr val="000000"/>
              </a:solidFill>
            </a:endParaRPr>
          </a:p>
        </p:txBody>
      </p:sp>
      <p:sp>
        <p:nvSpPr>
          <p:cNvPr id="9243" name="Oval 9242"/>
          <p:cNvSpPr>
            <a:spLocks noChangeArrowheads="1"/>
          </p:cNvSpPr>
          <p:nvPr/>
        </p:nvSpPr>
        <p:spPr bwMode="auto">
          <a:xfrm>
            <a:off x="3835400" y="4322763"/>
            <a:ext cx="382588" cy="381000"/>
          </a:xfrm>
          <a:prstGeom prst="ellipse">
            <a:avLst/>
          </a:prstGeom>
          <a:solidFill>
            <a:srgbClr val="99CCFF"/>
          </a:solidFill>
          <a:ln w="9360" algn="ctr">
            <a:solidFill>
              <a:srgbClr val="000000"/>
            </a:solidFill>
            <a:round/>
            <a:headEnd/>
            <a:tailEnd/>
          </a:ln>
        </p:spPr>
        <p:txBody>
          <a:bodyPr wrap="none" lIns="90000" tIns="45000" rIns="90000" bIns="45000" anchor="ctr"/>
          <a:lstStyle/>
          <a:p>
            <a:pPr algn="ctr" defTabSz="449263">
              <a:lnSpc>
                <a:spcPct val="87000"/>
              </a:lnSpc>
              <a:buClr>
                <a:srgbClr val="000000"/>
              </a:buClr>
              <a:buSzPct val="100000"/>
              <a:buFont typeface="Arial"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a:solidFill>
                  <a:srgbClr val="000000"/>
                </a:solidFill>
              </a:rPr>
              <a:t>s</a:t>
            </a:r>
            <a:endParaRPr lang="en-US">
              <a:solidFill>
                <a:srgbClr val="000000"/>
              </a:solidFill>
            </a:endParaRPr>
          </a:p>
        </p:txBody>
      </p:sp>
      <p:sp>
        <p:nvSpPr>
          <p:cNvPr id="9244" name="Oval 9243"/>
          <p:cNvSpPr>
            <a:spLocks noChangeArrowheads="1"/>
          </p:cNvSpPr>
          <p:nvPr/>
        </p:nvSpPr>
        <p:spPr bwMode="auto">
          <a:xfrm>
            <a:off x="4683125" y="5227638"/>
            <a:ext cx="381000" cy="381000"/>
          </a:xfrm>
          <a:prstGeom prst="ellipse">
            <a:avLst/>
          </a:prstGeom>
          <a:solidFill>
            <a:srgbClr val="99CCFF"/>
          </a:solidFill>
          <a:ln w="9360" algn="ctr">
            <a:solidFill>
              <a:srgbClr val="000000"/>
            </a:solidFill>
            <a:round/>
            <a:headEnd/>
            <a:tailEnd/>
          </a:ln>
        </p:spPr>
        <p:txBody>
          <a:bodyPr wrap="none" lIns="90000" tIns="45000" rIns="90000" bIns="45000" anchor="ctr"/>
          <a:lstStyle/>
          <a:p>
            <a:pPr algn="ctr" defTabSz="449263">
              <a:lnSpc>
                <a:spcPct val="87000"/>
              </a:lnSpc>
              <a:buClr>
                <a:srgbClr val="000000"/>
              </a:buClr>
              <a:buSzPct val="100000"/>
              <a:buFont typeface="Arial"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a:solidFill>
                  <a:srgbClr val="000000"/>
                </a:solidFill>
              </a:rPr>
              <a:t>b</a:t>
            </a:r>
            <a:endParaRPr lang="en-US">
              <a:solidFill>
                <a:srgbClr val="000000"/>
              </a:solidFill>
            </a:endParaRPr>
          </a:p>
        </p:txBody>
      </p:sp>
      <p:cxnSp>
        <p:nvCxnSpPr>
          <p:cNvPr id="21534" name="Straight Arrow Connector 11274"/>
          <p:cNvCxnSpPr>
            <a:cxnSpLocks noChangeShapeType="1"/>
          </p:cNvCxnSpPr>
          <p:nvPr/>
        </p:nvCxnSpPr>
        <p:spPr bwMode="auto">
          <a:xfrm flipH="1">
            <a:off x="3125788" y="4648200"/>
            <a:ext cx="765175" cy="584200"/>
          </a:xfrm>
          <a:prstGeom prst="straightConnector1">
            <a:avLst/>
          </a:prstGeom>
          <a:noFill/>
          <a:ln w="36000" algn="ctr">
            <a:solidFill>
              <a:srgbClr val="FF0000"/>
            </a:solidFill>
            <a:round/>
            <a:headEnd/>
            <a:tailEnd type="triangle" w="med" len="med"/>
          </a:ln>
          <a:extLst>
            <a:ext uri="{909E8E84-426E-40DD-AFC4-6F175D3DCCD1}">
              <a14:hiddenFill xmlns:a14="http://schemas.microsoft.com/office/drawing/2010/main">
                <a:noFill/>
              </a14:hiddenFill>
            </a:ext>
          </a:extLst>
        </p:spPr>
      </p:cxnSp>
      <p:cxnSp>
        <p:nvCxnSpPr>
          <p:cNvPr id="21535" name="Straight Arrow Connector 11275"/>
          <p:cNvCxnSpPr>
            <a:cxnSpLocks noChangeShapeType="1"/>
          </p:cNvCxnSpPr>
          <p:nvPr/>
        </p:nvCxnSpPr>
        <p:spPr bwMode="auto">
          <a:xfrm flipV="1">
            <a:off x="3316288" y="5418138"/>
            <a:ext cx="1366837" cy="4762"/>
          </a:xfrm>
          <a:prstGeom prst="straightConnector1">
            <a:avLst/>
          </a:prstGeom>
          <a:noFill/>
          <a:ln w="36000" algn="ctr">
            <a:solidFill>
              <a:srgbClr val="FF0000"/>
            </a:solidFill>
            <a:round/>
            <a:headEnd/>
            <a:tailEnd type="triangle" w="med" len="med"/>
          </a:ln>
          <a:extLst>
            <a:ext uri="{909E8E84-426E-40DD-AFC4-6F175D3DCCD1}">
              <a14:hiddenFill xmlns:a14="http://schemas.microsoft.com/office/drawing/2010/main">
                <a:noFill/>
              </a14:hiddenFill>
            </a:ext>
          </a:extLst>
        </p:spPr>
      </p:cxnSp>
      <p:cxnSp>
        <p:nvCxnSpPr>
          <p:cNvPr id="21536" name="Straight Arrow Connector 11276"/>
          <p:cNvCxnSpPr>
            <a:cxnSpLocks noChangeShapeType="1"/>
          </p:cNvCxnSpPr>
          <p:nvPr/>
        </p:nvCxnSpPr>
        <p:spPr bwMode="auto">
          <a:xfrm>
            <a:off x="4162425" y="4648200"/>
            <a:ext cx="711200" cy="579438"/>
          </a:xfrm>
          <a:prstGeom prst="straightConnector1">
            <a:avLst/>
          </a:prstGeom>
          <a:noFill/>
          <a:ln w="36000" algn="ctr">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21537" name="Straight Arrow Connector 11277"/>
          <p:cNvCxnSpPr>
            <a:cxnSpLocks noChangeShapeType="1"/>
          </p:cNvCxnSpPr>
          <p:nvPr/>
        </p:nvCxnSpPr>
        <p:spPr bwMode="auto">
          <a:xfrm flipH="1">
            <a:off x="3260725" y="5283200"/>
            <a:ext cx="1477963" cy="4763"/>
          </a:xfrm>
          <a:prstGeom prst="straightConnector1">
            <a:avLst/>
          </a:prstGeom>
          <a:noFill/>
          <a:ln w="36000" algn="ctr">
            <a:solidFill>
              <a:srgbClr val="000000"/>
            </a:solidFill>
            <a:round/>
            <a:headEnd/>
            <a:tailEnd type="triangle" w="med" len="med"/>
          </a:ln>
          <a:extLst>
            <a:ext uri="{909E8E84-426E-40DD-AFC4-6F175D3DCCD1}">
              <a14:hiddenFill xmlns:a14="http://schemas.microsoft.com/office/drawing/2010/main">
                <a:noFill/>
              </a14:hiddenFill>
            </a:ext>
          </a:extLst>
        </p:spPr>
      </p:cxnSp>
      <p:sp>
        <p:nvSpPr>
          <p:cNvPr id="9249" name="Oval 9248"/>
          <p:cNvSpPr>
            <a:spLocks noChangeArrowheads="1"/>
          </p:cNvSpPr>
          <p:nvPr/>
        </p:nvSpPr>
        <p:spPr bwMode="auto">
          <a:xfrm>
            <a:off x="3765550" y="6229350"/>
            <a:ext cx="381000" cy="381000"/>
          </a:xfrm>
          <a:prstGeom prst="ellipse">
            <a:avLst/>
          </a:prstGeom>
          <a:solidFill>
            <a:srgbClr val="99CCFF"/>
          </a:solidFill>
          <a:ln w="9360" algn="ctr">
            <a:solidFill>
              <a:srgbClr val="000000"/>
            </a:solidFill>
            <a:round/>
            <a:headEnd/>
            <a:tailEnd/>
          </a:ln>
        </p:spPr>
        <p:txBody>
          <a:bodyPr wrap="none" lIns="90000" tIns="45000" rIns="90000" bIns="45000" anchor="ctr"/>
          <a:lstStyle/>
          <a:p>
            <a:pPr algn="ctr" defTabSz="449263">
              <a:lnSpc>
                <a:spcPct val="87000"/>
              </a:lnSpc>
              <a:buClr>
                <a:srgbClr val="000000"/>
              </a:buClr>
              <a:buSzPct val="100000"/>
              <a:buFont typeface="Arial"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a:solidFill>
                  <a:srgbClr val="000000"/>
                </a:solidFill>
              </a:rPr>
              <a:t>c</a:t>
            </a:r>
            <a:endParaRPr lang="en-US">
              <a:solidFill>
                <a:srgbClr val="000000"/>
              </a:solidFill>
            </a:endParaRPr>
          </a:p>
        </p:txBody>
      </p:sp>
      <p:cxnSp>
        <p:nvCxnSpPr>
          <p:cNvPr id="21539" name="Straight Arrow Connector 11279"/>
          <p:cNvCxnSpPr>
            <a:cxnSpLocks noChangeShapeType="1"/>
          </p:cNvCxnSpPr>
          <p:nvPr/>
        </p:nvCxnSpPr>
        <p:spPr bwMode="auto">
          <a:xfrm flipH="1">
            <a:off x="4090988" y="5553075"/>
            <a:ext cx="647700" cy="731838"/>
          </a:xfrm>
          <a:prstGeom prst="straightConnector1">
            <a:avLst/>
          </a:prstGeom>
          <a:noFill/>
          <a:ln w="36000" algn="ctr">
            <a:solidFill>
              <a:srgbClr val="FF0000"/>
            </a:solidFill>
            <a:round/>
            <a:headEnd/>
            <a:tailEnd type="triangle" w="med" len="med"/>
          </a:ln>
          <a:extLst>
            <a:ext uri="{909E8E84-426E-40DD-AFC4-6F175D3DCCD1}">
              <a14:hiddenFill xmlns:a14="http://schemas.microsoft.com/office/drawing/2010/main">
                <a:noFill/>
              </a14:hiddenFill>
            </a:ext>
          </a:extLst>
        </p:spPr>
      </p:cxnSp>
      <p:cxnSp>
        <p:nvCxnSpPr>
          <p:cNvPr id="21540" name="Straight Arrow Connector 11280"/>
          <p:cNvCxnSpPr>
            <a:cxnSpLocks noChangeShapeType="1"/>
          </p:cNvCxnSpPr>
          <p:nvPr/>
        </p:nvCxnSpPr>
        <p:spPr bwMode="auto">
          <a:xfrm>
            <a:off x="3260725" y="5557838"/>
            <a:ext cx="560388" cy="727075"/>
          </a:xfrm>
          <a:prstGeom prst="straightConnector1">
            <a:avLst/>
          </a:prstGeom>
          <a:noFill/>
          <a:ln w="36000" algn="ctr">
            <a:solidFill>
              <a:srgbClr val="000000"/>
            </a:solidFill>
            <a:round/>
            <a:headEnd/>
            <a:tailEnd type="triangle" w="med" len="med"/>
          </a:ln>
          <a:extLst>
            <a:ext uri="{909E8E84-426E-40DD-AFC4-6F175D3DCCD1}">
              <a14:hiddenFill xmlns:a14="http://schemas.microsoft.com/office/drawing/2010/main">
                <a:noFill/>
              </a14:hiddenFill>
            </a:ext>
          </a:extLst>
        </p:spPr>
      </p:cxnSp>
      <p:grpSp>
        <p:nvGrpSpPr>
          <p:cNvPr id="21541" name="Group 36"/>
          <p:cNvGrpSpPr>
            <a:grpSpLocks/>
          </p:cNvGrpSpPr>
          <p:nvPr/>
        </p:nvGrpSpPr>
        <p:grpSpPr bwMode="auto">
          <a:xfrm>
            <a:off x="4237038" y="6276975"/>
            <a:ext cx="341312" cy="490538"/>
            <a:chOff x="2669" y="3954"/>
            <a:chExt cx="215" cy="309"/>
          </a:xfrm>
        </p:grpSpPr>
        <p:sp>
          <p:nvSpPr>
            <p:cNvPr id="21542" name="Rounded Rectangle 11282"/>
            <p:cNvSpPr>
              <a:spLocks noChangeArrowheads="1"/>
            </p:cNvSpPr>
            <p:nvPr/>
          </p:nvSpPr>
          <p:spPr bwMode="auto">
            <a:xfrm>
              <a:off x="2669" y="4170"/>
              <a:ext cx="216" cy="94"/>
            </a:xfrm>
            <a:prstGeom prst="roundRect">
              <a:avLst>
                <a:gd name="adj" fmla="val 1060"/>
              </a:avLst>
            </a:prstGeom>
            <a:solidFill>
              <a:srgbClr val="FFFFFF"/>
            </a:solidFill>
            <a:ln w="9360" algn="ctr">
              <a:solidFill>
                <a:srgbClr val="000000"/>
              </a:solidFill>
              <a:round/>
              <a:headEnd/>
              <a:tailEnd/>
            </a:ln>
          </p:spPr>
          <p:txBody>
            <a:bodyPr wrap="none" anchor="ctr"/>
            <a:lstStyle/>
            <a:p>
              <a:pPr defTabSz="449263">
                <a:lnSpc>
                  <a:spcPct val="87000"/>
                </a:lnSpc>
                <a:buClr>
                  <a:srgbClr val="000000"/>
                </a:buClr>
                <a:buSzPct val="100000"/>
                <a:buFont typeface="Arial" charset="0"/>
                <a:buNone/>
              </a:pPr>
              <a:endParaRPr lang="fr-FR">
                <a:solidFill>
                  <a:srgbClr val="000000"/>
                </a:solidFill>
              </a:endParaRPr>
            </a:p>
          </p:txBody>
        </p:sp>
        <p:sp>
          <p:nvSpPr>
            <p:cNvPr id="21543" name="Rounded Rectangle 11283"/>
            <p:cNvSpPr>
              <a:spLocks noChangeArrowheads="1"/>
            </p:cNvSpPr>
            <p:nvPr/>
          </p:nvSpPr>
          <p:spPr bwMode="auto">
            <a:xfrm>
              <a:off x="2669" y="4098"/>
              <a:ext cx="216" cy="94"/>
            </a:xfrm>
            <a:prstGeom prst="roundRect">
              <a:avLst>
                <a:gd name="adj" fmla="val 1060"/>
              </a:avLst>
            </a:prstGeom>
            <a:solidFill>
              <a:srgbClr val="99CCFF"/>
            </a:solidFill>
            <a:ln w="9360" algn="ctr">
              <a:solidFill>
                <a:srgbClr val="000000"/>
              </a:solidFill>
              <a:round/>
              <a:headEnd/>
              <a:tailEnd/>
            </a:ln>
          </p:spPr>
          <p:txBody>
            <a:bodyPr wrap="none" anchor="ctr"/>
            <a:lstStyle/>
            <a:p>
              <a:pPr defTabSz="449263">
                <a:lnSpc>
                  <a:spcPct val="87000"/>
                </a:lnSpc>
                <a:buClr>
                  <a:srgbClr val="000000"/>
                </a:buClr>
                <a:buSzPct val="100000"/>
                <a:buFont typeface="Arial" charset="0"/>
                <a:buNone/>
              </a:pPr>
              <a:endParaRPr lang="fr-FR">
                <a:solidFill>
                  <a:srgbClr val="000000"/>
                </a:solidFill>
              </a:endParaRPr>
            </a:p>
          </p:txBody>
        </p:sp>
        <p:sp>
          <p:nvSpPr>
            <p:cNvPr id="21544" name="Rounded Rectangle 11284"/>
            <p:cNvSpPr>
              <a:spLocks noChangeArrowheads="1"/>
            </p:cNvSpPr>
            <p:nvPr/>
          </p:nvSpPr>
          <p:spPr bwMode="auto">
            <a:xfrm>
              <a:off x="2669" y="4026"/>
              <a:ext cx="216" cy="94"/>
            </a:xfrm>
            <a:prstGeom prst="roundRect">
              <a:avLst>
                <a:gd name="adj" fmla="val 1060"/>
              </a:avLst>
            </a:prstGeom>
            <a:solidFill>
              <a:srgbClr val="FFFFFF"/>
            </a:solidFill>
            <a:ln w="9360" algn="ctr">
              <a:solidFill>
                <a:srgbClr val="000000"/>
              </a:solidFill>
              <a:round/>
              <a:headEnd/>
              <a:tailEnd/>
            </a:ln>
          </p:spPr>
          <p:txBody>
            <a:bodyPr wrap="none" anchor="ctr"/>
            <a:lstStyle/>
            <a:p>
              <a:pPr defTabSz="449263">
                <a:lnSpc>
                  <a:spcPct val="87000"/>
                </a:lnSpc>
                <a:buClr>
                  <a:srgbClr val="000000"/>
                </a:buClr>
                <a:buSzPct val="100000"/>
                <a:buFont typeface="Arial" charset="0"/>
                <a:buNone/>
              </a:pPr>
              <a:endParaRPr lang="fr-FR">
                <a:solidFill>
                  <a:srgbClr val="000000"/>
                </a:solidFill>
              </a:endParaRPr>
            </a:p>
          </p:txBody>
        </p:sp>
        <p:sp>
          <p:nvSpPr>
            <p:cNvPr id="21545" name="Rounded Rectangle 11285"/>
            <p:cNvSpPr>
              <a:spLocks noChangeArrowheads="1"/>
            </p:cNvSpPr>
            <p:nvPr/>
          </p:nvSpPr>
          <p:spPr bwMode="auto">
            <a:xfrm>
              <a:off x="2669" y="3954"/>
              <a:ext cx="216" cy="94"/>
            </a:xfrm>
            <a:prstGeom prst="roundRect">
              <a:avLst>
                <a:gd name="adj" fmla="val 1060"/>
              </a:avLst>
            </a:prstGeom>
            <a:solidFill>
              <a:srgbClr val="FFFFFF"/>
            </a:solidFill>
            <a:ln w="9360" algn="ctr">
              <a:solidFill>
                <a:srgbClr val="000000"/>
              </a:solidFill>
              <a:round/>
              <a:headEnd/>
              <a:tailEnd/>
            </a:ln>
          </p:spPr>
          <p:txBody>
            <a:bodyPr wrap="none" anchor="ctr"/>
            <a:lstStyle/>
            <a:p>
              <a:pPr defTabSz="449263">
                <a:lnSpc>
                  <a:spcPct val="87000"/>
                </a:lnSpc>
                <a:buClr>
                  <a:srgbClr val="000000"/>
                </a:buClr>
                <a:buSzPct val="100000"/>
                <a:buFont typeface="Arial" charset="0"/>
                <a:buNone/>
              </a:pPr>
              <a:endParaRPr lang="fr-FR">
                <a:solidFill>
                  <a:srgbClr val="000000"/>
                </a:solidFill>
              </a:endParaRPr>
            </a:p>
          </p:txBody>
        </p:sp>
      </p:gr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12288"/>
          <p:cNvSpPr>
            <a:spLocks noChangeArrowheads="1"/>
          </p:cNvSpPr>
          <p:nvPr/>
        </p:nvSpPr>
        <p:spPr bwMode="auto">
          <a:xfrm>
            <a:off x="390525" y="1809750"/>
            <a:ext cx="7721600" cy="1409700"/>
          </a:xfrm>
          <a:prstGeom prst="rect">
            <a:avLst/>
          </a:prstGeom>
          <a:solidFill>
            <a:srgbClr val="CCCC00"/>
          </a:solidFill>
          <a:ln w="9360" algn="ctr">
            <a:solidFill>
              <a:srgbClr val="000000"/>
            </a:solidFill>
            <a:miter lim="800000"/>
            <a:headEnd/>
            <a:tailEnd/>
          </a:ln>
        </p:spPr>
        <p:txBody>
          <a:bodyPr wrap="none" anchor="ctr"/>
          <a:lstStyle/>
          <a:p>
            <a:pPr defTabSz="449263">
              <a:lnSpc>
                <a:spcPct val="87000"/>
              </a:lnSpc>
              <a:buClr>
                <a:srgbClr val="000000"/>
              </a:buClr>
              <a:buSzPct val="100000"/>
              <a:buFont typeface="Arial" charset="0"/>
              <a:buNone/>
            </a:pPr>
            <a:endParaRPr lang="fr-FR">
              <a:solidFill>
                <a:srgbClr val="000000"/>
              </a:solidFill>
            </a:endParaRPr>
          </a:p>
        </p:txBody>
      </p:sp>
      <p:sp>
        <p:nvSpPr>
          <p:cNvPr id="10243" name="Shape 10242"/>
          <p:cNvSpPr>
            <a:spLocks noGrp="1" noChangeArrowheads="1"/>
          </p:cNvSpPr>
          <p:nvPr>
            <p:ph type="body" idx="4294967295"/>
          </p:nvPr>
        </p:nvSpPr>
        <p:spPr>
          <a:xfrm>
            <a:off x="0" y="1819275"/>
            <a:ext cx="7935913" cy="2746375"/>
          </a:xfrm>
          <a:noFill/>
          <a:ln/>
        </p:spPr>
        <p:txBody>
          <a:bodyPr lIns="90000" tIns="46800" rIns="90000" bIns="46800">
            <a:spAutoFit/>
          </a:bodyPr>
          <a:lstStyle/>
          <a:p>
            <a:pPr marL="339725" indent="-339725" defTabSz="449263">
              <a:lnSpc>
                <a:spcPct val="84000"/>
              </a:lnSpc>
              <a:spcBef>
                <a:spcPts val="650"/>
              </a:spcBef>
              <a:buFont typeface="Wingdings" pitchFamily="2" charset="2"/>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z="2100" b="1"/>
              <a:t>Theorem</a:t>
            </a:r>
          </a:p>
          <a:p>
            <a:pPr marL="339725" indent="-339725" defTabSz="449263">
              <a:lnSpc>
                <a:spcPct val="84000"/>
              </a:lnSpc>
              <a:spcBef>
                <a:spcPts val="650"/>
              </a:spcBef>
              <a:buFont typeface="Wingdings" pitchFamily="2" charset="2"/>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endParaRPr lang="en-US" sz="2100"/>
          </a:p>
          <a:p>
            <a:pPr marL="339725" indent="-339725" defTabSz="449263">
              <a:lnSpc>
                <a:spcPct val="84000"/>
              </a:lnSpc>
              <a:spcBef>
                <a:spcPts val="650"/>
              </a:spcBef>
              <a:buFont typeface="Wingdings" pitchFamily="2" charset="2"/>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z="2100"/>
              <a:t>For every edge-capacitated graph G and </a:t>
            </a:r>
            <a:r>
              <a:rPr lang="en-GB" sz="2100">
                <a:cs typeface="Arial" charset="0"/>
              </a:rPr>
              <a:t>λ</a:t>
            </a:r>
            <a:r>
              <a:rPr lang="en-GB" sz="2100"/>
              <a:t> &lt; </a:t>
            </a:r>
            <a:r>
              <a:rPr lang="en-GB" sz="2100">
                <a:cs typeface="Arial" charset="0"/>
              </a:rPr>
              <a:t>λ</a:t>
            </a:r>
            <a:r>
              <a:rPr lang="en-GB" sz="2100"/>
              <a:t>*(G), Random Useful packet forwarding achieves </a:t>
            </a:r>
            <a:r>
              <a:rPr lang="en-GB" sz="2100">
                <a:cs typeface="Arial" charset="0"/>
              </a:rPr>
              <a:t>λ</a:t>
            </a:r>
          </a:p>
          <a:p>
            <a:pPr marL="339725" indent="-339725" defTabSz="449263">
              <a:lnSpc>
                <a:spcPct val="84000"/>
              </a:lnSpc>
              <a:spcBef>
                <a:spcPts val="650"/>
              </a:spcBef>
              <a:buFont typeface="Wingdings" pitchFamily="2" charset="2"/>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endParaRPr lang="en-US" sz="2100"/>
          </a:p>
          <a:p>
            <a:pPr marL="339725" indent="-339725" defTabSz="449263">
              <a:lnSpc>
                <a:spcPct val="84000"/>
              </a:lnSpc>
              <a:spcBef>
                <a:spcPts val="650"/>
              </a:spcBef>
              <a:buFont typeface="Wingdings" pitchFamily="2" charset="2"/>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z="2100">
                <a:cs typeface="Arial" charset="0"/>
              </a:rPr>
              <a:t>Where:	</a:t>
            </a:r>
            <a:r>
              <a:rPr lang="el-GR" sz="2100">
                <a:cs typeface="Arial" charset="0"/>
              </a:rPr>
              <a:t>λ</a:t>
            </a:r>
            <a:r>
              <a:rPr lang="en-GB" sz="2100">
                <a:cs typeface="Arial" charset="0"/>
              </a:rPr>
              <a:t>	= injection rate</a:t>
            </a:r>
          </a:p>
          <a:p>
            <a:pPr marL="339725" indent="-339725" defTabSz="449263">
              <a:lnSpc>
                <a:spcPct val="84000"/>
              </a:lnSpc>
              <a:spcBef>
                <a:spcPts val="650"/>
              </a:spcBef>
              <a:buFont typeface="Wingdings" pitchFamily="2" charset="2"/>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z="2100">
                <a:cs typeface="Arial" charset="0"/>
              </a:rPr>
              <a:t>				</a:t>
            </a:r>
            <a:r>
              <a:rPr lang="el-GR" sz="2100">
                <a:cs typeface="Arial" charset="0"/>
              </a:rPr>
              <a:t>λ</a:t>
            </a:r>
            <a:r>
              <a:rPr lang="en-GB" sz="2100" baseline="30000">
                <a:cs typeface="Arial" charset="0"/>
              </a:rPr>
              <a:t>*</a:t>
            </a:r>
            <a:r>
              <a:rPr lang="en-GB" sz="2100" baseline="-25000">
                <a:cs typeface="Arial" charset="0"/>
              </a:rPr>
              <a:t>	</a:t>
            </a:r>
            <a:r>
              <a:rPr lang="en-GB" sz="2100">
                <a:cs typeface="Arial" charset="0"/>
              </a:rPr>
              <a:t>= optimal broadcast rate</a:t>
            </a:r>
          </a:p>
          <a:p>
            <a:pPr marL="339725" indent="-339725" defTabSz="449263">
              <a:lnSpc>
                <a:spcPct val="84000"/>
              </a:lnSpc>
              <a:spcBef>
                <a:spcPts val="650"/>
              </a:spcBef>
              <a:buFont typeface="Wingdings" pitchFamily="2" charset="2"/>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sz="2100">
                <a:cs typeface="Arial" charset="0"/>
              </a:rPr>
              <a:t>					= min(mincut(s))</a:t>
            </a:r>
          </a:p>
        </p:txBody>
      </p:sp>
      <p:sp>
        <p:nvSpPr>
          <p:cNvPr id="9218" name="Shape 9217"/>
          <p:cNvSpPr>
            <a:spLocks noChangeArrowheads="1"/>
          </p:cNvSpPr>
          <p:nvPr/>
        </p:nvSpPr>
        <p:spPr bwMode="auto">
          <a:xfrm>
            <a:off x="457200" y="725488"/>
            <a:ext cx="7543800"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b">
            <a:spAutoFit/>
          </a:bodyPr>
          <a:lstStyle/>
          <a:p>
            <a:pPr defTabSz="449263">
              <a:lnSpc>
                <a:spcPct val="93000"/>
              </a:lnSpc>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sz="3000" b="1">
                <a:solidFill>
                  <a:schemeClr val="tx2"/>
                </a:solidFill>
              </a:rPr>
              <a:t>Random Useful packet forwarding</a:t>
            </a:r>
            <a:endParaRPr lang="en-US" sz="3000" b="1">
              <a:solidFill>
                <a:schemeClr val="tx2"/>
              </a:solidFill>
            </a:endParaRPr>
          </a:p>
        </p:txBody>
      </p:sp>
      <p:sp>
        <p:nvSpPr>
          <p:cNvPr id="23557" name="Text Box 5"/>
          <p:cNvSpPr txBox="1">
            <a:spLocks noChangeArrowheads="1"/>
          </p:cNvSpPr>
          <p:nvPr/>
        </p:nvSpPr>
        <p:spPr bwMode="auto">
          <a:xfrm>
            <a:off x="582613" y="5037138"/>
            <a:ext cx="8150225" cy="1044575"/>
          </a:xfrm>
          <a:prstGeom prst="rect">
            <a:avLst/>
          </a:prstGeom>
          <a:solidFill>
            <a:srgbClr val="FF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defTabSz="449263">
              <a:defRPr>
                <a:solidFill>
                  <a:schemeClr val="tx1"/>
                </a:solidFill>
                <a:latin typeface="Arial" charset="0"/>
              </a:defRPr>
            </a:lvl1pPr>
            <a:lvl2pPr defTabSz="449263">
              <a:defRPr>
                <a:solidFill>
                  <a:schemeClr val="tx1"/>
                </a:solidFill>
                <a:latin typeface="Arial" charset="0"/>
              </a:defRPr>
            </a:lvl2pPr>
            <a:lvl3pPr defTabSz="449263">
              <a:defRPr>
                <a:solidFill>
                  <a:schemeClr val="tx1"/>
                </a:solidFill>
                <a:latin typeface="Arial" charset="0"/>
              </a:defRPr>
            </a:lvl3pPr>
            <a:lvl4pPr defTabSz="449263">
              <a:defRPr>
                <a:solidFill>
                  <a:schemeClr val="tx1"/>
                </a:solidFill>
                <a:latin typeface="Arial" charset="0"/>
              </a:defRPr>
            </a:lvl4pPr>
            <a:lvl5pPr defTabSz="449263">
              <a:defRPr>
                <a:solidFill>
                  <a:schemeClr val="tx1"/>
                </a:solidFill>
                <a:latin typeface="Arial" charset="0"/>
              </a:defRPr>
            </a:lvl5pPr>
            <a:lvl6pPr defTabSz="449263" fontAlgn="base">
              <a:spcBef>
                <a:spcPct val="0"/>
              </a:spcBef>
              <a:spcAft>
                <a:spcPct val="0"/>
              </a:spcAft>
              <a:defRPr>
                <a:solidFill>
                  <a:schemeClr val="tx1"/>
                </a:solidFill>
                <a:latin typeface="Arial" charset="0"/>
              </a:defRPr>
            </a:lvl6pPr>
            <a:lvl7pPr defTabSz="449263" fontAlgn="base">
              <a:spcBef>
                <a:spcPct val="0"/>
              </a:spcBef>
              <a:spcAft>
                <a:spcPct val="0"/>
              </a:spcAft>
              <a:defRPr>
                <a:solidFill>
                  <a:schemeClr val="tx1"/>
                </a:solidFill>
                <a:latin typeface="Arial" charset="0"/>
              </a:defRPr>
            </a:lvl7pPr>
            <a:lvl8pPr defTabSz="449263" fontAlgn="base">
              <a:spcBef>
                <a:spcPct val="0"/>
              </a:spcBef>
              <a:spcAft>
                <a:spcPct val="0"/>
              </a:spcAft>
              <a:defRPr>
                <a:solidFill>
                  <a:schemeClr val="tx1"/>
                </a:solidFill>
                <a:latin typeface="Arial" charset="0"/>
              </a:defRPr>
            </a:lvl8pPr>
            <a:lvl9pPr defTabSz="449263" fontAlgn="base">
              <a:spcBef>
                <a:spcPct val="0"/>
              </a:spcBef>
              <a:spcAft>
                <a:spcPct val="0"/>
              </a:spcAft>
              <a:defRPr>
                <a:solidFill>
                  <a:schemeClr val="tx1"/>
                </a:solidFill>
                <a:latin typeface="Arial" charset="0"/>
              </a:defRPr>
            </a:lvl9pPr>
          </a:lstStyle>
          <a:p>
            <a:pPr>
              <a:lnSpc>
                <a:spcPct val="87000"/>
              </a:lnSpc>
              <a:buClr>
                <a:srgbClr val="000000"/>
              </a:buClr>
              <a:buSzPct val="100000"/>
              <a:buFont typeface="Arial" charset="0"/>
              <a:buNone/>
            </a:pPr>
            <a:r>
              <a:rPr lang="en-GB" sz="2400" b="1"/>
              <a:t>More precisely: </a:t>
            </a:r>
          </a:p>
          <a:p>
            <a:pPr>
              <a:lnSpc>
                <a:spcPct val="87000"/>
              </a:lnSpc>
              <a:buClr>
                <a:srgbClr val="000000"/>
              </a:buClr>
              <a:buSzPct val="100000"/>
              <a:buFont typeface="Arial" charset="0"/>
              <a:buNone/>
            </a:pPr>
            <a:r>
              <a:rPr lang="en-GB" sz="2400" b="1"/>
              <a:t>number of packets present at source and not yet broadcast fluctuates around finite equilibrium value.</a:t>
            </a:r>
          </a:p>
        </p:txBody>
      </p:sp>
      <p:sp>
        <p:nvSpPr>
          <p:cNvPr id="23558" name="Text Box 6"/>
          <p:cNvSpPr txBox="1">
            <a:spLocks noChangeArrowheads="1"/>
          </p:cNvSpPr>
          <p:nvPr/>
        </p:nvSpPr>
        <p:spPr bwMode="auto">
          <a:xfrm>
            <a:off x="1835150" y="1808163"/>
            <a:ext cx="41910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GB" sz="2000"/>
              <a:t>[M.,Twigg,Gkantsidis,Rodriguez 06]</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Rectangle 2"/>
          <p:cNvSpPr>
            <a:spLocks noGrp="1" noChangeArrowheads="1"/>
          </p:cNvSpPr>
          <p:nvPr>
            <p:ph type="title"/>
          </p:nvPr>
        </p:nvSpPr>
        <p:spPr/>
        <p:txBody>
          <a:bodyPr/>
          <a:lstStyle/>
          <a:p>
            <a:r>
              <a:rPr lang="en-GB"/>
              <a:t>Open problems:</a:t>
            </a:r>
          </a:p>
        </p:txBody>
      </p:sp>
      <p:sp>
        <p:nvSpPr>
          <p:cNvPr id="202755" name="Rectangle 3"/>
          <p:cNvSpPr>
            <a:spLocks noGrp="1" noChangeArrowheads="1"/>
          </p:cNvSpPr>
          <p:nvPr>
            <p:ph idx="1"/>
          </p:nvPr>
        </p:nvSpPr>
        <p:spPr/>
        <p:txBody>
          <a:bodyPr/>
          <a:lstStyle/>
          <a:p>
            <a:pPr>
              <a:lnSpc>
                <a:spcPct val="90000"/>
              </a:lnSpc>
            </a:pPr>
            <a:r>
              <a:rPr lang="en-GB"/>
              <a:t>Live streaming: understand playback delay performance;</a:t>
            </a:r>
          </a:p>
          <a:p>
            <a:pPr>
              <a:lnSpc>
                <a:spcPct val="90000"/>
              </a:lnSpc>
            </a:pPr>
            <a:endParaRPr lang="en-GB"/>
          </a:p>
          <a:p>
            <a:pPr>
              <a:lnSpc>
                <a:spcPct val="90000"/>
              </a:lnSpc>
            </a:pPr>
            <a:r>
              <a:rPr lang="en-GB"/>
              <a:t>Video-on-Demand: users don’t necessarily play back in synchrony;</a:t>
            </a:r>
          </a:p>
          <a:p>
            <a:pPr>
              <a:lnSpc>
                <a:spcPct val="90000"/>
              </a:lnSpc>
            </a:pPr>
            <a:endParaRPr lang="en-GB"/>
          </a:p>
          <a:p>
            <a:pPr>
              <a:lnSpc>
                <a:spcPct val="90000"/>
              </a:lnSpc>
            </a:pPr>
            <a:r>
              <a:rPr lang="en-GB"/>
              <a:t>Interplay between local dissemination strategy (eg, Random Useful) and topology adaptation.</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226" name="Rectangle 2"/>
          <p:cNvSpPr>
            <a:spLocks noGrp="1" noChangeArrowheads="1"/>
          </p:cNvSpPr>
          <p:nvPr>
            <p:ph type="title"/>
          </p:nvPr>
        </p:nvSpPr>
        <p:spPr/>
        <p:txBody>
          <a:bodyPr/>
          <a:lstStyle/>
          <a:p>
            <a:r>
              <a:rPr lang="en-US" dirty="0" smtClean="0"/>
              <a:t>Course Outline (2)</a:t>
            </a:r>
            <a:endParaRPr lang="fr-FR" dirty="0"/>
          </a:p>
        </p:txBody>
      </p:sp>
      <p:sp>
        <p:nvSpPr>
          <p:cNvPr id="308227" name="Rectangle 3"/>
          <p:cNvSpPr>
            <a:spLocks noGrp="1" noChangeArrowheads="1"/>
          </p:cNvSpPr>
          <p:nvPr>
            <p:ph idx="1"/>
          </p:nvPr>
        </p:nvSpPr>
        <p:spPr/>
        <p:txBody>
          <a:bodyPr>
            <a:normAutofit/>
          </a:bodyPr>
          <a:lstStyle/>
          <a:p>
            <a:r>
              <a:rPr lang="fr-FR" sz="2000" dirty="0" smtClean="0"/>
              <a:t>S4: The </a:t>
            </a:r>
            <a:r>
              <a:rPr lang="fr-FR" sz="2000" dirty="0" err="1" smtClean="0"/>
              <a:t>small</a:t>
            </a:r>
            <a:r>
              <a:rPr lang="fr-FR" sz="2000" dirty="0" smtClean="0"/>
              <a:t>-world </a:t>
            </a:r>
            <a:r>
              <a:rPr lang="fr-FR" sz="2000" dirty="0" err="1" smtClean="0"/>
              <a:t>phenomenon</a:t>
            </a:r>
            <a:endParaRPr lang="fr-FR" sz="2000" dirty="0" smtClean="0"/>
          </a:p>
          <a:p>
            <a:pPr lvl="1"/>
            <a:r>
              <a:rPr lang="en-US" sz="1600" dirty="0" smtClean="0"/>
              <a:t>Small worlds according to </a:t>
            </a:r>
            <a:r>
              <a:rPr lang="en-US" sz="1600" dirty="0" err="1" smtClean="0"/>
              <a:t>Strogatz</a:t>
            </a:r>
            <a:r>
              <a:rPr lang="en-US" sz="1600" dirty="0" smtClean="0"/>
              <a:t> and Watts: low diameter</a:t>
            </a:r>
            <a:endParaRPr lang="fr-FR" sz="1600" dirty="0" smtClean="0"/>
          </a:p>
          <a:p>
            <a:pPr lvl="1"/>
            <a:r>
              <a:rPr lang="fr-FR" sz="1600" dirty="0" smtClean="0"/>
              <a:t>Small </a:t>
            </a:r>
            <a:r>
              <a:rPr lang="fr-FR" sz="1600" dirty="0" err="1" smtClean="0"/>
              <a:t>worlds</a:t>
            </a:r>
            <a:r>
              <a:rPr lang="fr-FR" sz="1600" dirty="0" smtClean="0"/>
              <a:t> </a:t>
            </a:r>
            <a:r>
              <a:rPr lang="fr-FR" sz="1600" dirty="0" err="1" smtClean="0"/>
              <a:t>according</a:t>
            </a:r>
            <a:r>
              <a:rPr lang="fr-FR" sz="1600" dirty="0" smtClean="0"/>
              <a:t> to </a:t>
            </a:r>
            <a:r>
              <a:rPr lang="fr-FR" sz="1600" dirty="0" err="1" smtClean="0"/>
              <a:t>Kleinberg</a:t>
            </a:r>
            <a:r>
              <a:rPr lang="fr-FR" sz="1600" dirty="0" smtClean="0"/>
              <a:t>: navigable graphs</a:t>
            </a:r>
          </a:p>
          <a:p>
            <a:pPr lvl="1"/>
            <a:r>
              <a:rPr lang="en-US" sz="1600" dirty="0" smtClean="0"/>
              <a:t>Network coordinates: landmarks and min-plus coordinates</a:t>
            </a:r>
          </a:p>
          <a:p>
            <a:pPr lvl="1"/>
            <a:endParaRPr lang="fr-FR" sz="1600" dirty="0" smtClean="0"/>
          </a:p>
          <a:p>
            <a:r>
              <a:rPr lang="fr-FR" sz="2000" dirty="0" smtClean="0"/>
              <a:t>S5: </a:t>
            </a:r>
            <a:r>
              <a:rPr lang="fr-FR" sz="2000" dirty="0" err="1" smtClean="0"/>
              <a:t>Distributed</a:t>
            </a:r>
            <a:r>
              <a:rPr lang="fr-FR" sz="2000" dirty="0" smtClean="0"/>
              <a:t> computation of </a:t>
            </a:r>
            <a:r>
              <a:rPr lang="fr-FR" sz="2000" dirty="0" err="1" smtClean="0"/>
              <a:t>aggregates</a:t>
            </a:r>
            <a:endParaRPr lang="fr-FR" sz="2000" dirty="0" smtClean="0"/>
          </a:p>
          <a:p>
            <a:pPr lvl="1"/>
            <a:r>
              <a:rPr lang="en-US" sz="1600" dirty="0" smtClean="0"/>
              <a:t>Linear averaging </a:t>
            </a:r>
            <a:r>
              <a:rPr lang="en-US" sz="1600" dirty="0"/>
              <a:t> </a:t>
            </a:r>
            <a:r>
              <a:rPr lang="en-US" sz="1600" dirty="0" smtClean="0"/>
              <a:t>and impact of network topology on convergence speed</a:t>
            </a:r>
          </a:p>
          <a:p>
            <a:pPr lvl="1"/>
            <a:r>
              <a:rPr lang="en-US" sz="1600" dirty="0" smtClean="0"/>
              <a:t>Basics on random walks and their “mixing time”</a:t>
            </a:r>
          </a:p>
          <a:p>
            <a:pPr lvl="1"/>
            <a:r>
              <a:rPr lang="en-US" sz="1600" dirty="0" smtClean="0"/>
              <a:t>“Sample-and-Collide” algorithm for network size estimation </a:t>
            </a:r>
          </a:p>
          <a:p>
            <a:pPr lvl="1"/>
            <a:endParaRPr lang="en-US" sz="1600" dirty="0" smtClean="0"/>
          </a:p>
          <a:p>
            <a:r>
              <a:rPr lang="fr-FR" sz="2000" dirty="0" smtClean="0"/>
              <a:t>S6: Power-</a:t>
            </a:r>
            <a:r>
              <a:rPr lang="fr-FR" sz="2000" dirty="0" err="1" smtClean="0"/>
              <a:t>law</a:t>
            </a:r>
            <a:r>
              <a:rPr lang="fr-FR" sz="2000" dirty="0" smtClean="0"/>
              <a:t> </a:t>
            </a:r>
            <a:r>
              <a:rPr lang="fr-FR" sz="2000" dirty="0" err="1" smtClean="0"/>
              <a:t>random</a:t>
            </a:r>
            <a:r>
              <a:rPr lang="fr-FR" sz="2000" dirty="0" smtClean="0"/>
              <a:t> graphs</a:t>
            </a:r>
          </a:p>
          <a:p>
            <a:pPr lvl="1"/>
            <a:r>
              <a:rPr lang="fr-FR" sz="1600" dirty="0" err="1" smtClean="0"/>
              <a:t>Barabasi</a:t>
            </a:r>
            <a:r>
              <a:rPr lang="fr-FR" sz="1600" dirty="0" smtClean="0"/>
              <a:t>-Albert networks and the </a:t>
            </a:r>
            <a:r>
              <a:rPr lang="fr-FR" sz="1600" dirty="0" err="1" smtClean="0"/>
              <a:t>preferential</a:t>
            </a:r>
            <a:r>
              <a:rPr lang="fr-FR" sz="1600" dirty="0" smtClean="0"/>
              <a:t> </a:t>
            </a:r>
            <a:r>
              <a:rPr lang="fr-FR" sz="1600" dirty="0" err="1" smtClean="0"/>
              <a:t>attachment</a:t>
            </a:r>
            <a:r>
              <a:rPr lang="fr-FR" sz="1600" dirty="0" smtClean="0"/>
              <a:t> </a:t>
            </a:r>
            <a:r>
              <a:rPr lang="fr-FR" sz="1600" dirty="0" err="1" smtClean="0"/>
              <a:t>dynamics</a:t>
            </a:r>
            <a:endParaRPr lang="fr-FR" sz="1600" dirty="0" smtClean="0"/>
          </a:p>
          <a:p>
            <a:pPr lvl="1"/>
            <a:r>
              <a:rPr lang="en-US" sz="1600" dirty="0" smtClean="0"/>
              <a:t>Other examples of power-laws through preferential attachment (Yule process)</a:t>
            </a:r>
            <a:endParaRPr lang="fr-FR" sz="1600" dirty="0" smtClean="0"/>
          </a:p>
          <a:p>
            <a:pPr lvl="1"/>
            <a:r>
              <a:rPr lang="en-US" sz="1600" dirty="0" smtClean="0"/>
              <a:t>Power laws as optimal design</a:t>
            </a:r>
            <a:endParaRPr lang="en-US" sz="1600" dirty="0"/>
          </a:p>
          <a:p>
            <a:pPr marL="457200" lvl="1" indent="0">
              <a:buNone/>
            </a:pPr>
            <a:endParaRPr lang="fr-FR" sz="1600" dirty="0"/>
          </a:p>
          <a:p>
            <a:pPr lvl="1"/>
            <a:endParaRPr lang="fr-FR" sz="2200" dirty="0"/>
          </a:p>
        </p:txBody>
      </p:sp>
    </p:spTree>
    <p:extLst>
      <p:ext uri="{BB962C8B-B14F-4D97-AF65-F5344CB8AC3E}">
        <p14:creationId xmlns:p14="http://schemas.microsoft.com/office/powerpoint/2010/main" val="25850445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226" name="Rectangle 2"/>
          <p:cNvSpPr>
            <a:spLocks noGrp="1" noChangeArrowheads="1"/>
          </p:cNvSpPr>
          <p:nvPr>
            <p:ph type="title"/>
          </p:nvPr>
        </p:nvSpPr>
        <p:spPr/>
        <p:txBody>
          <a:bodyPr/>
          <a:lstStyle/>
          <a:p>
            <a:r>
              <a:rPr lang="en-US" dirty="0" smtClean="0"/>
              <a:t>Course Outline (3)</a:t>
            </a:r>
            <a:endParaRPr lang="fr-FR" dirty="0"/>
          </a:p>
        </p:txBody>
      </p:sp>
      <p:sp>
        <p:nvSpPr>
          <p:cNvPr id="308227" name="Rectangle 3"/>
          <p:cNvSpPr>
            <a:spLocks noGrp="1" noChangeArrowheads="1"/>
          </p:cNvSpPr>
          <p:nvPr>
            <p:ph idx="1"/>
          </p:nvPr>
        </p:nvSpPr>
        <p:spPr/>
        <p:txBody>
          <a:bodyPr>
            <a:normAutofit/>
          </a:bodyPr>
          <a:lstStyle/>
          <a:p>
            <a:r>
              <a:rPr lang="fr-FR" sz="2000" dirty="0" smtClean="0"/>
              <a:t>S7: Viral marketing and </a:t>
            </a:r>
            <a:r>
              <a:rPr lang="fr-FR" sz="2000" dirty="0" err="1" smtClean="0"/>
              <a:t>epidemics</a:t>
            </a:r>
            <a:r>
              <a:rPr lang="fr-FR" sz="2000" dirty="0" smtClean="0"/>
              <a:t> </a:t>
            </a:r>
            <a:r>
              <a:rPr lang="fr-FR" sz="2000" dirty="0" err="1" smtClean="0"/>
              <a:t>optimization</a:t>
            </a:r>
            <a:endParaRPr lang="fr-FR" sz="2000" dirty="0" smtClean="0"/>
          </a:p>
          <a:p>
            <a:pPr lvl="1"/>
            <a:r>
              <a:rPr lang="en-US" sz="1600" dirty="0" smtClean="0"/>
              <a:t>NP-hardness and </a:t>
            </a:r>
            <a:r>
              <a:rPr lang="en-US" sz="1600" dirty="0" err="1" smtClean="0"/>
              <a:t>submodularity</a:t>
            </a:r>
            <a:r>
              <a:rPr lang="en-US" sz="1600" dirty="0" smtClean="0"/>
              <a:t> property</a:t>
            </a:r>
            <a:endParaRPr lang="fr-FR" sz="1600" dirty="0" smtClean="0"/>
          </a:p>
          <a:p>
            <a:pPr lvl="1"/>
            <a:r>
              <a:rPr lang="fr-FR" sz="1600" dirty="0" err="1" smtClean="0"/>
              <a:t>Bounded</a:t>
            </a:r>
            <a:r>
              <a:rPr lang="fr-FR" sz="1600" dirty="0" smtClean="0"/>
              <a:t> </a:t>
            </a:r>
            <a:r>
              <a:rPr lang="fr-FR" sz="1600" dirty="0" err="1" smtClean="0"/>
              <a:t>suboptimality</a:t>
            </a:r>
            <a:r>
              <a:rPr lang="fr-FR" sz="1600" dirty="0" smtClean="0"/>
              <a:t> of </a:t>
            </a:r>
            <a:r>
              <a:rPr lang="fr-FR" sz="1600" dirty="0" err="1" smtClean="0"/>
              <a:t>greedy</a:t>
            </a:r>
            <a:r>
              <a:rPr lang="fr-FR" sz="1600" dirty="0" smtClean="0"/>
              <a:t> </a:t>
            </a:r>
            <a:r>
              <a:rPr lang="fr-FR" sz="1600" dirty="0" err="1" smtClean="0"/>
              <a:t>seed</a:t>
            </a:r>
            <a:r>
              <a:rPr lang="fr-FR" sz="1600" dirty="0" smtClean="0"/>
              <a:t> </a:t>
            </a:r>
            <a:r>
              <a:rPr lang="fr-FR" sz="1600" dirty="0" err="1" smtClean="0"/>
              <a:t>selection</a:t>
            </a:r>
            <a:endParaRPr lang="fr-FR" sz="1600" dirty="0" smtClean="0"/>
          </a:p>
          <a:p>
            <a:pPr lvl="1"/>
            <a:r>
              <a:rPr lang="en-US" sz="1600" dirty="0" smtClean="0"/>
              <a:t>Further examples of </a:t>
            </a:r>
            <a:r>
              <a:rPr lang="en-US" sz="1600" dirty="0" err="1" smtClean="0"/>
              <a:t>submodular</a:t>
            </a:r>
            <a:r>
              <a:rPr lang="en-US" sz="1600" dirty="0" smtClean="0"/>
              <a:t> problems </a:t>
            </a:r>
          </a:p>
          <a:p>
            <a:pPr lvl="1"/>
            <a:endParaRPr lang="fr-FR" sz="1600" dirty="0" smtClean="0"/>
          </a:p>
          <a:p>
            <a:r>
              <a:rPr lang="fr-FR" sz="2000" dirty="0" smtClean="0"/>
              <a:t>S8: </a:t>
            </a:r>
            <a:r>
              <a:rPr lang="fr-FR" sz="2000" dirty="0" err="1" smtClean="0"/>
              <a:t>Community</a:t>
            </a:r>
            <a:r>
              <a:rPr lang="fr-FR" sz="2000" dirty="0" smtClean="0"/>
              <a:t> </a:t>
            </a:r>
            <a:r>
              <a:rPr lang="fr-FR" sz="2000" dirty="0" err="1" smtClean="0"/>
              <a:t>detection</a:t>
            </a:r>
            <a:endParaRPr lang="fr-FR" sz="2000" dirty="0" smtClean="0"/>
          </a:p>
          <a:p>
            <a:pPr lvl="1"/>
            <a:r>
              <a:rPr lang="en-US" sz="1600" dirty="0" smtClean="0"/>
              <a:t>Stochastic block models of structured networks</a:t>
            </a:r>
          </a:p>
          <a:p>
            <a:pPr lvl="1"/>
            <a:r>
              <a:rPr lang="en-US" sz="1600" dirty="0" smtClean="0"/>
              <a:t>Spectral clustering algorithms</a:t>
            </a:r>
          </a:p>
          <a:p>
            <a:pPr lvl="1"/>
            <a:r>
              <a:rPr lang="en-US" sz="1600" dirty="0" smtClean="0"/>
              <a:t>Performance guarantees for sufficiently rich observations</a:t>
            </a:r>
          </a:p>
          <a:p>
            <a:pPr marL="457200" lvl="1" indent="0">
              <a:buNone/>
            </a:pPr>
            <a:endParaRPr lang="en-US" sz="1600" dirty="0" smtClean="0"/>
          </a:p>
          <a:p>
            <a:r>
              <a:rPr lang="fr-FR" sz="2000" dirty="0" smtClean="0"/>
              <a:t>S9: To Be </a:t>
            </a:r>
            <a:r>
              <a:rPr lang="fr-FR" sz="2000" dirty="0" err="1" smtClean="0"/>
              <a:t>Defined</a:t>
            </a:r>
            <a:r>
              <a:rPr lang="fr-FR" sz="2000" dirty="0" smtClean="0"/>
              <a:t> </a:t>
            </a:r>
          </a:p>
          <a:p>
            <a:pPr lvl="1"/>
            <a:r>
              <a:rPr lang="fr-FR" sz="1600" dirty="0" err="1"/>
              <a:t>M</a:t>
            </a:r>
            <a:r>
              <a:rPr lang="fr-FR" sz="1600" dirty="0" err="1" smtClean="0"/>
              <a:t>ean</a:t>
            </a:r>
            <a:r>
              <a:rPr lang="fr-FR" sz="1600" dirty="0" smtClean="0"/>
              <a:t> </a:t>
            </a:r>
            <a:r>
              <a:rPr lang="fr-FR" sz="1600" dirty="0" err="1" smtClean="0"/>
              <a:t>field</a:t>
            </a:r>
            <a:r>
              <a:rPr lang="fr-FR" sz="1600" dirty="0" smtClean="0"/>
              <a:t> </a:t>
            </a:r>
            <a:r>
              <a:rPr lang="fr-FR" sz="1600" dirty="0" err="1" smtClean="0"/>
              <a:t>models</a:t>
            </a:r>
            <a:r>
              <a:rPr lang="fr-FR" sz="1600" dirty="0" smtClean="0"/>
              <a:t>?</a:t>
            </a:r>
          </a:p>
          <a:p>
            <a:pPr lvl="1"/>
            <a:r>
              <a:rPr lang="en-US" sz="1600" dirty="0" smtClean="0"/>
              <a:t>Consensus algorithms?</a:t>
            </a:r>
            <a:endParaRPr lang="fr-FR" sz="1600" dirty="0" smtClean="0"/>
          </a:p>
          <a:p>
            <a:pPr lvl="1"/>
            <a:r>
              <a:rPr lang="en-US" sz="1600" dirty="0" smtClean="0"/>
              <a:t>Iterative scaling algorithms?</a:t>
            </a:r>
            <a:endParaRPr lang="en-US" sz="1600" dirty="0"/>
          </a:p>
          <a:p>
            <a:pPr marL="457200" lvl="1" indent="0">
              <a:buNone/>
            </a:pPr>
            <a:endParaRPr lang="fr-FR" sz="1600" dirty="0"/>
          </a:p>
          <a:p>
            <a:pPr lvl="1"/>
            <a:endParaRPr lang="fr-FR" sz="2200" dirty="0"/>
          </a:p>
        </p:txBody>
      </p:sp>
    </p:spTree>
    <p:extLst>
      <p:ext uri="{BB962C8B-B14F-4D97-AF65-F5344CB8AC3E}">
        <p14:creationId xmlns:p14="http://schemas.microsoft.com/office/powerpoint/2010/main" val="2898271241"/>
      </p:ext>
    </p:extLst>
  </p:cSld>
  <p:clrMapOvr>
    <a:masterClrMapping/>
  </p:clrMapOvr>
  <p:timing>
    <p:tnLst>
      <p:par>
        <p:cTn id="1" dur="indefinite" restart="never" nodeType="tmRoot"/>
      </p:par>
    </p:tnLst>
  </p:timing>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hème 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hème 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2233</TotalTime>
  <Words>3730</Words>
  <Application>Microsoft Office PowerPoint</Application>
  <PresentationFormat>Affichage à l'écran (4:3)</PresentationFormat>
  <Paragraphs>945</Paragraphs>
  <Slides>73</Slides>
  <Notes>68</Notes>
  <HiddenSlides>0</HiddenSlides>
  <MMClips>0</MMClips>
  <ScaleCrop>false</ScaleCrop>
  <HeadingPairs>
    <vt:vector size="6" baseType="variant">
      <vt:variant>
        <vt:lpstr>Thème</vt:lpstr>
      </vt:variant>
      <vt:variant>
        <vt:i4>1</vt:i4>
      </vt:variant>
      <vt:variant>
        <vt:lpstr>Serveurs OLE incorporés</vt:lpstr>
      </vt:variant>
      <vt:variant>
        <vt:i4>2</vt:i4>
      </vt:variant>
      <vt:variant>
        <vt:lpstr>Titres des diapositives</vt:lpstr>
      </vt:variant>
      <vt:variant>
        <vt:i4>73</vt:i4>
      </vt:variant>
    </vt:vector>
  </HeadingPairs>
  <TitlesOfParts>
    <vt:vector size="76" baseType="lpstr">
      <vt:lpstr>Thème Office</vt:lpstr>
      <vt:lpstr>Equation</vt:lpstr>
      <vt:lpstr>Chart</vt:lpstr>
      <vt:lpstr>Random graphs &amp; epidemic algorithms</vt:lpstr>
      <vt:lpstr>The “Code Red” Internet Worm</vt:lpstr>
      <vt:lpstr>Epidemics &amp; rumours</vt:lpstr>
      <vt:lpstr>Recent regain of interest</vt:lpstr>
      <vt:lpstr>Networks and topologies</vt:lpstr>
      <vt:lpstr>Objectives of this course</vt:lpstr>
      <vt:lpstr>Course Outline (1)</vt:lpstr>
      <vt:lpstr>Course Outline (2)</vt:lpstr>
      <vt:lpstr>Course Outline (3)</vt:lpstr>
      <vt:lpstr>The founding fathers  (of epidemic analysis)</vt:lpstr>
      <vt:lpstr>Course 1: “Infect-and-die” processes SIR (Susceptible-Infective-Removed) dynamics  </vt:lpstr>
      <vt:lpstr>From E-R graph to SIR process</vt:lpstr>
      <vt:lpstr>Digression: Galton-Watson branching processes</vt:lpstr>
      <vt:lpstr>From Galton-Watson to Erdős-Rényi</vt:lpstr>
      <vt:lpstr>Connectivity of Erdős-Rényi graphs </vt:lpstr>
      <vt:lpstr>Talk outline (1): Single message dissemination</vt:lpstr>
      <vt:lpstr>Talk outline (2):                        Multi-message dissemination</vt:lpstr>
      <vt:lpstr>Talk outline (1): Single message dissemination</vt:lpstr>
      <vt:lpstr>Basic Model </vt:lpstr>
      <vt:lpstr>Fraction reached [Martin-Löf,86]</vt:lpstr>
      <vt:lpstr>Adaptive scheme                   (rumour mongering algorithm)</vt:lpstr>
      <vt:lpstr>Analysis via ODE’s [Kurtz’s theorem]</vt:lpstr>
      <vt:lpstr>(r,a) trajectories</vt:lpstr>
      <vt:lpstr>Talk outline (1): Single message dissemination</vt:lpstr>
      <vt:lpstr> </vt:lpstr>
      <vt:lpstr>Probability of successful broadcast: Erdös-Renyi law (59)</vt:lpstr>
      <vt:lpstr>Talk outline (1): Single message dissemination</vt:lpstr>
      <vt:lpstr>Time to successful broadcast</vt:lpstr>
      <vt:lpstr>Time to successful broadcast</vt:lpstr>
      <vt:lpstr>Talk outline (1): Single message dissemination</vt:lpstr>
      <vt:lpstr>Topologically structured scenarios</vt:lpstr>
      <vt:lpstr>When topology reflects interest:</vt:lpstr>
      <vt:lpstr>Talk outline (1): Single message dissemination</vt:lpstr>
      <vt:lpstr>Information persistence: Impact of topology</vt:lpstr>
      <vt:lpstr>Model description</vt:lpstr>
      <vt:lpstr>Previous work:  Finite Grids</vt:lpstr>
      <vt:lpstr>Finite Grids illustrated  (supercritical case)</vt:lpstr>
      <vt:lpstr>Fast extinction and spectral radius</vt:lpstr>
      <vt:lpstr>Long survival and isoperimetric constant </vt:lpstr>
      <vt:lpstr>Long survival and isoperimetric constant </vt:lpstr>
      <vt:lpstr>Complete graph </vt:lpstr>
      <vt:lpstr>Hypercube {0,1}d</vt:lpstr>
      <vt:lpstr>Power-law random graph</vt:lpstr>
      <vt:lpstr>Power-law random graph (2)</vt:lpstr>
      <vt:lpstr>Power-law random graph (3)</vt:lpstr>
      <vt:lpstr>Talk outline (1): Single message dissemination</vt:lpstr>
      <vt:lpstr>Designing suitable topologies</vt:lpstr>
      <vt:lpstr>Network Awareness</vt:lpstr>
      <vt:lpstr>Failure Resilience</vt:lpstr>
      <vt:lpstr>Formal problem statement</vt:lpstr>
      <vt:lpstr>Solution: a Metropolis algorithm</vt:lpstr>
      <vt:lpstr>Metropolis algorithm (2)</vt:lpstr>
      <vt:lpstr>Failure resilience properties</vt:lpstr>
      <vt:lpstr>Open problems:</vt:lpstr>
      <vt:lpstr>Multi-message dissemination</vt:lpstr>
      <vt:lpstr>Problem description</vt:lpstr>
      <vt:lpstr>Basic Models</vt:lpstr>
      <vt:lpstr>Lower bound on performance:</vt:lpstr>
      <vt:lpstr>Multi-message dissemination</vt:lpstr>
      <vt:lpstr>Random Linear coding</vt:lpstr>
      <vt:lpstr>“Algebraic gossip” vs blind push/pull:  [Deb&amp;Medard, 04]:</vt:lpstr>
      <vt:lpstr>Multi-message dissemination</vt:lpstr>
      <vt:lpstr>Priority push:  [Sanghavi,Hajek,M. 06]</vt:lpstr>
      <vt:lpstr>Interleave protocol: [Sanghavi,Hajek,M.06]</vt:lpstr>
      <vt:lpstr>Open problems</vt:lpstr>
      <vt:lpstr>Outline</vt:lpstr>
      <vt:lpstr>Live streaming problem</vt:lpstr>
      <vt:lpstr>Theoretical limit on performance:</vt:lpstr>
      <vt:lpstr>Challenges:</vt:lpstr>
      <vt:lpstr>Optimality of Random Linear Coding</vt:lpstr>
      <vt:lpstr>Random Useful packet forwarding</vt:lpstr>
      <vt:lpstr>Présentation PowerPoint</vt:lpstr>
      <vt:lpstr>Open problems:</vt:lpstr>
    </vt:vector>
  </TitlesOfParts>
  <Company>Microsoft Corporation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Decentralized broadcasting solutions for p2p networks</dc:title>
  <dc:creator>lmassoul</dc:creator>
  <cp:lastModifiedBy>Laurent Massoulie</cp:lastModifiedBy>
  <cp:revision>35</cp:revision>
  <dcterms:created xsi:type="dcterms:W3CDTF">2006-06-22T11:36:32Z</dcterms:created>
  <dcterms:modified xsi:type="dcterms:W3CDTF">2014-09-16T12:12:41Z</dcterms:modified>
</cp:coreProperties>
</file>